
<file path=[Content_Types].xml><?xml version="1.0" encoding="utf-8"?>
<Types xmlns="http://schemas.openxmlformats.org/package/2006/content-types">
  <Default Extension="png" ContentType="image/png"/>
  <Default Extension="tmp" ContentType="image/png"/>
  <Default Extension="jfif" ContentType="image/jpe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9" r:id="rId2"/>
    <p:sldId id="286" r:id="rId3"/>
    <p:sldId id="287" r:id="rId4"/>
    <p:sldId id="288" r:id="rId5"/>
    <p:sldId id="291" r:id="rId6"/>
    <p:sldId id="295" r:id="rId7"/>
    <p:sldId id="297" r:id="rId8"/>
    <p:sldId id="301" r:id="rId9"/>
    <p:sldId id="260" r:id="rId10"/>
    <p:sldId id="275" r:id="rId11"/>
    <p:sldId id="276" r:id="rId12"/>
    <p:sldId id="277" r:id="rId13"/>
    <p:sldId id="278" r:id="rId14"/>
    <p:sldId id="289" r:id="rId15"/>
    <p:sldId id="290" r:id="rId16"/>
    <p:sldId id="292" r:id="rId17"/>
    <p:sldId id="293" r:id="rId18"/>
    <p:sldId id="294" r:id="rId19"/>
    <p:sldId id="296" r:id="rId20"/>
    <p:sldId id="298" r:id="rId21"/>
    <p:sldId id="299" r:id="rId22"/>
    <p:sldId id="300" r:id="rId23"/>
    <p:sldId id="302" r:id="rId24"/>
    <p:sldId id="274"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2448"/>
    <a:srgbClr val="DD332D"/>
    <a:srgbClr val="DB0F0F"/>
    <a:srgbClr val="E00F0F"/>
    <a:srgbClr val="C00000"/>
    <a:srgbClr val="993300"/>
    <a:srgbClr val="E6E6E6"/>
    <a:srgbClr val="990000"/>
    <a:srgbClr val="960000"/>
    <a:srgbClr val="7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279" autoAdjust="0"/>
    <p:restoredTop sz="94660"/>
  </p:normalViewPr>
  <p:slideViewPr>
    <p:cSldViewPr snapToGrid="0">
      <p:cViewPr varScale="1">
        <p:scale>
          <a:sx n="72" d="100"/>
          <a:sy n="72" d="100"/>
        </p:scale>
        <p:origin x="348"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lesh Arora" userId="f7d77206c59de324" providerId="LiveId" clId="{20A69E5A-E552-4FBA-91C6-F617F6A7492E}"/>
    <pc:docChg chg="undo custSel addSld modSld">
      <pc:chgData name="Nilesh Arora" userId="f7d77206c59de324" providerId="LiveId" clId="{20A69E5A-E552-4FBA-91C6-F617F6A7492E}" dt="2021-08-02T06:38:45.942" v="273" actId="20577"/>
      <pc:docMkLst>
        <pc:docMk/>
      </pc:docMkLst>
      <pc:sldChg chg="modSp mod">
        <pc:chgData name="Nilesh Arora" userId="f7d77206c59de324" providerId="LiveId" clId="{20A69E5A-E552-4FBA-91C6-F617F6A7492E}" dt="2021-07-29T06:18:25.911" v="173" actId="20577"/>
        <pc:sldMkLst>
          <pc:docMk/>
          <pc:sldMk cId="1791372509" sldId="274"/>
        </pc:sldMkLst>
        <pc:spChg chg="mod">
          <ac:chgData name="Nilesh Arora" userId="f7d77206c59de324" providerId="LiveId" clId="{20A69E5A-E552-4FBA-91C6-F617F6A7492E}" dt="2021-07-29T06:17:25.496" v="172" actId="20577"/>
          <ac:spMkLst>
            <pc:docMk/>
            <pc:sldMk cId="1791372509" sldId="274"/>
            <ac:spMk id="43" creationId="{00000000-0000-0000-0000-000000000000}"/>
          </ac:spMkLst>
        </pc:spChg>
        <pc:spChg chg="mod">
          <ac:chgData name="Nilesh Arora" userId="f7d77206c59de324" providerId="LiveId" clId="{20A69E5A-E552-4FBA-91C6-F617F6A7492E}" dt="2021-07-29T06:18:25.911" v="173" actId="20577"/>
          <ac:spMkLst>
            <pc:docMk/>
            <pc:sldMk cId="1791372509" sldId="274"/>
            <ac:spMk id="44" creationId="{00000000-0000-0000-0000-000000000000}"/>
          </ac:spMkLst>
        </pc:spChg>
      </pc:sldChg>
      <pc:sldChg chg="modSp mod">
        <pc:chgData name="Nilesh Arora" userId="f7d77206c59de324" providerId="LiveId" clId="{20A69E5A-E552-4FBA-91C6-F617F6A7492E}" dt="2021-07-29T06:22:35.988" v="191" actId="1035"/>
        <pc:sldMkLst>
          <pc:docMk/>
          <pc:sldMk cId="1958195324" sldId="275"/>
        </pc:sldMkLst>
        <pc:graphicFrameChg chg="mod modGraphic">
          <ac:chgData name="Nilesh Arora" userId="f7d77206c59de324" providerId="LiveId" clId="{20A69E5A-E552-4FBA-91C6-F617F6A7492E}" dt="2021-07-29T06:22:35.988" v="191" actId="1035"/>
          <ac:graphicFrameMkLst>
            <pc:docMk/>
            <pc:sldMk cId="1958195324" sldId="275"/>
            <ac:graphicFrameMk id="2" creationId="{00000000-0000-0000-0000-000000000000}"/>
          </ac:graphicFrameMkLst>
        </pc:graphicFrameChg>
      </pc:sldChg>
      <pc:sldChg chg="addSp delSp modSp mod modAnim">
        <pc:chgData name="Nilesh Arora" userId="f7d77206c59de324" providerId="LiveId" clId="{20A69E5A-E552-4FBA-91C6-F617F6A7492E}" dt="2021-08-02T06:35:05.593" v="207" actId="1076"/>
        <pc:sldMkLst>
          <pc:docMk/>
          <pc:sldMk cId="3112958577" sldId="288"/>
        </pc:sldMkLst>
        <pc:spChg chg="add del">
          <ac:chgData name="Nilesh Arora" userId="f7d77206c59de324" providerId="LiveId" clId="{20A69E5A-E552-4FBA-91C6-F617F6A7492E}" dt="2021-07-29T06:03:29.455" v="48" actId="1076"/>
          <ac:spMkLst>
            <pc:docMk/>
            <pc:sldMk cId="3112958577" sldId="288"/>
            <ac:spMk id="2" creationId="{5839FD78-A17F-4B85-B9C6-59BFD34A0BC0}"/>
          </ac:spMkLst>
        </pc:spChg>
        <pc:spChg chg="add del">
          <ac:chgData name="Nilesh Arora" userId="f7d77206c59de324" providerId="LiveId" clId="{20A69E5A-E552-4FBA-91C6-F617F6A7492E}" dt="2021-07-29T06:04:10.121" v="54" actId="1076"/>
          <ac:spMkLst>
            <pc:docMk/>
            <pc:sldMk cId="3112958577" sldId="288"/>
            <ac:spMk id="3" creationId="{8A4D8A83-8147-45D8-855D-B47838816247}"/>
          </ac:spMkLst>
        </pc:spChg>
        <pc:spChg chg="add mod">
          <ac:chgData name="Nilesh Arora" userId="f7d77206c59de324" providerId="LiveId" clId="{20A69E5A-E552-4FBA-91C6-F617F6A7492E}" dt="2021-07-29T06:21:33.789" v="187" actId="1076"/>
          <ac:spMkLst>
            <pc:docMk/>
            <pc:sldMk cId="3112958577" sldId="288"/>
            <ac:spMk id="28" creationId="{A1D3EC7D-F01C-4063-A006-386436623DC8}"/>
          </ac:spMkLst>
        </pc:spChg>
        <pc:spChg chg="mod topLvl">
          <ac:chgData name="Nilesh Arora" userId="f7d77206c59de324" providerId="LiveId" clId="{20A69E5A-E552-4FBA-91C6-F617F6A7492E}" dt="2021-07-29T06:21:33.789" v="187" actId="1076"/>
          <ac:spMkLst>
            <pc:docMk/>
            <pc:sldMk cId="3112958577" sldId="288"/>
            <ac:spMk id="30" creationId="{1FF1534F-2D8C-45DA-8F49-2C2FB7300D29}"/>
          </ac:spMkLst>
        </pc:spChg>
        <pc:spChg chg="mod ord topLvl">
          <ac:chgData name="Nilesh Arora" userId="f7d77206c59de324" providerId="LiveId" clId="{20A69E5A-E552-4FBA-91C6-F617F6A7492E}" dt="2021-07-29T06:21:33.789" v="187" actId="1076"/>
          <ac:spMkLst>
            <pc:docMk/>
            <pc:sldMk cId="3112958577" sldId="288"/>
            <ac:spMk id="31" creationId="{FE7D6CFA-A610-4666-823E-DF43F7F10D3E}"/>
          </ac:spMkLst>
        </pc:spChg>
        <pc:spChg chg="add mod">
          <ac:chgData name="Nilesh Arora" userId="f7d77206c59de324" providerId="LiveId" clId="{20A69E5A-E552-4FBA-91C6-F617F6A7492E}" dt="2021-07-29T06:20:14.089" v="179" actId="20577"/>
          <ac:spMkLst>
            <pc:docMk/>
            <pc:sldMk cId="3112958577" sldId="288"/>
            <ac:spMk id="33" creationId="{61E17545-F8F9-4B7D-8A4B-12513E9670D6}"/>
          </ac:spMkLst>
        </pc:spChg>
        <pc:spChg chg="mod ord">
          <ac:chgData name="Nilesh Arora" userId="f7d77206c59de324" providerId="LiveId" clId="{20A69E5A-E552-4FBA-91C6-F617F6A7492E}" dt="2021-07-29T05:48:36.088" v="6" actId="167"/>
          <ac:spMkLst>
            <pc:docMk/>
            <pc:sldMk cId="3112958577" sldId="288"/>
            <ac:spMk id="35" creationId="{79B1AEBE-7CF5-441A-840F-32A5A0116D26}"/>
          </ac:spMkLst>
        </pc:spChg>
        <pc:spChg chg="mod">
          <ac:chgData name="Nilesh Arora" userId="f7d77206c59de324" providerId="LiveId" clId="{20A69E5A-E552-4FBA-91C6-F617F6A7492E}" dt="2021-07-29T05:48:24.012" v="4" actId="1076"/>
          <ac:spMkLst>
            <pc:docMk/>
            <pc:sldMk cId="3112958577" sldId="288"/>
            <ac:spMk id="36" creationId="{A6B2775E-6BC4-4DE6-B364-2EA1937D87D4}"/>
          </ac:spMkLst>
        </pc:spChg>
        <pc:spChg chg="mod">
          <ac:chgData name="Nilesh Arora" userId="f7d77206c59de324" providerId="LiveId" clId="{20A69E5A-E552-4FBA-91C6-F617F6A7492E}" dt="2021-08-02T06:31:50.815" v="192" actId="1076"/>
          <ac:spMkLst>
            <pc:docMk/>
            <pc:sldMk cId="3112958577" sldId="288"/>
            <ac:spMk id="39" creationId="{67BD889B-A2E2-48B7-A77C-DDF0861838D1}"/>
          </ac:spMkLst>
        </pc:spChg>
        <pc:spChg chg="mod">
          <ac:chgData name="Nilesh Arora" userId="f7d77206c59de324" providerId="LiveId" clId="{20A69E5A-E552-4FBA-91C6-F617F6A7492E}" dt="2021-08-02T06:31:50.815" v="192" actId="1076"/>
          <ac:spMkLst>
            <pc:docMk/>
            <pc:sldMk cId="3112958577" sldId="288"/>
            <ac:spMk id="40" creationId="{B11D7D08-39CA-46D2-B2CF-D9483D591109}"/>
          </ac:spMkLst>
        </pc:spChg>
        <pc:spChg chg="add mod ord">
          <ac:chgData name="Nilesh Arora" userId="f7d77206c59de324" providerId="LiveId" clId="{20A69E5A-E552-4FBA-91C6-F617F6A7492E}" dt="2021-08-02T06:33:47.827" v="198" actId="20577"/>
          <ac:spMkLst>
            <pc:docMk/>
            <pc:sldMk cId="3112958577" sldId="288"/>
            <ac:spMk id="42" creationId="{4703C198-980A-4457-B050-E2E152BA78B8}"/>
          </ac:spMkLst>
        </pc:spChg>
        <pc:spChg chg="ord">
          <ac:chgData name="Nilesh Arora" userId="f7d77206c59de324" providerId="LiveId" clId="{20A69E5A-E552-4FBA-91C6-F617F6A7492E}" dt="2021-07-29T05:48:29.888" v="5" actId="167"/>
          <ac:spMkLst>
            <pc:docMk/>
            <pc:sldMk cId="3112958577" sldId="288"/>
            <ac:spMk id="48" creationId="{9EC9F733-D22D-417E-A1AA-2D391EBB47FC}"/>
          </ac:spMkLst>
        </pc:spChg>
        <pc:spChg chg="mod">
          <ac:chgData name="Nilesh Arora" userId="f7d77206c59de324" providerId="LiveId" clId="{20A69E5A-E552-4FBA-91C6-F617F6A7492E}" dt="2021-07-29T05:47:41.922" v="0" actId="1076"/>
          <ac:spMkLst>
            <pc:docMk/>
            <pc:sldMk cId="3112958577" sldId="288"/>
            <ac:spMk id="52" creationId="{9EC9F733-D22D-417E-A1AA-2D391EBB47FC}"/>
          </ac:spMkLst>
        </pc:spChg>
        <pc:spChg chg="mod">
          <ac:chgData name="Nilesh Arora" userId="f7d77206c59de324" providerId="LiveId" clId="{20A69E5A-E552-4FBA-91C6-F617F6A7492E}" dt="2021-07-29T05:47:41.922" v="0" actId="1076"/>
          <ac:spMkLst>
            <pc:docMk/>
            <pc:sldMk cId="3112958577" sldId="288"/>
            <ac:spMk id="53" creationId="{34FE022C-CCD7-4721-8C7C-95EAA30E9B4A}"/>
          </ac:spMkLst>
        </pc:spChg>
        <pc:spChg chg="mod">
          <ac:chgData name="Nilesh Arora" userId="f7d77206c59de324" providerId="LiveId" clId="{20A69E5A-E552-4FBA-91C6-F617F6A7492E}" dt="2021-07-29T05:47:41.922" v="0" actId="1076"/>
          <ac:spMkLst>
            <pc:docMk/>
            <pc:sldMk cId="3112958577" sldId="288"/>
            <ac:spMk id="79" creationId="{005AC7B9-697D-4D02-9A52-E33E6C79EC8A}"/>
          </ac:spMkLst>
        </pc:spChg>
        <pc:grpChg chg="add del mod">
          <ac:chgData name="Nilesh Arora" userId="f7d77206c59de324" providerId="LiveId" clId="{20A69E5A-E552-4FBA-91C6-F617F6A7492E}" dt="2021-07-29T05:51:08.291" v="25" actId="165"/>
          <ac:grpSpMkLst>
            <pc:docMk/>
            <pc:sldMk cId="3112958577" sldId="288"/>
            <ac:grpSpMk id="29" creationId="{93A1E1A4-70D5-4D5C-9984-DBBC9485F23D}"/>
          </ac:grpSpMkLst>
        </pc:grpChg>
        <pc:grpChg chg="add mod ord">
          <ac:chgData name="Nilesh Arora" userId="f7d77206c59de324" providerId="LiveId" clId="{20A69E5A-E552-4FBA-91C6-F617F6A7492E}" dt="2021-07-29T05:48:41.844" v="8" actId="167"/>
          <ac:grpSpMkLst>
            <pc:docMk/>
            <pc:sldMk cId="3112958577" sldId="288"/>
            <ac:grpSpMk id="34" creationId="{90BC08FA-D6F5-4D09-98E2-C76F1A11F076}"/>
          </ac:grpSpMkLst>
        </pc:grpChg>
        <pc:grpChg chg="add mod ord">
          <ac:chgData name="Nilesh Arora" userId="f7d77206c59de324" providerId="LiveId" clId="{20A69E5A-E552-4FBA-91C6-F617F6A7492E}" dt="2021-08-02T06:32:03.963" v="194" actId="167"/>
          <ac:grpSpMkLst>
            <pc:docMk/>
            <pc:sldMk cId="3112958577" sldId="288"/>
            <ac:grpSpMk id="37" creationId="{7D16D1E7-336B-4AAB-9217-638866193E2F}"/>
          </ac:grpSpMkLst>
        </pc:grpChg>
        <pc:grpChg chg="mod">
          <ac:chgData name="Nilesh Arora" userId="f7d77206c59de324" providerId="LiveId" clId="{20A69E5A-E552-4FBA-91C6-F617F6A7492E}" dt="2021-07-29T05:47:41.922" v="0" actId="1076"/>
          <ac:grpSpMkLst>
            <pc:docMk/>
            <pc:sldMk cId="3112958577" sldId="288"/>
            <ac:grpSpMk id="49" creationId="{954FFF60-B70E-4E5A-8A8B-D04AD87163FE}"/>
          </ac:grpSpMkLst>
        </pc:grpChg>
        <pc:picChg chg="add del mod">
          <ac:chgData name="Nilesh Arora" userId="f7d77206c59de324" providerId="LiveId" clId="{20A69E5A-E552-4FBA-91C6-F617F6A7492E}" dt="2021-07-29T05:48:45.872" v="9" actId="478"/>
          <ac:picMkLst>
            <pc:docMk/>
            <pc:sldMk cId="3112958577" sldId="288"/>
            <ac:picMk id="32" creationId="{FD0AF660-FDA0-49B7-8D63-C308F7FCDA62}"/>
          </ac:picMkLst>
        </pc:picChg>
        <pc:picChg chg="add del mod">
          <ac:chgData name="Nilesh Arora" userId="f7d77206c59de324" providerId="LiveId" clId="{20A69E5A-E552-4FBA-91C6-F617F6A7492E}" dt="2021-07-29T05:49:49.432" v="16" actId="478"/>
          <ac:picMkLst>
            <pc:docMk/>
            <pc:sldMk cId="3112958577" sldId="288"/>
            <ac:picMk id="37" creationId="{B2FBCCC5-7891-4C41-8053-1453FFB64CBD}"/>
          </ac:picMkLst>
        </pc:picChg>
        <pc:picChg chg="add mod">
          <ac:chgData name="Nilesh Arora" userId="f7d77206c59de324" providerId="LiveId" clId="{20A69E5A-E552-4FBA-91C6-F617F6A7492E}" dt="2021-07-29T06:21:33.789" v="187" actId="1076"/>
          <ac:picMkLst>
            <pc:docMk/>
            <pc:sldMk cId="3112958577" sldId="288"/>
            <ac:picMk id="38" creationId="{9BFBC43A-0B6D-4F18-BD80-78134A51C063}"/>
          </ac:picMkLst>
        </pc:picChg>
        <pc:picChg chg="add mod">
          <ac:chgData name="Nilesh Arora" userId="f7d77206c59de324" providerId="LiveId" clId="{20A69E5A-E552-4FBA-91C6-F617F6A7492E}" dt="2021-07-29T06:20:28.452" v="183" actId="1076"/>
          <ac:picMkLst>
            <pc:docMk/>
            <pc:sldMk cId="3112958577" sldId="288"/>
            <ac:picMk id="41" creationId="{6C2784AA-1170-4CB2-ADD8-23BE38B3FAB9}"/>
          </ac:picMkLst>
        </pc:picChg>
        <pc:picChg chg="add del mod ord">
          <ac:chgData name="Nilesh Arora" userId="f7d77206c59de324" providerId="LiveId" clId="{20A69E5A-E552-4FBA-91C6-F617F6A7492E}" dt="2021-08-02T06:33:51.233" v="199" actId="478"/>
          <ac:picMkLst>
            <pc:docMk/>
            <pc:sldMk cId="3112958577" sldId="288"/>
            <ac:picMk id="45" creationId="{F2BECE0A-943E-4B0F-A84C-D8E8849F7609}"/>
          </ac:picMkLst>
        </pc:picChg>
        <pc:picChg chg="add mod">
          <ac:chgData name="Nilesh Arora" userId="f7d77206c59de324" providerId="LiveId" clId="{20A69E5A-E552-4FBA-91C6-F617F6A7492E}" dt="2021-08-02T06:35:05.593" v="207" actId="1076"/>
          <ac:picMkLst>
            <pc:docMk/>
            <pc:sldMk cId="3112958577" sldId="288"/>
            <ac:picMk id="1026" creationId="{53752E01-A80D-44E7-A87C-7C34C4A2D34D}"/>
          </ac:picMkLst>
        </pc:picChg>
        <pc:picChg chg="mod">
          <ac:chgData name="Nilesh Arora" userId="f7d77206c59de324" providerId="LiveId" clId="{20A69E5A-E552-4FBA-91C6-F617F6A7492E}" dt="2021-07-29T05:47:41.922" v="0" actId="1076"/>
          <ac:picMkLst>
            <pc:docMk/>
            <pc:sldMk cId="3112958577" sldId="288"/>
            <ac:picMk id="1032" creationId="{00000000-0000-0000-0000-000000000000}"/>
          </ac:picMkLst>
        </pc:picChg>
      </pc:sldChg>
      <pc:sldChg chg="addSp delSp modSp mod">
        <pc:chgData name="Nilesh Arora" userId="f7d77206c59de324" providerId="LiveId" clId="{20A69E5A-E552-4FBA-91C6-F617F6A7492E}" dt="2021-07-29T06:16:44.216" v="169" actId="1076"/>
        <pc:sldMkLst>
          <pc:docMk/>
          <pc:sldMk cId="413910226" sldId="289"/>
        </pc:sldMkLst>
        <pc:graphicFrameChg chg="mod modGraphic">
          <ac:chgData name="Nilesh Arora" userId="f7d77206c59de324" providerId="LiveId" clId="{20A69E5A-E552-4FBA-91C6-F617F6A7492E}" dt="2021-07-29T06:16:36.935" v="168" actId="1076"/>
          <ac:graphicFrameMkLst>
            <pc:docMk/>
            <pc:sldMk cId="413910226" sldId="289"/>
            <ac:graphicFrameMk id="2" creationId="{00000000-0000-0000-0000-000000000000}"/>
          </ac:graphicFrameMkLst>
        </pc:graphicFrameChg>
        <pc:picChg chg="add mod modCrop">
          <ac:chgData name="Nilesh Arora" userId="f7d77206c59de324" providerId="LiveId" clId="{20A69E5A-E552-4FBA-91C6-F617F6A7492E}" dt="2021-07-29T06:15:25.945" v="166" actId="1076"/>
          <ac:picMkLst>
            <pc:docMk/>
            <pc:sldMk cId="413910226" sldId="289"/>
            <ac:picMk id="3" creationId="{F5FB5E9E-A2DF-444A-8D9E-ED2D31CB3AC1}"/>
          </ac:picMkLst>
        </pc:picChg>
        <pc:picChg chg="add del mod">
          <ac:chgData name="Nilesh Arora" userId="f7d77206c59de324" providerId="LiveId" clId="{20A69E5A-E552-4FBA-91C6-F617F6A7492E}" dt="2021-07-29T06:05:27.324" v="60" actId="1076"/>
          <ac:picMkLst>
            <pc:docMk/>
            <pc:sldMk cId="413910226" sldId="289"/>
            <ac:picMk id="9" creationId="{D98DE64D-658F-4066-AD6C-5588FE389412}"/>
          </ac:picMkLst>
        </pc:picChg>
        <pc:picChg chg="add mod">
          <ac:chgData name="Nilesh Arora" userId="f7d77206c59de324" providerId="LiveId" clId="{20A69E5A-E552-4FBA-91C6-F617F6A7492E}" dt="2021-07-29T06:16:44.216" v="169" actId="1076"/>
          <ac:picMkLst>
            <pc:docMk/>
            <pc:sldMk cId="413910226" sldId="289"/>
            <ac:picMk id="10" creationId="{9BED6F00-E9C6-4056-A359-136852C3CCE7}"/>
          </ac:picMkLst>
        </pc:picChg>
      </pc:sldChg>
      <pc:sldChg chg="addSp delSp modSp add mod">
        <pc:chgData name="Nilesh Arora" userId="f7d77206c59de324" providerId="LiveId" clId="{20A69E5A-E552-4FBA-91C6-F617F6A7492E}" dt="2021-08-02T06:38:45.942" v="273" actId="20577"/>
        <pc:sldMkLst>
          <pc:docMk/>
          <pc:sldMk cId="1968822634" sldId="290"/>
        </pc:sldMkLst>
        <pc:graphicFrameChg chg="mod modGraphic">
          <ac:chgData name="Nilesh Arora" userId="f7d77206c59de324" providerId="LiveId" clId="{20A69E5A-E552-4FBA-91C6-F617F6A7492E}" dt="2021-08-02T06:38:45.942" v="273" actId="20577"/>
          <ac:graphicFrameMkLst>
            <pc:docMk/>
            <pc:sldMk cId="1968822634" sldId="290"/>
            <ac:graphicFrameMk id="2" creationId="{00000000-0000-0000-0000-000000000000}"/>
          </ac:graphicFrameMkLst>
        </pc:graphicFrameChg>
        <pc:picChg chg="del">
          <ac:chgData name="Nilesh Arora" userId="f7d77206c59de324" providerId="LiveId" clId="{20A69E5A-E552-4FBA-91C6-F617F6A7492E}" dt="2021-08-02T06:35:30.593" v="210" actId="478"/>
          <ac:picMkLst>
            <pc:docMk/>
            <pc:sldMk cId="1968822634" sldId="290"/>
            <ac:picMk id="3" creationId="{F5FB5E9E-A2DF-444A-8D9E-ED2D31CB3AC1}"/>
          </ac:picMkLst>
        </pc:picChg>
        <pc:picChg chg="add mod">
          <ac:chgData name="Nilesh Arora" userId="f7d77206c59de324" providerId="LiveId" clId="{20A69E5A-E552-4FBA-91C6-F617F6A7492E}" dt="2021-08-02T06:38:24.848" v="267" actId="1076"/>
          <ac:picMkLst>
            <pc:docMk/>
            <pc:sldMk cId="1968822634" sldId="290"/>
            <ac:picMk id="4" creationId="{44EC5682-E5B4-4C45-B3F4-5A30CEC59A0A}"/>
          </ac:picMkLst>
        </pc:picChg>
        <pc:picChg chg="del">
          <ac:chgData name="Nilesh Arora" userId="f7d77206c59de324" providerId="LiveId" clId="{20A69E5A-E552-4FBA-91C6-F617F6A7492E}" dt="2021-08-02T06:35:28.408" v="209" actId="478"/>
          <ac:picMkLst>
            <pc:docMk/>
            <pc:sldMk cId="1968822634" sldId="290"/>
            <ac:picMk id="10" creationId="{9BED6F00-E9C6-4056-A359-136852C3CCE7}"/>
          </ac:picMkLst>
        </pc:picChg>
        <pc:picChg chg="del">
          <ac:chgData name="Nilesh Arora" userId="f7d77206c59de324" providerId="LiveId" clId="{20A69E5A-E552-4FBA-91C6-F617F6A7492E}" dt="2021-08-02T06:35:37.923" v="212" actId="478"/>
          <ac:picMkLst>
            <pc:docMk/>
            <pc:sldMk cId="1968822634" sldId="290"/>
            <ac:picMk id="2050" creationId="{00000000-0000-0000-0000-000000000000}"/>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95939713-5948-4056-B9B5-F6E25E0E70D2}" type="datetimeFigureOut">
              <a:rPr lang="en-IN" smtClean="0"/>
              <a:t>03-01-2022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9994FB8-2A3E-4EC9-A34E-D982B07CE030}" type="slidenum">
              <a:rPr lang="en-IN" smtClean="0"/>
              <a:t>‹#›</a:t>
            </a:fld>
            <a:endParaRPr lang="en-IN"/>
          </a:p>
        </p:txBody>
      </p:sp>
    </p:spTree>
    <p:extLst>
      <p:ext uri="{BB962C8B-B14F-4D97-AF65-F5344CB8AC3E}">
        <p14:creationId xmlns:p14="http://schemas.microsoft.com/office/powerpoint/2010/main" val="30348905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95939713-5948-4056-B9B5-F6E25E0E70D2}" type="datetimeFigureOut">
              <a:rPr lang="en-IN" smtClean="0"/>
              <a:t>03-01-2022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9994FB8-2A3E-4EC9-A34E-D982B07CE030}" type="slidenum">
              <a:rPr lang="en-IN" smtClean="0"/>
              <a:t>‹#›</a:t>
            </a:fld>
            <a:endParaRPr lang="en-IN"/>
          </a:p>
        </p:txBody>
      </p:sp>
    </p:spTree>
    <p:extLst>
      <p:ext uri="{BB962C8B-B14F-4D97-AF65-F5344CB8AC3E}">
        <p14:creationId xmlns:p14="http://schemas.microsoft.com/office/powerpoint/2010/main" val="34034614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95939713-5948-4056-B9B5-F6E25E0E70D2}" type="datetimeFigureOut">
              <a:rPr lang="en-IN" smtClean="0"/>
              <a:t>03-01-2022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9994FB8-2A3E-4EC9-A34E-D982B07CE030}" type="slidenum">
              <a:rPr lang="en-IN" smtClean="0"/>
              <a:t>‹#›</a:t>
            </a:fld>
            <a:endParaRPr lang="en-IN"/>
          </a:p>
        </p:txBody>
      </p:sp>
    </p:spTree>
    <p:extLst>
      <p:ext uri="{BB962C8B-B14F-4D97-AF65-F5344CB8AC3E}">
        <p14:creationId xmlns:p14="http://schemas.microsoft.com/office/powerpoint/2010/main" val="13731253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BDC35FE-4B43-461D-91BD-132666D5123C}"/>
              </a:ext>
            </a:extLst>
          </p:cNvPr>
          <p:cNvSpPr>
            <a:spLocks noGrp="1"/>
          </p:cNvSpPr>
          <p:nvPr>
            <p:ph type="title"/>
          </p:nvPr>
        </p:nvSpPr>
        <p:spPr>
          <a:xfrm>
            <a:off x="622791" y="531816"/>
            <a:ext cx="6267768" cy="954084"/>
          </a:xfrm>
          <a:prstGeom prst="rect">
            <a:avLst/>
          </a:prstGeom>
        </p:spPr>
        <p:txBody>
          <a:bodyPr anchor="ctr"/>
          <a:lstStyle>
            <a:lvl1pPr algn="l">
              <a:defRPr sz="4000" b="1">
                <a:solidFill>
                  <a:schemeClr val="accent1"/>
                </a:solidFill>
              </a:defRPr>
            </a:lvl1pPr>
          </a:lstStyle>
          <a:p>
            <a:endParaRPr lang="en-ID"/>
          </a:p>
        </p:txBody>
      </p:sp>
    </p:spTree>
    <p:extLst>
      <p:ext uri="{BB962C8B-B14F-4D97-AF65-F5344CB8AC3E}">
        <p14:creationId xmlns:p14="http://schemas.microsoft.com/office/powerpoint/2010/main" val="1734745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95939713-5948-4056-B9B5-F6E25E0E70D2}" type="datetimeFigureOut">
              <a:rPr lang="en-IN" smtClean="0"/>
              <a:t>03-01-2022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9994FB8-2A3E-4EC9-A34E-D982B07CE030}" type="slidenum">
              <a:rPr lang="en-IN" smtClean="0"/>
              <a:t>‹#›</a:t>
            </a:fld>
            <a:endParaRPr lang="en-IN"/>
          </a:p>
        </p:txBody>
      </p:sp>
    </p:spTree>
    <p:extLst>
      <p:ext uri="{BB962C8B-B14F-4D97-AF65-F5344CB8AC3E}">
        <p14:creationId xmlns:p14="http://schemas.microsoft.com/office/powerpoint/2010/main" val="462619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5939713-5948-4056-B9B5-F6E25E0E70D2}" type="datetimeFigureOut">
              <a:rPr lang="en-IN" smtClean="0"/>
              <a:t>03-01-2022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9994FB8-2A3E-4EC9-A34E-D982B07CE030}" type="slidenum">
              <a:rPr lang="en-IN" smtClean="0"/>
              <a:t>‹#›</a:t>
            </a:fld>
            <a:endParaRPr lang="en-IN"/>
          </a:p>
        </p:txBody>
      </p:sp>
    </p:spTree>
    <p:extLst>
      <p:ext uri="{BB962C8B-B14F-4D97-AF65-F5344CB8AC3E}">
        <p14:creationId xmlns:p14="http://schemas.microsoft.com/office/powerpoint/2010/main" val="760122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95939713-5948-4056-B9B5-F6E25E0E70D2}" type="datetimeFigureOut">
              <a:rPr lang="en-IN" smtClean="0"/>
              <a:t>03-01-2022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9994FB8-2A3E-4EC9-A34E-D982B07CE030}" type="slidenum">
              <a:rPr lang="en-IN" smtClean="0"/>
              <a:t>‹#›</a:t>
            </a:fld>
            <a:endParaRPr lang="en-IN"/>
          </a:p>
        </p:txBody>
      </p:sp>
    </p:spTree>
    <p:extLst>
      <p:ext uri="{BB962C8B-B14F-4D97-AF65-F5344CB8AC3E}">
        <p14:creationId xmlns:p14="http://schemas.microsoft.com/office/powerpoint/2010/main" val="3604841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95939713-5948-4056-B9B5-F6E25E0E70D2}" type="datetimeFigureOut">
              <a:rPr lang="en-IN" smtClean="0"/>
              <a:t>03-01-2022</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59994FB8-2A3E-4EC9-A34E-D982B07CE030}" type="slidenum">
              <a:rPr lang="en-IN" smtClean="0"/>
              <a:t>‹#›</a:t>
            </a:fld>
            <a:endParaRPr lang="en-IN"/>
          </a:p>
        </p:txBody>
      </p:sp>
    </p:spTree>
    <p:extLst>
      <p:ext uri="{BB962C8B-B14F-4D97-AF65-F5344CB8AC3E}">
        <p14:creationId xmlns:p14="http://schemas.microsoft.com/office/powerpoint/2010/main" val="11143507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95939713-5948-4056-B9B5-F6E25E0E70D2}" type="datetimeFigureOut">
              <a:rPr lang="en-IN" smtClean="0"/>
              <a:t>03-01-2022</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59994FB8-2A3E-4EC9-A34E-D982B07CE030}" type="slidenum">
              <a:rPr lang="en-IN" smtClean="0"/>
              <a:t>‹#›</a:t>
            </a:fld>
            <a:endParaRPr lang="en-IN"/>
          </a:p>
        </p:txBody>
      </p:sp>
    </p:spTree>
    <p:extLst>
      <p:ext uri="{BB962C8B-B14F-4D97-AF65-F5344CB8AC3E}">
        <p14:creationId xmlns:p14="http://schemas.microsoft.com/office/powerpoint/2010/main" val="3078577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939713-5948-4056-B9B5-F6E25E0E70D2}" type="datetimeFigureOut">
              <a:rPr lang="en-IN" smtClean="0"/>
              <a:t>03-01-2022</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59994FB8-2A3E-4EC9-A34E-D982B07CE030}" type="slidenum">
              <a:rPr lang="en-IN" smtClean="0"/>
              <a:t>‹#›</a:t>
            </a:fld>
            <a:endParaRPr lang="en-IN"/>
          </a:p>
        </p:txBody>
      </p:sp>
    </p:spTree>
    <p:extLst>
      <p:ext uri="{BB962C8B-B14F-4D97-AF65-F5344CB8AC3E}">
        <p14:creationId xmlns:p14="http://schemas.microsoft.com/office/powerpoint/2010/main" val="4221824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939713-5948-4056-B9B5-F6E25E0E70D2}" type="datetimeFigureOut">
              <a:rPr lang="en-IN" smtClean="0"/>
              <a:t>03-01-2022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9994FB8-2A3E-4EC9-A34E-D982B07CE030}" type="slidenum">
              <a:rPr lang="en-IN" smtClean="0"/>
              <a:t>‹#›</a:t>
            </a:fld>
            <a:endParaRPr lang="en-IN"/>
          </a:p>
        </p:txBody>
      </p:sp>
    </p:spTree>
    <p:extLst>
      <p:ext uri="{BB962C8B-B14F-4D97-AF65-F5344CB8AC3E}">
        <p14:creationId xmlns:p14="http://schemas.microsoft.com/office/powerpoint/2010/main" val="12975763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939713-5948-4056-B9B5-F6E25E0E70D2}" type="datetimeFigureOut">
              <a:rPr lang="en-IN" smtClean="0"/>
              <a:t>03-01-2022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9994FB8-2A3E-4EC9-A34E-D982B07CE030}" type="slidenum">
              <a:rPr lang="en-IN" smtClean="0"/>
              <a:t>‹#›</a:t>
            </a:fld>
            <a:endParaRPr lang="en-IN"/>
          </a:p>
        </p:txBody>
      </p:sp>
    </p:spTree>
    <p:extLst>
      <p:ext uri="{BB962C8B-B14F-4D97-AF65-F5344CB8AC3E}">
        <p14:creationId xmlns:p14="http://schemas.microsoft.com/office/powerpoint/2010/main" val="20122485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939713-5948-4056-B9B5-F6E25E0E70D2}" type="datetimeFigureOut">
              <a:rPr lang="en-IN" smtClean="0"/>
              <a:t>03-01-2022</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994FB8-2A3E-4EC9-A34E-D982B07CE030}" type="slidenum">
              <a:rPr lang="en-IN" smtClean="0"/>
              <a:t>‹#›</a:t>
            </a:fld>
            <a:endParaRPr lang="en-IN"/>
          </a:p>
        </p:txBody>
      </p:sp>
    </p:spTree>
    <p:extLst>
      <p:ext uri="{BB962C8B-B14F-4D97-AF65-F5344CB8AC3E}">
        <p14:creationId xmlns:p14="http://schemas.microsoft.com/office/powerpoint/2010/main" val="30570309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6.jpg"/><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6.jp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49.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6.jp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6.jp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6.jpg"/><Relationship Id="rId1" Type="http://schemas.openxmlformats.org/officeDocument/2006/relationships/slideLayout" Target="../slideLayouts/slideLayout2.xml"/><Relationship Id="rId5" Type="http://schemas.openxmlformats.org/officeDocument/2006/relationships/image" Target="../media/image51.jpe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46.jp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6.jp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28.tmp"/><Relationship Id="rId2" Type="http://schemas.openxmlformats.org/officeDocument/2006/relationships/image" Target="../media/image46.jp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6.jpg"/><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1.png"/><Relationship Id="rId7"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46.jp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jfif"/></Relationships>
</file>

<file path=ppt/slides/_rels/slide21.xml.rels><?xml version="1.0" encoding="UTF-8" standalone="yes"?>
<Relationships xmlns="http://schemas.openxmlformats.org/package/2006/relationships"><Relationship Id="rId3" Type="http://schemas.openxmlformats.org/officeDocument/2006/relationships/image" Target="../media/image38.jfif"/><Relationship Id="rId2" Type="http://schemas.openxmlformats.org/officeDocument/2006/relationships/image" Target="../media/image46.jpg"/><Relationship Id="rId1" Type="http://schemas.openxmlformats.org/officeDocument/2006/relationships/slideLayout" Target="../slideLayouts/slideLayout2.xml"/><Relationship Id="rId5" Type="http://schemas.openxmlformats.org/officeDocument/2006/relationships/image" Target="../media/image40.jfif"/><Relationship Id="rId4" Type="http://schemas.openxmlformats.org/officeDocument/2006/relationships/image" Target="../media/image53.png"/></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6.jpg"/><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2.png"/></Relationships>
</file>

<file path=ppt/slides/_rels/slide23.xml.rels><?xml version="1.0" encoding="UTF-8" standalone="yes"?>
<Relationships xmlns="http://schemas.openxmlformats.org/package/2006/relationships"><Relationship Id="rId3" Type="http://schemas.openxmlformats.org/officeDocument/2006/relationships/image" Target="../media/image43.jfif"/><Relationship Id="rId2" Type="http://schemas.openxmlformats.org/officeDocument/2006/relationships/image" Target="../media/image46.jpg"/><Relationship Id="rId1" Type="http://schemas.openxmlformats.org/officeDocument/2006/relationships/slideLayout" Target="../slideLayouts/slideLayout2.xml"/><Relationship Id="rId4" Type="http://schemas.openxmlformats.org/officeDocument/2006/relationships/image" Target="../media/image45.jfif"/></Relationships>
</file>

<file path=ppt/slides/_rels/slide24.xml.rels><?xml version="1.0" encoding="UTF-8" standalone="yes"?>
<Relationships xmlns="http://schemas.openxmlformats.org/package/2006/relationships"><Relationship Id="rId8" Type="http://schemas.openxmlformats.org/officeDocument/2006/relationships/hyperlink" Target="mailto:info@nucleusadvisors.in" TargetMode="External"/><Relationship Id="rId3" Type="http://schemas.openxmlformats.org/officeDocument/2006/relationships/image" Target="../media/image54.jpeg"/><Relationship Id="rId7" Type="http://schemas.openxmlformats.org/officeDocument/2006/relationships/hyperlink" Target="http://www.nucleusadvisors.in/" TargetMode="External"/><Relationship Id="rId2" Type="http://schemas.openxmlformats.org/officeDocument/2006/relationships/image" Target="../media/image46.jpg"/><Relationship Id="rId1" Type="http://schemas.openxmlformats.org/officeDocument/2006/relationships/slideLayout" Target="../slideLayouts/slideLayout2.xml"/><Relationship Id="rId6" Type="http://schemas.openxmlformats.org/officeDocument/2006/relationships/image" Target="../media/image57.jpg"/><Relationship Id="rId5" Type="http://schemas.openxmlformats.org/officeDocument/2006/relationships/image" Target="../media/image56.jpg"/><Relationship Id="rId10" Type="http://schemas.openxmlformats.org/officeDocument/2006/relationships/image" Target="../media/image58.png"/><Relationship Id="rId4" Type="http://schemas.openxmlformats.org/officeDocument/2006/relationships/image" Target="../media/image55.png"/><Relationship Id="rId9" Type="http://schemas.openxmlformats.org/officeDocument/2006/relationships/hyperlink" Target="https://www.linkedin.com/company/nucleusadvisors/mycompany/"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jpeg"/><Relationship Id="rId9" Type="http://schemas.openxmlformats.org/officeDocument/2006/relationships/image" Target="../media/image27.jpeg"/></Relationships>
</file>

<file path=ppt/slides/_rels/slide6.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tmp"/><Relationship Id="rId7" Type="http://schemas.openxmlformats.org/officeDocument/2006/relationships/image" Target="../media/image32.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34.png"/></Relationships>
</file>

<file path=ppt/slides/_rels/slide7.xml.rels><?xml version="1.0" encoding="UTF-8" standalone="yes"?>
<Relationships xmlns="http://schemas.openxmlformats.org/package/2006/relationships"><Relationship Id="rId8" Type="http://schemas.openxmlformats.org/officeDocument/2006/relationships/image" Target="../media/image40.jfif"/><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38.jfif"/><Relationship Id="rId5" Type="http://schemas.openxmlformats.org/officeDocument/2006/relationships/image" Target="../media/image37.png"/><Relationship Id="rId4" Type="http://schemas.openxmlformats.org/officeDocument/2006/relationships/image" Target="../media/image36.jfif"/><Relationship Id="rId9" Type="http://schemas.openxmlformats.org/officeDocument/2006/relationships/image" Target="../media/image41.png"/></Relationships>
</file>

<file path=ppt/slides/_rels/slide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45.jfif"/><Relationship Id="rId5" Type="http://schemas.openxmlformats.org/officeDocument/2006/relationships/image" Target="../media/image44.png"/><Relationship Id="rId4" Type="http://schemas.openxmlformats.org/officeDocument/2006/relationships/image" Target="../media/image43.jfif"/></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6.jp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7"/>
          <p:cNvSpPr>
            <a:spLocks noChangeAspect="1"/>
          </p:cNvSpPr>
          <p:nvPr/>
        </p:nvSpPr>
        <p:spPr>
          <a:xfrm>
            <a:off x="173371" y="152400"/>
            <a:ext cx="2036429" cy="674315"/>
          </a:xfrm>
          <a:prstGeom prst="rect">
            <a:avLst/>
          </a:prstGeom>
          <a:blipFill>
            <a:blip r:embed="rId2" cstate="print"/>
            <a:stretch>
              <a:fillRect/>
            </a:stretch>
          </a:blipFill>
        </p:spPr>
        <p:txBody>
          <a:bodyPr wrap="square" lIns="0" tIns="0" rIns="0" bIns="0" rtlCol="0"/>
          <a:lstStyle/>
          <a:p>
            <a:endParaRPr/>
          </a:p>
        </p:txBody>
      </p:sp>
      <p:sp>
        <p:nvSpPr>
          <p:cNvPr id="89" name="Rectangle 88"/>
          <p:cNvSpPr/>
          <p:nvPr/>
        </p:nvSpPr>
        <p:spPr>
          <a:xfrm>
            <a:off x="35698" y="3953205"/>
            <a:ext cx="5232280" cy="1862048"/>
          </a:xfrm>
          <a:prstGeom prst="rect">
            <a:avLst/>
          </a:prstGeom>
          <a:noFill/>
        </p:spPr>
        <p:txBody>
          <a:bodyPr wrap="square" lIns="91440" tIns="45720" rIns="91440" bIns="45720">
            <a:spAutoFit/>
          </a:bodyPr>
          <a:lstStyle/>
          <a:p>
            <a:r>
              <a:rPr lang="en-US" sz="11500" b="1" cap="all" spc="0" dirty="0">
                <a:ln w="9000" cmpd="sng">
                  <a:solidFill>
                    <a:srgbClr val="020B40"/>
                  </a:solidFill>
                  <a:prstDash val="solid"/>
                </a:ln>
                <a:solidFill>
                  <a:srgbClr val="020B40"/>
                </a:solidFill>
                <a:effectLst>
                  <a:reflection blurRad="12700" stA="28000" endPos="45000" dist="1000" dir="5400000" sy="-100000" algn="bl" rotWithShape="0"/>
                </a:effectLst>
                <a:latin typeface="Trebuchet MS" panose="020B0603020202020204" pitchFamily="34" charset="0"/>
              </a:rPr>
              <a:t>2021</a:t>
            </a:r>
          </a:p>
        </p:txBody>
      </p:sp>
      <p:sp>
        <p:nvSpPr>
          <p:cNvPr id="90" name="object 6"/>
          <p:cNvSpPr txBox="1"/>
          <p:nvPr/>
        </p:nvSpPr>
        <p:spPr>
          <a:xfrm>
            <a:off x="106437" y="1412686"/>
            <a:ext cx="6541821" cy="2610971"/>
          </a:xfrm>
          <a:prstGeom prst="rect">
            <a:avLst/>
          </a:prstGeom>
        </p:spPr>
        <p:txBody>
          <a:bodyPr vert="horz" wrap="square" lIns="0" tIns="12700" rIns="0" bIns="0" rtlCol="0">
            <a:spAutoFit/>
          </a:bodyPr>
          <a:lstStyle/>
          <a:p>
            <a:pPr marL="86995">
              <a:lnSpc>
                <a:spcPct val="100000"/>
              </a:lnSpc>
              <a:spcBef>
                <a:spcPts val="100"/>
              </a:spcBef>
            </a:pPr>
            <a:r>
              <a:rPr lang="en-US" sz="7200" b="1" spc="-50" dirty="0">
                <a:solidFill>
                  <a:schemeClr val="tx2">
                    <a:lumMod val="50000"/>
                  </a:schemeClr>
                </a:solidFill>
                <a:latin typeface="Trebuchet MS"/>
                <a:cs typeface="Trebuchet MS"/>
              </a:rPr>
              <a:t>Indian</a:t>
            </a:r>
            <a:r>
              <a:rPr lang="en-US" sz="8000" b="1" spc="-50" dirty="0">
                <a:solidFill>
                  <a:schemeClr val="tx2">
                    <a:lumMod val="50000"/>
                  </a:schemeClr>
                </a:solidFill>
                <a:latin typeface="Trebuchet MS"/>
                <a:cs typeface="Trebuchet MS"/>
              </a:rPr>
              <a:t> </a:t>
            </a:r>
          </a:p>
          <a:p>
            <a:pPr marL="86995">
              <a:lnSpc>
                <a:spcPct val="100000"/>
              </a:lnSpc>
              <a:spcBef>
                <a:spcPts val="100"/>
              </a:spcBef>
            </a:pPr>
            <a:r>
              <a:rPr lang="en-US" sz="8800" b="1" spc="-50" dirty="0">
                <a:solidFill>
                  <a:srgbClr val="C00000"/>
                </a:solidFill>
                <a:latin typeface="Trebuchet MS"/>
                <a:cs typeface="Trebuchet MS"/>
              </a:rPr>
              <a:t>Unicorns</a:t>
            </a:r>
            <a:r>
              <a:rPr lang="en-US" sz="8800" b="1" spc="-50" dirty="0">
                <a:solidFill>
                  <a:schemeClr val="tx2">
                    <a:lumMod val="50000"/>
                  </a:schemeClr>
                </a:solidFill>
                <a:latin typeface="Trebuchet MS"/>
                <a:cs typeface="Trebuchet MS"/>
              </a:rPr>
              <a:t> Of</a:t>
            </a:r>
          </a:p>
        </p:txBody>
      </p:sp>
      <p:grpSp>
        <p:nvGrpSpPr>
          <p:cNvPr id="91" name="Group 90"/>
          <p:cNvGrpSpPr/>
          <p:nvPr/>
        </p:nvGrpSpPr>
        <p:grpSpPr>
          <a:xfrm>
            <a:off x="5798611" y="187607"/>
            <a:ext cx="8582701" cy="7670697"/>
            <a:chOff x="1749298" y="3582231"/>
            <a:chExt cx="7919476" cy="7318880"/>
          </a:xfrm>
        </p:grpSpPr>
        <p:sp>
          <p:nvSpPr>
            <p:cNvPr id="92" name="Freeform: Shape 3">
              <a:extLst>
                <a:ext uri="{FF2B5EF4-FFF2-40B4-BE49-F238E27FC236}">
                  <a16:creationId xmlns:a16="http://schemas.microsoft.com/office/drawing/2014/main" id="{A3C2B004-5DCE-4167-8FEA-BB3EA05B1733}"/>
                </a:ext>
              </a:extLst>
            </p:cNvPr>
            <p:cNvSpPr/>
            <p:nvPr/>
          </p:nvSpPr>
          <p:spPr>
            <a:xfrm flipH="1">
              <a:off x="2814503" y="3920189"/>
              <a:ext cx="5541239" cy="4802290"/>
            </a:xfrm>
            <a:custGeom>
              <a:avLst/>
              <a:gdLst>
                <a:gd name="connsiteX0" fmla="*/ 1807 w 4895637"/>
                <a:gd name="connsiteY0" fmla="*/ 455923 h 3760348"/>
                <a:gd name="connsiteX1" fmla="*/ 1299965 w 4895637"/>
                <a:gd name="connsiteY1" fmla="*/ 67913 h 3760348"/>
                <a:gd name="connsiteX2" fmla="*/ 2104728 w 4895637"/>
                <a:gd name="connsiteY2" fmla="*/ 1203203 h 3760348"/>
                <a:gd name="connsiteX3" fmla="*/ 3939394 w 4895637"/>
                <a:gd name="connsiteY3" fmla="*/ 1399603 h 3760348"/>
                <a:gd name="connsiteX4" fmla="*/ 4231600 w 4895637"/>
                <a:gd name="connsiteY4" fmla="*/ 2544473 h 3760348"/>
                <a:gd name="connsiteX5" fmla="*/ 4892655 w 4895637"/>
                <a:gd name="connsiteY5" fmla="*/ 3684553 h 3760348"/>
                <a:gd name="connsiteX6" fmla="*/ 4878284 w 4895637"/>
                <a:gd name="connsiteY6" fmla="*/ 3761197 h 3760348"/>
                <a:gd name="connsiteX7" fmla="*/ 1807 w 4895637"/>
                <a:gd name="connsiteY7" fmla="*/ 3761197 h 3760348"/>
                <a:gd name="connsiteX8" fmla="*/ 1807 w 4895637"/>
                <a:gd name="connsiteY8" fmla="*/ 455923 h 3760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95637" h="3760348">
                  <a:moveTo>
                    <a:pt x="1807" y="455923"/>
                  </a:moveTo>
                  <a:cubicBezTo>
                    <a:pt x="1807" y="455923"/>
                    <a:pt x="753876" y="-205132"/>
                    <a:pt x="1299965" y="67913"/>
                  </a:cubicBezTo>
                  <a:cubicBezTo>
                    <a:pt x="1846054" y="340957"/>
                    <a:pt x="1755039" y="1011592"/>
                    <a:pt x="2104728" y="1203203"/>
                  </a:cubicBezTo>
                  <a:cubicBezTo>
                    <a:pt x="2454416" y="1394813"/>
                    <a:pt x="3522642" y="1126558"/>
                    <a:pt x="3939394" y="1399603"/>
                  </a:cubicBezTo>
                  <a:cubicBezTo>
                    <a:pt x="4356146" y="1672647"/>
                    <a:pt x="3915443" y="2156463"/>
                    <a:pt x="4231600" y="2544473"/>
                  </a:cubicBezTo>
                  <a:cubicBezTo>
                    <a:pt x="4547756" y="2932484"/>
                    <a:pt x="4950138" y="3277382"/>
                    <a:pt x="4892655" y="3684553"/>
                  </a:cubicBezTo>
                  <a:lnTo>
                    <a:pt x="4878284" y="3761197"/>
                  </a:lnTo>
                  <a:lnTo>
                    <a:pt x="1807" y="3761197"/>
                  </a:lnTo>
                  <a:lnTo>
                    <a:pt x="1807" y="455923"/>
                  </a:lnTo>
                  <a:close/>
                </a:path>
              </a:pathLst>
            </a:custGeom>
            <a:gradFill flip="none" rotWithShape="1">
              <a:gsLst>
                <a:gs pos="36000">
                  <a:srgbClr val="172144"/>
                </a:gs>
                <a:gs pos="0">
                  <a:srgbClr val="314792"/>
                </a:gs>
              </a:gsLst>
              <a:lin ang="2700000" scaled="1"/>
              <a:tileRect/>
            </a:gradFill>
            <a:ln w="4790" cap="flat">
              <a:noFill/>
              <a:prstDash val="solid"/>
              <a:miter/>
            </a:ln>
          </p:spPr>
          <p:txBody>
            <a:bodyPr rot="0" spcFirstLastPara="0" vertOverflow="overflow" horzOverflow="overflow" vert="horz" wrap="square" lIns="42053" tIns="21027" rIns="42053" bIns="21027" numCol="1" spcCol="0" rtlCol="0" fromWordArt="0" anchor="ctr" anchorCtr="0" forceAA="0" compatLnSpc="1">
              <a:prstTxWarp prst="textNoShape">
                <a:avLst/>
              </a:prstTxWarp>
              <a:noAutofit/>
            </a:bodyPr>
            <a:lstStyle/>
            <a:p>
              <a:endParaRPr lang="en-US"/>
            </a:p>
          </p:txBody>
        </p:sp>
        <p:sp>
          <p:nvSpPr>
            <p:cNvPr id="93" name="Freeform: Shape 4">
              <a:extLst>
                <a:ext uri="{FF2B5EF4-FFF2-40B4-BE49-F238E27FC236}">
                  <a16:creationId xmlns:a16="http://schemas.microsoft.com/office/drawing/2014/main" id="{2E76DAE6-C4AE-4956-A223-8DD68512DAC9}"/>
                </a:ext>
              </a:extLst>
            </p:cNvPr>
            <p:cNvSpPr/>
            <p:nvPr/>
          </p:nvSpPr>
          <p:spPr>
            <a:xfrm flipH="1">
              <a:off x="1749298" y="4238301"/>
              <a:ext cx="5851170" cy="5710824"/>
            </a:xfrm>
            <a:custGeom>
              <a:avLst/>
              <a:gdLst>
                <a:gd name="connsiteX0" fmla="*/ 1807 w 4895637"/>
                <a:gd name="connsiteY0" fmla="*/ 455923 h 3760348"/>
                <a:gd name="connsiteX1" fmla="*/ 1299965 w 4895637"/>
                <a:gd name="connsiteY1" fmla="*/ 67913 h 3760348"/>
                <a:gd name="connsiteX2" fmla="*/ 2104728 w 4895637"/>
                <a:gd name="connsiteY2" fmla="*/ 1203203 h 3760348"/>
                <a:gd name="connsiteX3" fmla="*/ 3939394 w 4895637"/>
                <a:gd name="connsiteY3" fmla="*/ 1399603 h 3760348"/>
                <a:gd name="connsiteX4" fmla="*/ 4231600 w 4895637"/>
                <a:gd name="connsiteY4" fmla="*/ 2544473 h 3760348"/>
                <a:gd name="connsiteX5" fmla="*/ 4892655 w 4895637"/>
                <a:gd name="connsiteY5" fmla="*/ 3684553 h 3760348"/>
                <a:gd name="connsiteX6" fmla="*/ 4878284 w 4895637"/>
                <a:gd name="connsiteY6" fmla="*/ 3761197 h 3760348"/>
                <a:gd name="connsiteX7" fmla="*/ 1807 w 4895637"/>
                <a:gd name="connsiteY7" fmla="*/ 3761197 h 3760348"/>
                <a:gd name="connsiteX8" fmla="*/ 1807 w 4895637"/>
                <a:gd name="connsiteY8" fmla="*/ 455923 h 3760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95637" h="3760348">
                  <a:moveTo>
                    <a:pt x="1807" y="455923"/>
                  </a:moveTo>
                  <a:cubicBezTo>
                    <a:pt x="1807" y="455923"/>
                    <a:pt x="753876" y="-205132"/>
                    <a:pt x="1299965" y="67913"/>
                  </a:cubicBezTo>
                  <a:cubicBezTo>
                    <a:pt x="1846054" y="340957"/>
                    <a:pt x="1755039" y="1011592"/>
                    <a:pt x="2104728" y="1203203"/>
                  </a:cubicBezTo>
                  <a:cubicBezTo>
                    <a:pt x="2454416" y="1394813"/>
                    <a:pt x="3522642" y="1126558"/>
                    <a:pt x="3939394" y="1399603"/>
                  </a:cubicBezTo>
                  <a:cubicBezTo>
                    <a:pt x="4356146" y="1672647"/>
                    <a:pt x="3915443" y="2156463"/>
                    <a:pt x="4231600" y="2544473"/>
                  </a:cubicBezTo>
                  <a:cubicBezTo>
                    <a:pt x="4547756" y="2932484"/>
                    <a:pt x="4950138" y="3277382"/>
                    <a:pt x="4892655" y="3684553"/>
                  </a:cubicBezTo>
                  <a:lnTo>
                    <a:pt x="4878284" y="3761197"/>
                  </a:lnTo>
                  <a:lnTo>
                    <a:pt x="1807" y="3761197"/>
                  </a:lnTo>
                  <a:lnTo>
                    <a:pt x="1807" y="455923"/>
                  </a:lnTo>
                  <a:close/>
                </a:path>
              </a:pathLst>
            </a:custGeom>
            <a:gradFill flip="none" rotWithShape="1">
              <a:gsLst>
                <a:gs pos="0">
                  <a:srgbClr val="172144"/>
                </a:gs>
                <a:gs pos="100000">
                  <a:srgbClr val="314792"/>
                </a:gs>
              </a:gsLst>
              <a:lin ang="16200000" scaled="1"/>
              <a:tileRect/>
            </a:gradFill>
            <a:ln w="4790" cap="flat">
              <a:noFill/>
              <a:prstDash val="solid"/>
              <a:miter/>
            </a:ln>
          </p:spPr>
          <p:txBody>
            <a:bodyPr rot="0" spcFirstLastPara="0" vertOverflow="overflow" horzOverflow="overflow" vert="horz" wrap="square" lIns="42053" tIns="21027" rIns="42053" bIns="21027" numCol="1" spcCol="0" rtlCol="0" fromWordArt="0" anchor="ctr" anchorCtr="0" forceAA="0" compatLnSpc="1">
              <a:prstTxWarp prst="textNoShape">
                <a:avLst/>
              </a:prstTxWarp>
              <a:noAutofit/>
            </a:bodyPr>
            <a:lstStyle/>
            <a:p>
              <a:endParaRPr lang="en-US"/>
            </a:p>
          </p:txBody>
        </p:sp>
        <p:sp>
          <p:nvSpPr>
            <p:cNvPr id="94" name="Freeform: Shape 5">
              <a:extLst>
                <a:ext uri="{FF2B5EF4-FFF2-40B4-BE49-F238E27FC236}">
                  <a16:creationId xmlns:a16="http://schemas.microsoft.com/office/drawing/2014/main" id="{D0180D68-17B8-49FF-B4EF-B9CF757E15E0}"/>
                </a:ext>
              </a:extLst>
            </p:cNvPr>
            <p:cNvSpPr/>
            <p:nvPr/>
          </p:nvSpPr>
          <p:spPr>
            <a:xfrm flipH="1">
              <a:off x="2708233" y="4238302"/>
              <a:ext cx="5541239" cy="4802290"/>
            </a:xfrm>
            <a:custGeom>
              <a:avLst/>
              <a:gdLst>
                <a:gd name="connsiteX0" fmla="*/ 1807 w 4895637"/>
                <a:gd name="connsiteY0" fmla="*/ 455923 h 3760348"/>
                <a:gd name="connsiteX1" fmla="*/ 1299965 w 4895637"/>
                <a:gd name="connsiteY1" fmla="*/ 67913 h 3760348"/>
                <a:gd name="connsiteX2" fmla="*/ 2104728 w 4895637"/>
                <a:gd name="connsiteY2" fmla="*/ 1203203 h 3760348"/>
                <a:gd name="connsiteX3" fmla="*/ 3939394 w 4895637"/>
                <a:gd name="connsiteY3" fmla="*/ 1399603 h 3760348"/>
                <a:gd name="connsiteX4" fmla="*/ 4231600 w 4895637"/>
                <a:gd name="connsiteY4" fmla="*/ 2544473 h 3760348"/>
                <a:gd name="connsiteX5" fmla="*/ 4892655 w 4895637"/>
                <a:gd name="connsiteY5" fmla="*/ 3684553 h 3760348"/>
                <a:gd name="connsiteX6" fmla="*/ 4878284 w 4895637"/>
                <a:gd name="connsiteY6" fmla="*/ 3761197 h 3760348"/>
                <a:gd name="connsiteX7" fmla="*/ 1807 w 4895637"/>
                <a:gd name="connsiteY7" fmla="*/ 3761197 h 3760348"/>
                <a:gd name="connsiteX8" fmla="*/ 1807 w 4895637"/>
                <a:gd name="connsiteY8" fmla="*/ 455923 h 3760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95637" h="3760348">
                  <a:moveTo>
                    <a:pt x="1807" y="455923"/>
                  </a:moveTo>
                  <a:cubicBezTo>
                    <a:pt x="1807" y="455923"/>
                    <a:pt x="753876" y="-205132"/>
                    <a:pt x="1299965" y="67913"/>
                  </a:cubicBezTo>
                  <a:cubicBezTo>
                    <a:pt x="1846054" y="340957"/>
                    <a:pt x="1755039" y="1011592"/>
                    <a:pt x="2104728" y="1203203"/>
                  </a:cubicBezTo>
                  <a:cubicBezTo>
                    <a:pt x="2454416" y="1394813"/>
                    <a:pt x="3522642" y="1126558"/>
                    <a:pt x="3939394" y="1399603"/>
                  </a:cubicBezTo>
                  <a:cubicBezTo>
                    <a:pt x="4356146" y="1672647"/>
                    <a:pt x="3915443" y="2156463"/>
                    <a:pt x="4231600" y="2544473"/>
                  </a:cubicBezTo>
                  <a:cubicBezTo>
                    <a:pt x="4547756" y="2932484"/>
                    <a:pt x="4950138" y="3277382"/>
                    <a:pt x="4892655" y="3684553"/>
                  </a:cubicBezTo>
                  <a:lnTo>
                    <a:pt x="4878284" y="3761197"/>
                  </a:lnTo>
                  <a:lnTo>
                    <a:pt x="1807" y="3761197"/>
                  </a:lnTo>
                  <a:lnTo>
                    <a:pt x="1807" y="455923"/>
                  </a:lnTo>
                  <a:close/>
                </a:path>
              </a:pathLst>
            </a:custGeom>
            <a:gradFill flip="none" rotWithShape="1">
              <a:gsLst>
                <a:gs pos="0">
                  <a:srgbClr val="172144"/>
                </a:gs>
                <a:gs pos="100000">
                  <a:srgbClr val="314792"/>
                </a:gs>
              </a:gsLst>
              <a:lin ang="2700000" scaled="1"/>
              <a:tileRect/>
            </a:gradFill>
            <a:ln w="4790" cap="flat">
              <a:noFill/>
              <a:prstDash val="solid"/>
              <a:miter/>
            </a:ln>
          </p:spPr>
          <p:txBody>
            <a:bodyPr lIns="42053" tIns="21027" rIns="42053" bIns="21027" rtlCol="0" anchor="ctr"/>
            <a:lstStyle/>
            <a:p>
              <a:endParaRPr lang="en-US"/>
            </a:p>
          </p:txBody>
        </p:sp>
        <p:grpSp>
          <p:nvGrpSpPr>
            <p:cNvPr id="95" name="Group 94">
              <a:extLst>
                <a:ext uri="{FF2B5EF4-FFF2-40B4-BE49-F238E27FC236}">
                  <a16:creationId xmlns:a16="http://schemas.microsoft.com/office/drawing/2014/main" id="{D65535BA-AF71-44DB-9BBF-F24E8F60658D}"/>
                </a:ext>
              </a:extLst>
            </p:cNvPr>
            <p:cNvGrpSpPr/>
            <p:nvPr/>
          </p:nvGrpSpPr>
          <p:grpSpPr>
            <a:xfrm flipH="1">
              <a:off x="2328383" y="4344915"/>
              <a:ext cx="6298298" cy="5464882"/>
              <a:chOff x="6904910" y="4587181"/>
              <a:chExt cx="5564492" cy="4279179"/>
            </a:xfrm>
            <a:solidFill>
              <a:schemeClr val="accent2"/>
            </a:solidFill>
            <a:effectLst>
              <a:outerShdw blurRad="355600" dist="152400" dir="13500000" algn="br" rotWithShape="0">
                <a:schemeClr val="accent3">
                  <a:lumMod val="50000"/>
                  <a:alpha val="49000"/>
                </a:schemeClr>
              </a:outerShdw>
            </a:effectLst>
          </p:grpSpPr>
          <p:sp>
            <p:nvSpPr>
              <p:cNvPr id="129" name="Freeform: Shape 6">
                <a:extLst>
                  <a:ext uri="{FF2B5EF4-FFF2-40B4-BE49-F238E27FC236}">
                    <a16:creationId xmlns:a16="http://schemas.microsoft.com/office/drawing/2014/main" id="{A301D110-BA71-42D0-8560-EF4C57ADA782}"/>
                  </a:ext>
                </a:extLst>
              </p:cNvPr>
              <p:cNvSpPr/>
              <p:nvPr/>
            </p:nvSpPr>
            <p:spPr>
              <a:xfrm>
                <a:off x="8571916" y="4865015"/>
                <a:ext cx="373640" cy="373640"/>
              </a:xfrm>
              <a:custGeom>
                <a:avLst/>
                <a:gdLst>
                  <a:gd name="connsiteX0" fmla="*/ 372442 w 373639"/>
                  <a:gd name="connsiteY0" fmla="*/ 188017 h 373639"/>
                  <a:gd name="connsiteX1" fmla="*/ 188017 w 373639"/>
                  <a:gd name="connsiteY1" fmla="*/ 372442 h 373639"/>
                  <a:gd name="connsiteX2" fmla="*/ 3592 w 373639"/>
                  <a:gd name="connsiteY2" fmla="*/ 188017 h 373639"/>
                  <a:gd name="connsiteX3" fmla="*/ 188017 w 373639"/>
                  <a:gd name="connsiteY3" fmla="*/ 3593 h 373639"/>
                  <a:gd name="connsiteX4" fmla="*/ 372442 w 373639"/>
                  <a:gd name="connsiteY4" fmla="*/ 188017 h 373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639" h="373639">
                    <a:moveTo>
                      <a:pt x="372442" y="188017"/>
                    </a:moveTo>
                    <a:cubicBezTo>
                      <a:pt x="372442" y="289872"/>
                      <a:pt x="289872" y="372442"/>
                      <a:pt x="188017" y="372442"/>
                    </a:cubicBezTo>
                    <a:cubicBezTo>
                      <a:pt x="86162" y="372442"/>
                      <a:pt x="3592" y="289872"/>
                      <a:pt x="3592" y="188017"/>
                    </a:cubicBezTo>
                    <a:cubicBezTo>
                      <a:pt x="3592" y="86162"/>
                      <a:pt x="86162" y="3593"/>
                      <a:pt x="188017" y="3593"/>
                    </a:cubicBezTo>
                    <a:cubicBezTo>
                      <a:pt x="289872" y="3593"/>
                      <a:pt x="372442" y="86162"/>
                      <a:pt x="372442" y="188017"/>
                    </a:cubicBezTo>
                    <a:close/>
                  </a:path>
                </a:pathLst>
              </a:custGeom>
              <a:grpFill/>
              <a:ln w="9525" cap="flat">
                <a:noFill/>
                <a:prstDash val="solid"/>
                <a:miter/>
              </a:ln>
            </p:spPr>
            <p:txBody>
              <a:bodyPr rtlCol="0" anchor="ctr"/>
              <a:lstStyle/>
              <a:p>
                <a:endParaRPr lang="en-US"/>
              </a:p>
            </p:txBody>
          </p:sp>
          <p:sp>
            <p:nvSpPr>
              <p:cNvPr id="130" name="Freeform: Shape 7">
                <a:extLst>
                  <a:ext uri="{FF2B5EF4-FFF2-40B4-BE49-F238E27FC236}">
                    <a16:creationId xmlns:a16="http://schemas.microsoft.com/office/drawing/2014/main" id="{6035E13C-4B0B-4BE3-8D01-73B6FABB0542}"/>
                  </a:ext>
                </a:extLst>
              </p:cNvPr>
              <p:cNvSpPr/>
              <p:nvPr/>
            </p:nvSpPr>
            <p:spPr>
              <a:xfrm>
                <a:off x="10919140" y="6522443"/>
                <a:ext cx="493396" cy="493396"/>
              </a:xfrm>
              <a:custGeom>
                <a:avLst/>
                <a:gdLst>
                  <a:gd name="connsiteX0" fmla="*/ 492198 w 493395"/>
                  <a:gd name="connsiteY0" fmla="*/ 247896 h 493396"/>
                  <a:gd name="connsiteX1" fmla="*/ 247895 w 493395"/>
                  <a:gd name="connsiteY1" fmla="*/ 492199 h 493396"/>
                  <a:gd name="connsiteX2" fmla="*/ 3592 w 493395"/>
                  <a:gd name="connsiteY2" fmla="*/ 247896 h 493396"/>
                  <a:gd name="connsiteX3" fmla="*/ 247895 w 493395"/>
                  <a:gd name="connsiteY3" fmla="*/ 3593 h 493396"/>
                  <a:gd name="connsiteX4" fmla="*/ 492198 w 493395"/>
                  <a:gd name="connsiteY4" fmla="*/ 247896 h 493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3395" h="493396">
                    <a:moveTo>
                      <a:pt x="492198" y="247896"/>
                    </a:moveTo>
                    <a:cubicBezTo>
                      <a:pt x="492198" y="382820"/>
                      <a:pt x="382820" y="492199"/>
                      <a:pt x="247895" y="492199"/>
                    </a:cubicBezTo>
                    <a:cubicBezTo>
                      <a:pt x="112971" y="492199"/>
                      <a:pt x="3592" y="382820"/>
                      <a:pt x="3592" y="247896"/>
                    </a:cubicBezTo>
                    <a:cubicBezTo>
                      <a:pt x="3592" y="112971"/>
                      <a:pt x="112971" y="3593"/>
                      <a:pt x="247895" y="3593"/>
                    </a:cubicBezTo>
                    <a:cubicBezTo>
                      <a:pt x="382820" y="3593"/>
                      <a:pt x="492198" y="112971"/>
                      <a:pt x="492198" y="247896"/>
                    </a:cubicBezTo>
                    <a:close/>
                  </a:path>
                </a:pathLst>
              </a:custGeom>
              <a:grpFill/>
              <a:ln w="9525" cap="flat">
                <a:noFill/>
                <a:prstDash val="solid"/>
                <a:miter/>
              </a:ln>
            </p:spPr>
            <p:txBody>
              <a:bodyPr rtlCol="0" anchor="ctr"/>
              <a:lstStyle/>
              <a:p>
                <a:endParaRPr lang="en-US"/>
              </a:p>
            </p:txBody>
          </p:sp>
          <p:sp>
            <p:nvSpPr>
              <p:cNvPr id="131" name="Freeform: Shape 8">
                <a:extLst>
                  <a:ext uri="{FF2B5EF4-FFF2-40B4-BE49-F238E27FC236}">
                    <a16:creationId xmlns:a16="http://schemas.microsoft.com/office/drawing/2014/main" id="{13278ECF-BF8E-4F99-9D7F-04DDB8B9F103}"/>
                  </a:ext>
                </a:extLst>
              </p:cNvPr>
              <p:cNvSpPr/>
              <p:nvPr/>
            </p:nvSpPr>
            <p:spPr>
              <a:xfrm>
                <a:off x="9894026" y="7164337"/>
                <a:ext cx="205981" cy="205981"/>
              </a:xfrm>
              <a:custGeom>
                <a:avLst/>
                <a:gdLst>
                  <a:gd name="connsiteX0" fmla="*/ 204783 w 205980"/>
                  <a:gd name="connsiteY0" fmla="*/ 104188 h 205980"/>
                  <a:gd name="connsiteX1" fmla="*/ 104188 w 205980"/>
                  <a:gd name="connsiteY1" fmla="*/ 204783 h 205980"/>
                  <a:gd name="connsiteX2" fmla="*/ 3592 w 205980"/>
                  <a:gd name="connsiteY2" fmla="*/ 104188 h 205980"/>
                  <a:gd name="connsiteX3" fmla="*/ 104188 w 205980"/>
                  <a:gd name="connsiteY3" fmla="*/ 3593 h 205980"/>
                  <a:gd name="connsiteX4" fmla="*/ 204783 w 205980"/>
                  <a:gd name="connsiteY4" fmla="*/ 104188 h 205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980" h="205980">
                    <a:moveTo>
                      <a:pt x="204783" y="104188"/>
                    </a:moveTo>
                    <a:cubicBezTo>
                      <a:pt x="204783" y="159745"/>
                      <a:pt x="159745" y="204783"/>
                      <a:pt x="104188" y="204783"/>
                    </a:cubicBezTo>
                    <a:cubicBezTo>
                      <a:pt x="48631" y="204783"/>
                      <a:pt x="3592" y="159745"/>
                      <a:pt x="3592" y="104188"/>
                    </a:cubicBezTo>
                    <a:cubicBezTo>
                      <a:pt x="3592" y="48631"/>
                      <a:pt x="48631" y="3593"/>
                      <a:pt x="104188" y="3593"/>
                    </a:cubicBezTo>
                    <a:cubicBezTo>
                      <a:pt x="159745" y="3593"/>
                      <a:pt x="204783" y="48631"/>
                      <a:pt x="204783" y="104188"/>
                    </a:cubicBezTo>
                    <a:close/>
                  </a:path>
                </a:pathLst>
              </a:custGeom>
              <a:solidFill>
                <a:srgbClr val="E00F0F"/>
              </a:solidFill>
              <a:ln w="9525" cap="flat">
                <a:noFill/>
                <a:prstDash val="solid"/>
                <a:miter/>
              </a:ln>
            </p:spPr>
            <p:txBody>
              <a:bodyPr rtlCol="0" anchor="ctr"/>
              <a:lstStyle/>
              <a:p>
                <a:endParaRPr lang="en-US"/>
              </a:p>
            </p:txBody>
          </p:sp>
          <p:sp>
            <p:nvSpPr>
              <p:cNvPr id="132" name="Freeform: Shape 9">
                <a:extLst>
                  <a:ext uri="{FF2B5EF4-FFF2-40B4-BE49-F238E27FC236}">
                    <a16:creationId xmlns:a16="http://schemas.microsoft.com/office/drawing/2014/main" id="{A772021E-D326-459C-A77D-6DAC2A4F370D}"/>
                  </a:ext>
                </a:extLst>
              </p:cNvPr>
              <p:cNvSpPr/>
              <p:nvPr/>
            </p:nvSpPr>
            <p:spPr>
              <a:xfrm>
                <a:off x="6904910" y="4587181"/>
                <a:ext cx="5564492" cy="4279179"/>
              </a:xfrm>
              <a:custGeom>
                <a:avLst/>
                <a:gdLst>
                  <a:gd name="connsiteX0" fmla="*/ 4932763 w 5159101"/>
                  <a:gd name="connsiteY0" fmla="*/ 3160369 h 4153148"/>
                  <a:gd name="connsiteX1" fmla="*/ 4384279 w 5159101"/>
                  <a:gd name="connsiteY1" fmla="*/ 2623861 h 4153148"/>
                  <a:gd name="connsiteX2" fmla="*/ 3996268 w 5159101"/>
                  <a:gd name="connsiteY2" fmla="*/ 2784813 h 4153148"/>
                  <a:gd name="connsiteX3" fmla="*/ 3608258 w 5159101"/>
                  <a:gd name="connsiteY3" fmla="*/ 2623861 h 4153148"/>
                  <a:gd name="connsiteX4" fmla="*/ 3082288 w 5159101"/>
                  <a:gd name="connsiteY4" fmla="*/ 3016183 h 4153148"/>
                  <a:gd name="connsiteX5" fmla="*/ 2995105 w 5159101"/>
                  <a:gd name="connsiteY5" fmla="*/ 3007081 h 4153148"/>
                  <a:gd name="connsiteX6" fmla="*/ 2782419 w 5159101"/>
                  <a:gd name="connsiteY6" fmla="*/ 3064085 h 4153148"/>
                  <a:gd name="connsiteX7" fmla="*/ 2477758 w 5159101"/>
                  <a:gd name="connsiteY7" fmla="*/ 2935227 h 4153148"/>
                  <a:gd name="connsiteX8" fmla="*/ 2269862 w 5159101"/>
                  <a:gd name="connsiteY8" fmla="*/ 2989836 h 4153148"/>
                  <a:gd name="connsiteX9" fmla="*/ 2015020 w 5159101"/>
                  <a:gd name="connsiteY9" fmla="*/ 2731162 h 4153148"/>
                  <a:gd name="connsiteX10" fmla="*/ 2020289 w 5159101"/>
                  <a:gd name="connsiteY10" fmla="*/ 2664578 h 4153148"/>
                  <a:gd name="connsiteX11" fmla="*/ 1596352 w 5159101"/>
                  <a:gd name="connsiteY11" fmla="*/ 2240641 h 4153148"/>
                  <a:gd name="connsiteX12" fmla="*/ 1592520 w 5159101"/>
                  <a:gd name="connsiteY12" fmla="*/ 2240641 h 4153148"/>
                  <a:gd name="connsiteX13" fmla="*/ 1637069 w 5159101"/>
                  <a:gd name="connsiteY13" fmla="*/ 2051426 h 4153148"/>
                  <a:gd name="connsiteX14" fmla="*/ 1460788 w 5159101"/>
                  <a:gd name="connsiteY14" fmla="*/ 1707486 h 4153148"/>
                  <a:gd name="connsiteX15" fmla="*/ 1852630 w 5159101"/>
                  <a:gd name="connsiteY15" fmla="*/ 1203551 h 4153148"/>
                  <a:gd name="connsiteX16" fmla="*/ 1332888 w 5159101"/>
                  <a:gd name="connsiteY16" fmla="*/ 683809 h 4153148"/>
                  <a:gd name="connsiteX17" fmla="*/ 1201156 w 5159101"/>
                  <a:gd name="connsiteY17" fmla="*/ 700575 h 4153148"/>
                  <a:gd name="connsiteX18" fmla="*/ 920926 w 5159101"/>
                  <a:gd name="connsiteY18" fmla="*/ 363341 h 4153148"/>
                  <a:gd name="connsiteX19" fmla="*/ 468247 w 5159101"/>
                  <a:gd name="connsiteY19" fmla="*/ 3593 h 4153148"/>
                  <a:gd name="connsiteX20" fmla="*/ 3593 w 5159101"/>
                  <a:gd name="connsiteY20" fmla="*/ 468247 h 4153148"/>
                  <a:gd name="connsiteX21" fmla="*/ 182748 w 5159101"/>
                  <a:gd name="connsiteY21" fmla="*/ 834702 h 4153148"/>
                  <a:gd name="connsiteX22" fmla="*/ 3593 w 5159101"/>
                  <a:gd name="connsiteY22" fmla="*/ 1201156 h 4153148"/>
                  <a:gd name="connsiteX23" fmla="*/ 435674 w 5159101"/>
                  <a:gd name="connsiteY23" fmla="*/ 1664852 h 4153148"/>
                  <a:gd name="connsiteX24" fmla="*/ 324540 w 5159101"/>
                  <a:gd name="connsiteY24" fmla="*/ 1950830 h 4153148"/>
                  <a:gd name="connsiteX25" fmla="*/ 748477 w 5159101"/>
                  <a:gd name="connsiteY25" fmla="*/ 2374768 h 4153148"/>
                  <a:gd name="connsiteX26" fmla="*/ 802607 w 5159101"/>
                  <a:gd name="connsiteY26" fmla="*/ 2371415 h 4153148"/>
                  <a:gd name="connsiteX27" fmla="*/ 746082 w 5159101"/>
                  <a:gd name="connsiteY27" fmla="*/ 2583144 h 4153148"/>
                  <a:gd name="connsiteX28" fmla="*/ 1170019 w 5159101"/>
                  <a:gd name="connsiteY28" fmla="*/ 3007081 h 4153148"/>
                  <a:gd name="connsiteX29" fmla="*/ 1315164 w 5159101"/>
                  <a:gd name="connsiteY29" fmla="*/ 2981693 h 4153148"/>
                  <a:gd name="connsiteX30" fmla="*/ 1450728 w 5159101"/>
                  <a:gd name="connsiteY30" fmla="*/ 3062648 h 4153148"/>
                  <a:gd name="connsiteX31" fmla="*/ 1445459 w 5159101"/>
                  <a:gd name="connsiteY31" fmla="*/ 3129233 h 4153148"/>
                  <a:gd name="connsiteX32" fmla="*/ 1869396 w 5159101"/>
                  <a:gd name="connsiteY32" fmla="*/ 3553170 h 4153148"/>
                  <a:gd name="connsiteX33" fmla="*/ 2077293 w 5159101"/>
                  <a:gd name="connsiteY33" fmla="*/ 3498561 h 4153148"/>
                  <a:gd name="connsiteX34" fmla="*/ 2477758 w 5159101"/>
                  <a:gd name="connsiteY34" fmla="*/ 3783102 h 4153148"/>
                  <a:gd name="connsiteX35" fmla="*/ 2690446 w 5159101"/>
                  <a:gd name="connsiteY35" fmla="*/ 3726098 h 4153148"/>
                  <a:gd name="connsiteX36" fmla="*/ 2995105 w 5159101"/>
                  <a:gd name="connsiteY36" fmla="*/ 3854956 h 4153148"/>
                  <a:gd name="connsiteX37" fmla="*/ 3112467 w 5159101"/>
                  <a:gd name="connsiteY37" fmla="*/ 3838669 h 4153148"/>
                  <a:gd name="connsiteX38" fmla="*/ 3608258 w 5159101"/>
                  <a:gd name="connsiteY38" fmla="*/ 4151952 h 4153148"/>
                  <a:gd name="connsiteX39" fmla="*/ 4108839 w 5159101"/>
                  <a:gd name="connsiteY39" fmla="*/ 3828130 h 4153148"/>
                  <a:gd name="connsiteX40" fmla="*/ 4609421 w 5159101"/>
                  <a:gd name="connsiteY40" fmla="*/ 4151952 h 4153148"/>
                  <a:gd name="connsiteX41" fmla="*/ 5157905 w 5159101"/>
                  <a:gd name="connsiteY41" fmla="*/ 3603468 h 4153148"/>
                  <a:gd name="connsiteX42" fmla="*/ 4932763 w 5159101"/>
                  <a:gd name="connsiteY42" fmla="*/ 3160369 h 4153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5159101" h="4153148">
                    <a:moveTo>
                      <a:pt x="4932763" y="3160369"/>
                    </a:moveTo>
                    <a:cubicBezTo>
                      <a:pt x="4926535" y="2862894"/>
                      <a:pt x="4683191" y="2623861"/>
                      <a:pt x="4384279" y="2623861"/>
                    </a:cubicBezTo>
                    <a:cubicBezTo>
                      <a:pt x="4232907" y="2623861"/>
                      <a:pt x="4095426" y="2685176"/>
                      <a:pt x="3996268" y="2784813"/>
                    </a:cubicBezTo>
                    <a:cubicBezTo>
                      <a:pt x="3897110" y="2685655"/>
                      <a:pt x="3759630" y="2623861"/>
                      <a:pt x="3608258" y="2623861"/>
                    </a:cubicBezTo>
                    <a:cubicBezTo>
                      <a:pt x="3359644" y="2623861"/>
                      <a:pt x="3149831" y="2789125"/>
                      <a:pt x="3082288" y="3016183"/>
                    </a:cubicBezTo>
                    <a:cubicBezTo>
                      <a:pt x="3054026" y="3010434"/>
                      <a:pt x="3024805" y="3007081"/>
                      <a:pt x="2995105" y="3007081"/>
                    </a:cubicBezTo>
                    <a:cubicBezTo>
                      <a:pt x="2917504" y="3007081"/>
                      <a:pt x="2844692" y="3028158"/>
                      <a:pt x="2782419" y="3064085"/>
                    </a:cubicBezTo>
                    <a:cubicBezTo>
                      <a:pt x="2705295" y="2984567"/>
                      <a:pt x="2597514" y="2935227"/>
                      <a:pt x="2477758" y="2935227"/>
                    </a:cubicBezTo>
                    <a:cubicBezTo>
                      <a:pt x="2402073" y="2935227"/>
                      <a:pt x="2331177" y="2954867"/>
                      <a:pt x="2269862" y="2989836"/>
                    </a:cubicBezTo>
                    <a:cubicBezTo>
                      <a:pt x="2228186" y="2870080"/>
                      <a:pt x="2134297" y="2774754"/>
                      <a:pt x="2015020" y="2731162"/>
                    </a:cubicBezTo>
                    <a:cubicBezTo>
                      <a:pt x="2018373" y="2709606"/>
                      <a:pt x="2020289" y="2687571"/>
                      <a:pt x="2020289" y="2664578"/>
                    </a:cubicBezTo>
                    <a:cubicBezTo>
                      <a:pt x="2020289" y="2430335"/>
                      <a:pt x="1830595" y="2240641"/>
                      <a:pt x="1596352" y="2240641"/>
                    </a:cubicBezTo>
                    <a:cubicBezTo>
                      <a:pt x="1594915" y="2240641"/>
                      <a:pt x="1593957" y="2240641"/>
                      <a:pt x="1592520" y="2240641"/>
                    </a:cubicBezTo>
                    <a:cubicBezTo>
                      <a:pt x="1620782" y="2183637"/>
                      <a:pt x="1637069" y="2119447"/>
                      <a:pt x="1637069" y="2051426"/>
                    </a:cubicBezTo>
                    <a:cubicBezTo>
                      <a:pt x="1637069" y="1909634"/>
                      <a:pt x="1567610" y="1784609"/>
                      <a:pt x="1460788" y="1707486"/>
                    </a:cubicBezTo>
                    <a:cubicBezTo>
                      <a:pt x="1685930" y="1650482"/>
                      <a:pt x="1852630" y="1446417"/>
                      <a:pt x="1852630" y="1203551"/>
                    </a:cubicBezTo>
                    <a:cubicBezTo>
                      <a:pt x="1852630" y="916615"/>
                      <a:pt x="1619824" y="683809"/>
                      <a:pt x="1332888" y="683809"/>
                    </a:cubicBezTo>
                    <a:cubicBezTo>
                      <a:pt x="1287380" y="683809"/>
                      <a:pt x="1243310" y="689557"/>
                      <a:pt x="1201156" y="700575"/>
                    </a:cubicBezTo>
                    <a:cubicBezTo>
                      <a:pt x="1170019" y="547286"/>
                      <a:pt x="1062718" y="421303"/>
                      <a:pt x="920926" y="363341"/>
                    </a:cubicBezTo>
                    <a:cubicBezTo>
                      <a:pt x="873503" y="157360"/>
                      <a:pt x="688599" y="3593"/>
                      <a:pt x="468247" y="3593"/>
                    </a:cubicBezTo>
                    <a:cubicBezTo>
                      <a:pt x="211490" y="3593"/>
                      <a:pt x="3593" y="211490"/>
                      <a:pt x="3593" y="468247"/>
                    </a:cubicBezTo>
                    <a:cubicBezTo>
                      <a:pt x="3593" y="617224"/>
                      <a:pt x="73531" y="749435"/>
                      <a:pt x="182748" y="834702"/>
                    </a:cubicBezTo>
                    <a:cubicBezTo>
                      <a:pt x="74010" y="919968"/>
                      <a:pt x="3593" y="1052179"/>
                      <a:pt x="3593" y="1201156"/>
                    </a:cubicBezTo>
                    <a:cubicBezTo>
                      <a:pt x="3593" y="1446896"/>
                      <a:pt x="194245" y="1648086"/>
                      <a:pt x="435674" y="1664852"/>
                    </a:cubicBezTo>
                    <a:cubicBezTo>
                      <a:pt x="366694" y="1740059"/>
                      <a:pt x="324540" y="1840655"/>
                      <a:pt x="324540" y="1950830"/>
                    </a:cubicBezTo>
                    <a:cubicBezTo>
                      <a:pt x="324540" y="2185074"/>
                      <a:pt x="514234" y="2374768"/>
                      <a:pt x="748477" y="2374768"/>
                    </a:cubicBezTo>
                    <a:cubicBezTo>
                      <a:pt x="766680" y="2374768"/>
                      <a:pt x="784883" y="2373810"/>
                      <a:pt x="802607" y="2371415"/>
                    </a:cubicBezTo>
                    <a:cubicBezTo>
                      <a:pt x="766680" y="2433688"/>
                      <a:pt x="746082" y="2506021"/>
                      <a:pt x="746082" y="2583144"/>
                    </a:cubicBezTo>
                    <a:cubicBezTo>
                      <a:pt x="746082" y="2817387"/>
                      <a:pt x="935776" y="3007081"/>
                      <a:pt x="1170019" y="3007081"/>
                    </a:cubicBezTo>
                    <a:cubicBezTo>
                      <a:pt x="1220796" y="3007081"/>
                      <a:pt x="1269657" y="2997980"/>
                      <a:pt x="1315164" y="2981693"/>
                    </a:cubicBezTo>
                    <a:cubicBezTo>
                      <a:pt x="1354444" y="3016662"/>
                      <a:pt x="1400431" y="3044445"/>
                      <a:pt x="1450728" y="3062648"/>
                    </a:cubicBezTo>
                    <a:cubicBezTo>
                      <a:pt x="1447375" y="3084204"/>
                      <a:pt x="1445459" y="3106239"/>
                      <a:pt x="1445459" y="3129233"/>
                    </a:cubicBezTo>
                    <a:cubicBezTo>
                      <a:pt x="1445459" y="3363476"/>
                      <a:pt x="1635153" y="3553170"/>
                      <a:pt x="1869396" y="3553170"/>
                    </a:cubicBezTo>
                    <a:cubicBezTo>
                      <a:pt x="1945082" y="3553170"/>
                      <a:pt x="2015978" y="3533530"/>
                      <a:pt x="2077293" y="3498561"/>
                    </a:cubicBezTo>
                    <a:cubicBezTo>
                      <a:pt x="2134776" y="3664304"/>
                      <a:pt x="2292376" y="3783102"/>
                      <a:pt x="2477758" y="3783102"/>
                    </a:cubicBezTo>
                    <a:cubicBezTo>
                      <a:pt x="2555361" y="3783102"/>
                      <a:pt x="2628172" y="3762025"/>
                      <a:pt x="2690446" y="3726098"/>
                    </a:cubicBezTo>
                    <a:cubicBezTo>
                      <a:pt x="2767568" y="3805616"/>
                      <a:pt x="2875349" y="3854956"/>
                      <a:pt x="2995105" y="3854956"/>
                    </a:cubicBezTo>
                    <a:cubicBezTo>
                      <a:pt x="3035823" y="3854956"/>
                      <a:pt x="3075102" y="3849208"/>
                      <a:pt x="3112467" y="3838669"/>
                    </a:cubicBezTo>
                    <a:cubicBezTo>
                      <a:pt x="3200608" y="4024052"/>
                      <a:pt x="3389343" y="4151952"/>
                      <a:pt x="3608258" y="4151952"/>
                    </a:cubicBezTo>
                    <a:cubicBezTo>
                      <a:pt x="3831004" y="4151952"/>
                      <a:pt x="4023094" y="4018783"/>
                      <a:pt x="4108839" y="3828130"/>
                    </a:cubicBezTo>
                    <a:cubicBezTo>
                      <a:pt x="4194585" y="4019262"/>
                      <a:pt x="4386674" y="4151952"/>
                      <a:pt x="4609421" y="4151952"/>
                    </a:cubicBezTo>
                    <a:cubicBezTo>
                      <a:pt x="4912164" y="4151952"/>
                      <a:pt x="5157905" y="3906212"/>
                      <a:pt x="5157905" y="3603468"/>
                    </a:cubicBezTo>
                    <a:cubicBezTo>
                      <a:pt x="5157905" y="3421438"/>
                      <a:pt x="5069285" y="3260006"/>
                      <a:pt x="4932763" y="3160369"/>
                    </a:cubicBezTo>
                    <a:close/>
                  </a:path>
                </a:pathLst>
              </a:custGeom>
              <a:solidFill>
                <a:srgbClr val="E00F0F"/>
              </a:solidFill>
              <a:ln w="9525" cap="flat">
                <a:noFill/>
                <a:prstDash val="solid"/>
                <a:miter/>
              </a:ln>
            </p:spPr>
            <p:txBody>
              <a:bodyPr rtlCol="0" anchor="ctr"/>
              <a:lstStyle/>
              <a:p>
                <a:endParaRPr lang="en-US"/>
              </a:p>
            </p:txBody>
          </p:sp>
        </p:grpSp>
        <p:grpSp>
          <p:nvGrpSpPr>
            <p:cNvPr id="96" name="Group 95">
              <a:extLst>
                <a:ext uri="{FF2B5EF4-FFF2-40B4-BE49-F238E27FC236}">
                  <a16:creationId xmlns:a16="http://schemas.microsoft.com/office/drawing/2014/main" id="{E952D0CE-E151-42B2-8CE1-993744AC9EEA}"/>
                </a:ext>
              </a:extLst>
            </p:cNvPr>
            <p:cNvGrpSpPr/>
            <p:nvPr/>
          </p:nvGrpSpPr>
          <p:grpSpPr>
            <a:xfrm flipH="1">
              <a:off x="2466883" y="4363880"/>
              <a:ext cx="6632852" cy="5928533"/>
              <a:chOff x="3416168" y="4602031"/>
              <a:chExt cx="5860068" cy="4642233"/>
            </a:xfrm>
            <a:solidFill>
              <a:schemeClr val="accent2">
                <a:lumMod val="60000"/>
                <a:lumOff val="40000"/>
              </a:schemeClr>
            </a:solidFill>
            <a:effectLst>
              <a:outerShdw blurRad="355600" dist="152400" dir="13500000" algn="br" rotWithShape="0">
                <a:schemeClr val="accent3">
                  <a:lumMod val="50000"/>
                  <a:alpha val="49000"/>
                </a:schemeClr>
              </a:outerShdw>
            </a:effectLst>
          </p:grpSpPr>
          <p:sp>
            <p:nvSpPr>
              <p:cNvPr id="125" name="Freeform: Shape 10">
                <a:extLst>
                  <a:ext uri="{FF2B5EF4-FFF2-40B4-BE49-F238E27FC236}">
                    <a16:creationId xmlns:a16="http://schemas.microsoft.com/office/drawing/2014/main" id="{AFD7E630-C735-4048-9321-6A1A31BF41F2}"/>
                  </a:ext>
                </a:extLst>
              </p:cNvPr>
              <p:cNvSpPr/>
              <p:nvPr/>
            </p:nvSpPr>
            <p:spPr>
              <a:xfrm>
                <a:off x="4509782" y="4602031"/>
                <a:ext cx="225142" cy="225142"/>
              </a:xfrm>
              <a:custGeom>
                <a:avLst/>
                <a:gdLst>
                  <a:gd name="connsiteX0" fmla="*/ 222028 w 225141"/>
                  <a:gd name="connsiteY0" fmla="*/ 112810 h 225141"/>
                  <a:gd name="connsiteX1" fmla="*/ 112810 w 225141"/>
                  <a:gd name="connsiteY1" fmla="*/ 222028 h 225141"/>
                  <a:gd name="connsiteX2" fmla="*/ 3593 w 225141"/>
                  <a:gd name="connsiteY2" fmla="*/ 112810 h 225141"/>
                  <a:gd name="connsiteX3" fmla="*/ 112810 w 225141"/>
                  <a:gd name="connsiteY3" fmla="*/ 3593 h 225141"/>
                  <a:gd name="connsiteX4" fmla="*/ 222028 w 225141"/>
                  <a:gd name="connsiteY4" fmla="*/ 112810 h 225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141" h="225141">
                    <a:moveTo>
                      <a:pt x="222028" y="112810"/>
                    </a:moveTo>
                    <a:cubicBezTo>
                      <a:pt x="222028" y="173130"/>
                      <a:pt x="173130" y="222028"/>
                      <a:pt x="112810" y="222028"/>
                    </a:cubicBezTo>
                    <a:cubicBezTo>
                      <a:pt x="52491" y="222028"/>
                      <a:pt x="3593" y="173130"/>
                      <a:pt x="3593" y="112810"/>
                    </a:cubicBezTo>
                    <a:cubicBezTo>
                      <a:pt x="3593" y="52491"/>
                      <a:pt x="52491" y="3593"/>
                      <a:pt x="112810" y="3593"/>
                    </a:cubicBezTo>
                    <a:cubicBezTo>
                      <a:pt x="173130" y="3593"/>
                      <a:pt x="222028" y="52491"/>
                      <a:pt x="222028" y="112810"/>
                    </a:cubicBezTo>
                    <a:close/>
                  </a:path>
                </a:pathLst>
              </a:custGeom>
              <a:solidFill>
                <a:srgbClr val="E00F0F"/>
              </a:solidFill>
              <a:ln w="9525" cap="flat">
                <a:noFill/>
                <a:prstDash val="solid"/>
                <a:miter/>
              </a:ln>
            </p:spPr>
            <p:txBody>
              <a:bodyPr rtlCol="0" anchor="ctr"/>
              <a:lstStyle/>
              <a:p>
                <a:endParaRPr lang="en-US"/>
              </a:p>
            </p:txBody>
          </p:sp>
          <p:sp>
            <p:nvSpPr>
              <p:cNvPr id="126" name="Freeform: Shape 11">
                <a:extLst>
                  <a:ext uri="{FF2B5EF4-FFF2-40B4-BE49-F238E27FC236}">
                    <a16:creationId xmlns:a16="http://schemas.microsoft.com/office/drawing/2014/main" id="{B70A71D4-EF57-4FEE-935C-51B4BB3AE0B2}"/>
                  </a:ext>
                </a:extLst>
              </p:cNvPr>
              <p:cNvSpPr/>
              <p:nvPr/>
            </p:nvSpPr>
            <p:spPr>
              <a:xfrm>
                <a:off x="8510601" y="7149008"/>
                <a:ext cx="536508" cy="536508"/>
              </a:xfrm>
              <a:custGeom>
                <a:avLst/>
                <a:gdLst>
                  <a:gd name="connsiteX0" fmla="*/ 535311 w 536508"/>
                  <a:gd name="connsiteY0" fmla="*/ 269452 h 536508"/>
                  <a:gd name="connsiteX1" fmla="*/ 269452 w 536508"/>
                  <a:gd name="connsiteY1" fmla="*/ 535311 h 536508"/>
                  <a:gd name="connsiteX2" fmla="*/ 3593 w 536508"/>
                  <a:gd name="connsiteY2" fmla="*/ 269452 h 536508"/>
                  <a:gd name="connsiteX3" fmla="*/ 269452 w 536508"/>
                  <a:gd name="connsiteY3" fmla="*/ 3593 h 536508"/>
                  <a:gd name="connsiteX4" fmla="*/ 535311 w 536508"/>
                  <a:gd name="connsiteY4" fmla="*/ 269452 h 536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508" h="536508">
                    <a:moveTo>
                      <a:pt x="535311" y="269452"/>
                    </a:moveTo>
                    <a:cubicBezTo>
                      <a:pt x="535311" y="416282"/>
                      <a:pt x="416282" y="535311"/>
                      <a:pt x="269452" y="535311"/>
                    </a:cubicBezTo>
                    <a:cubicBezTo>
                      <a:pt x="122622" y="535311"/>
                      <a:pt x="3593" y="416282"/>
                      <a:pt x="3593" y="269452"/>
                    </a:cubicBezTo>
                    <a:cubicBezTo>
                      <a:pt x="3593" y="122622"/>
                      <a:pt x="122622" y="3593"/>
                      <a:pt x="269452" y="3593"/>
                    </a:cubicBezTo>
                    <a:cubicBezTo>
                      <a:pt x="416282" y="3593"/>
                      <a:pt x="535311" y="122622"/>
                      <a:pt x="535311" y="269452"/>
                    </a:cubicBezTo>
                    <a:close/>
                  </a:path>
                </a:pathLst>
              </a:custGeom>
              <a:grpFill/>
              <a:ln w="9525" cap="flat">
                <a:noFill/>
                <a:prstDash val="solid"/>
                <a:miter/>
              </a:ln>
            </p:spPr>
            <p:txBody>
              <a:bodyPr rtlCol="0" anchor="ctr"/>
              <a:lstStyle/>
              <a:p>
                <a:endParaRPr lang="en-US"/>
              </a:p>
            </p:txBody>
          </p:sp>
          <p:sp>
            <p:nvSpPr>
              <p:cNvPr id="127" name="Freeform: Shape 12">
                <a:extLst>
                  <a:ext uri="{FF2B5EF4-FFF2-40B4-BE49-F238E27FC236}">
                    <a16:creationId xmlns:a16="http://schemas.microsoft.com/office/drawing/2014/main" id="{4C6DE2DB-C015-4D6F-B08A-DBBC4E0321B6}"/>
                  </a:ext>
                </a:extLst>
              </p:cNvPr>
              <p:cNvSpPr/>
              <p:nvPr/>
            </p:nvSpPr>
            <p:spPr>
              <a:xfrm>
                <a:off x="5931529" y="7378461"/>
                <a:ext cx="249093" cy="249093"/>
              </a:xfrm>
              <a:custGeom>
                <a:avLst/>
                <a:gdLst>
                  <a:gd name="connsiteX0" fmla="*/ 248853 w 249093"/>
                  <a:gd name="connsiteY0" fmla="*/ 126223 h 249093"/>
                  <a:gd name="connsiteX1" fmla="*/ 126223 w 249093"/>
                  <a:gd name="connsiteY1" fmla="*/ 248854 h 249093"/>
                  <a:gd name="connsiteX2" fmla="*/ 3593 w 249093"/>
                  <a:gd name="connsiteY2" fmla="*/ 126223 h 249093"/>
                  <a:gd name="connsiteX3" fmla="*/ 126223 w 249093"/>
                  <a:gd name="connsiteY3" fmla="*/ 3593 h 249093"/>
                  <a:gd name="connsiteX4" fmla="*/ 248853 w 249093"/>
                  <a:gd name="connsiteY4" fmla="*/ 126223 h 2490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093" h="249093">
                    <a:moveTo>
                      <a:pt x="248853" y="126223"/>
                    </a:moveTo>
                    <a:cubicBezTo>
                      <a:pt x="248853" y="193950"/>
                      <a:pt x="193950" y="248854"/>
                      <a:pt x="126223" y="248854"/>
                    </a:cubicBezTo>
                    <a:cubicBezTo>
                      <a:pt x="58496" y="248854"/>
                      <a:pt x="3593" y="193950"/>
                      <a:pt x="3593" y="126223"/>
                    </a:cubicBezTo>
                    <a:cubicBezTo>
                      <a:pt x="3593" y="58496"/>
                      <a:pt x="58496" y="3593"/>
                      <a:pt x="126223" y="3593"/>
                    </a:cubicBezTo>
                    <a:cubicBezTo>
                      <a:pt x="193950" y="3593"/>
                      <a:pt x="248853" y="58496"/>
                      <a:pt x="248853" y="126223"/>
                    </a:cubicBezTo>
                    <a:close/>
                  </a:path>
                </a:pathLst>
              </a:custGeom>
              <a:grpFill/>
              <a:ln w="9525" cap="flat">
                <a:noFill/>
                <a:prstDash val="solid"/>
                <a:miter/>
              </a:ln>
            </p:spPr>
            <p:txBody>
              <a:bodyPr rtlCol="0" anchor="ctr"/>
              <a:lstStyle/>
              <a:p>
                <a:endParaRPr lang="en-US"/>
              </a:p>
            </p:txBody>
          </p:sp>
          <p:sp>
            <p:nvSpPr>
              <p:cNvPr id="128" name="Freeform: Shape 13">
                <a:extLst>
                  <a:ext uri="{FF2B5EF4-FFF2-40B4-BE49-F238E27FC236}">
                    <a16:creationId xmlns:a16="http://schemas.microsoft.com/office/drawing/2014/main" id="{8B0A3D51-ADEF-468E-A59C-BEA720A79D92}"/>
                  </a:ext>
                </a:extLst>
              </p:cNvPr>
              <p:cNvSpPr/>
              <p:nvPr/>
            </p:nvSpPr>
            <p:spPr>
              <a:xfrm>
                <a:off x="3416168" y="4727056"/>
                <a:ext cx="5860068" cy="4517208"/>
              </a:xfrm>
              <a:custGeom>
                <a:avLst/>
                <a:gdLst>
                  <a:gd name="connsiteX0" fmla="*/ 5363885 w 5614175"/>
                  <a:gd name="connsiteY0" fmla="*/ 3436767 h 4517208"/>
                  <a:gd name="connsiteX1" fmla="*/ 4767499 w 5614175"/>
                  <a:gd name="connsiteY1" fmla="*/ 2853314 h 4517208"/>
                  <a:gd name="connsiteX2" fmla="*/ 4345478 w 5614175"/>
                  <a:gd name="connsiteY2" fmla="*/ 3028158 h 4517208"/>
                  <a:gd name="connsiteX3" fmla="*/ 3923456 w 5614175"/>
                  <a:gd name="connsiteY3" fmla="*/ 2853314 h 4517208"/>
                  <a:gd name="connsiteX4" fmla="*/ 3351500 w 5614175"/>
                  <a:gd name="connsiteY4" fmla="*/ 3280126 h 4517208"/>
                  <a:gd name="connsiteX5" fmla="*/ 3256653 w 5614175"/>
                  <a:gd name="connsiteY5" fmla="*/ 3270545 h 4517208"/>
                  <a:gd name="connsiteX6" fmla="*/ 3025284 w 5614175"/>
                  <a:gd name="connsiteY6" fmla="*/ 3332818 h 4517208"/>
                  <a:gd name="connsiteX7" fmla="*/ 2694277 w 5614175"/>
                  <a:gd name="connsiteY7" fmla="*/ 3192464 h 4517208"/>
                  <a:gd name="connsiteX8" fmla="*/ 2468178 w 5614175"/>
                  <a:gd name="connsiteY8" fmla="*/ 3251863 h 4517208"/>
                  <a:gd name="connsiteX9" fmla="*/ 2191301 w 5614175"/>
                  <a:gd name="connsiteY9" fmla="*/ 2970675 h 4517208"/>
                  <a:gd name="connsiteX10" fmla="*/ 2197050 w 5614175"/>
                  <a:gd name="connsiteY10" fmla="*/ 2898342 h 4517208"/>
                  <a:gd name="connsiteX11" fmla="*/ 1735748 w 5614175"/>
                  <a:gd name="connsiteY11" fmla="*/ 2437041 h 4517208"/>
                  <a:gd name="connsiteX12" fmla="*/ 1731437 w 5614175"/>
                  <a:gd name="connsiteY12" fmla="*/ 2437041 h 4517208"/>
                  <a:gd name="connsiteX13" fmla="*/ 1779818 w 5614175"/>
                  <a:gd name="connsiteY13" fmla="*/ 2231060 h 4517208"/>
                  <a:gd name="connsiteX14" fmla="*/ 1588208 w 5614175"/>
                  <a:gd name="connsiteY14" fmla="*/ 1856941 h 4517208"/>
                  <a:gd name="connsiteX15" fmla="*/ 2014540 w 5614175"/>
                  <a:gd name="connsiteY15" fmla="*/ 1308937 h 4517208"/>
                  <a:gd name="connsiteX16" fmla="*/ 1449291 w 5614175"/>
                  <a:gd name="connsiteY16" fmla="*/ 743687 h 4517208"/>
                  <a:gd name="connsiteX17" fmla="*/ 1306062 w 5614175"/>
                  <a:gd name="connsiteY17" fmla="*/ 761890 h 4517208"/>
                  <a:gd name="connsiteX18" fmla="*/ 1001402 w 5614175"/>
                  <a:gd name="connsiteY18" fmla="*/ 394956 h 4517208"/>
                  <a:gd name="connsiteX19" fmla="*/ 508964 w 5614175"/>
                  <a:gd name="connsiteY19" fmla="*/ 3593 h 4517208"/>
                  <a:gd name="connsiteX20" fmla="*/ 3593 w 5614175"/>
                  <a:gd name="connsiteY20" fmla="*/ 508964 h 4517208"/>
                  <a:gd name="connsiteX21" fmla="*/ 198077 w 5614175"/>
                  <a:gd name="connsiteY21" fmla="*/ 907513 h 4517208"/>
                  <a:gd name="connsiteX22" fmla="*/ 3593 w 5614175"/>
                  <a:gd name="connsiteY22" fmla="*/ 1306062 h 4517208"/>
                  <a:gd name="connsiteX23" fmla="*/ 473516 w 5614175"/>
                  <a:gd name="connsiteY23" fmla="*/ 1809997 h 4517208"/>
                  <a:gd name="connsiteX24" fmla="*/ 352802 w 5614175"/>
                  <a:gd name="connsiteY24" fmla="*/ 2121363 h 4517208"/>
                  <a:gd name="connsiteX25" fmla="*/ 814103 w 5614175"/>
                  <a:gd name="connsiteY25" fmla="*/ 2582665 h 4517208"/>
                  <a:gd name="connsiteX26" fmla="*/ 873024 w 5614175"/>
                  <a:gd name="connsiteY26" fmla="*/ 2578833 h 4517208"/>
                  <a:gd name="connsiteX27" fmla="*/ 811229 w 5614175"/>
                  <a:gd name="connsiteY27" fmla="*/ 2809244 h 4517208"/>
                  <a:gd name="connsiteX28" fmla="*/ 1272530 w 5614175"/>
                  <a:gd name="connsiteY28" fmla="*/ 3270545 h 4517208"/>
                  <a:gd name="connsiteX29" fmla="*/ 1430130 w 5614175"/>
                  <a:gd name="connsiteY29" fmla="*/ 3242761 h 4517208"/>
                  <a:gd name="connsiteX30" fmla="*/ 1577670 w 5614175"/>
                  <a:gd name="connsiteY30" fmla="*/ 3330902 h 4517208"/>
                  <a:gd name="connsiteX31" fmla="*/ 1571922 w 5614175"/>
                  <a:gd name="connsiteY31" fmla="*/ 3403235 h 4517208"/>
                  <a:gd name="connsiteX32" fmla="*/ 2033222 w 5614175"/>
                  <a:gd name="connsiteY32" fmla="*/ 3864536 h 4517208"/>
                  <a:gd name="connsiteX33" fmla="*/ 2259323 w 5614175"/>
                  <a:gd name="connsiteY33" fmla="*/ 3805137 h 4517208"/>
                  <a:gd name="connsiteX34" fmla="*/ 2694756 w 5614175"/>
                  <a:gd name="connsiteY34" fmla="*/ 4114587 h 4517208"/>
                  <a:gd name="connsiteX35" fmla="*/ 2926126 w 5614175"/>
                  <a:gd name="connsiteY35" fmla="*/ 4052314 h 4517208"/>
                  <a:gd name="connsiteX36" fmla="*/ 3257611 w 5614175"/>
                  <a:gd name="connsiteY36" fmla="*/ 4192669 h 4517208"/>
                  <a:gd name="connsiteX37" fmla="*/ 3385511 w 5614175"/>
                  <a:gd name="connsiteY37" fmla="*/ 4174944 h 4517208"/>
                  <a:gd name="connsiteX38" fmla="*/ 3924893 w 5614175"/>
                  <a:gd name="connsiteY38" fmla="*/ 4516011 h 4517208"/>
                  <a:gd name="connsiteX39" fmla="*/ 4469545 w 5614175"/>
                  <a:gd name="connsiteY39" fmla="*/ 4163448 h 4517208"/>
                  <a:gd name="connsiteX40" fmla="*/ 5014197 w 5614175"/>
                  <a:gd name="connsiteY40" fmla="*/ 4516011 h 4517208"/>
                  <a:gd name="connsiteX41" fmla="*/ 5610583 w 5614175"/>
                  <a:gd name="connsiteY41" fmla="*/ 3919624 h 4517208"/>
                  <a:gd name="connsiteX42" fmla="*/ 5363885 w 5614175"/>
                  <a:gd name="connsiteY42" fmla="*/ 3436767 h 4517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5614175" h="4517208">
                    <a:moveTo>
                      <a:pt x="5363885" y="3436767"/>
                    </a:moveTo>
                    <a:cubicBezTo>
                      <a:pt x="5356700" y="3113425"/>
                      <a:pt x="5092757" y="2853314"/>
                      <a:pt x="4767499" y="2853314"/>
                    </a:cubicBezTo>
                    <a:cubicBezTo>
                      <a:pt x="4602714" y="2853314"/>
                      <a:pt x="4453259" y="2920378"/>
                      <a:pt x="4345478" y="3028158"/>
                    </a:cubicBezTo>
                    <a:cubicBezTo>
                      <a:pt x="4237697" y="2919899"/>
                      <a:pt x="4088241" y="2853314"/>
                      <a:pt x="3923456" y="2853314"/>
                    </a:cubicBezTo>
                    <a:cubicBezTo>
                      <a:pt x="3652807" y="2853314"/>
                      <a:pt x="3424791" y="3033428"/>
                      <a:pt x="3351500" y="3280126"/>
                    </a:cubicBezTo>
                    <a:cubicBezTo>
                      <a:pt x="3320843" y="3273898"/>
                      <a:pt x="3289227" y="3270545"/>
                      <a:pt x="3256653" y="3270545"/>
                    </a:cubicBezTo>
                    <a:cubicBezTo>
                      <a:pt x="3172345" y="3270545"/>
                      <a:pt x="3093306" y="3293059"/>
                      <a:pt x="3025284" y="3332818"/>
                    </a:cubicBezTo>
                    <a:cubicBezTo>
                      <a:pt x="2941454" y="3246115"/>
                      <a:pt x="2824093" y="3192464"/>
                      <a:pt x="2694277" y="3192464"/>
                    </a:cubicBezTo>
                    <a:cubicBezTo>
                      <a:pt x="2611885" y="3192464"/>
                      <a:pt x="2534762" y="3214020"/>
                      <a:pt x="2468178" y="3251863"/>
                    </a:cubicBezTo>
                    <a:cubicBezTo>
                      <a:pt x="2422670" y="3121568"/>
                      <a:pt x="2320638" y="3017620"/>
                      <a:pt x="2191301" y="2970675"/>
                    </a:cubicBezTo>
                    <a:cubicBezTo>
                      <a:pt x="2195133" y="2947203"/>
                      <a:pt x="2197050" y="2923252"/>
                      <a:pt x="2197050" y="2898342"/>
                    </a:cubicBezTo>
                    <a:cubicBezTo>
                      <a:pt x="2197050" y="2643501"/>
                      <a:pt x="1990589" y="2437041"/>
                      <a:pt x="1735748" y="2437041"/>
                    </a:cubicBezTo>
                    <a:cubicBezTo>
                      <a:pt x="1734311" y="2437041"/>
                      <a:pt x="1732874" y="2437041"/>
                      <a:pt x="1731437" y="2437041"/>
                    </a:cubicBezTo>
                    <a:cubicBezTo>
                      <a:pt x="1762573" y="2375247"/>
                      <a:pt x="1779818" y="2305309"/>
                      <a:pt x="1779818" y="2231060"/>
                    </a:cubicBezTo>
                    <a:cubicBezTo>
                      <a:pt x="1779818" y="2076814"/>
                      <a:pt x="1704132" y="1940771"/>
                      <a:pt x="1588208" y="1856941"/>
                    </a:cubicBezTo>
                    <a:cubicBezTo>
                      <a:pt x="1832990" y="1795147"/>
                      <a:pt x="2014540" y="1572880"/>
                      <a:pt x="2014540" y="1308937"/>
                    </a:cubicBezTo>
                    <a:cubicBezTo>
                      <a:pt x="2014540" y="996612"/>
                      <a:pt x="1761615" y="743687"/>
                      <a:pt x="1449291" y="743687"/>
                    </a:cubicBezTo>
                    <a:cubicBezTo>
                      <a:pt x="1399951" y="743687"/>
                      <a:pt x="1352049" y="749914"/>
                      <a:pt x="1306062" y="761890"/>
                    </a:cubicBezTo>
                    <a:cubicBezTo>
                      <a:pt x="1272052" y="594710"/>
                      <a:pt x="1155648" y="458188"/>
                      <a:pt x="1001402" y="394956"/>
                    </a:cubicBezTo>
                    <a:cubicBezTo>
                      <a:pt x="949668" y="170773"/>
                      <a:pt x="748956" y="3593"/>
                      <a:pt x="508964" y="3593"/>
                    </a:cubicBezTo>
                    <a:cubicBezTo>
                      <a:pt x="229692" y="3593"/>
                      <a:pt x="3593" y="229693"/>
                      <a:pt x="3593" y="508964"/>
                    </a:cubicBezTo>
                    <a:cubicBezTo>
                      <a:pt x="3593" y="670875"/>
                      <a:pt x="79758" y="815061"/>
                      <a:pt x="198077" y="907513"/>
                    </a:cubicBezTo>
                    <a:cubicBezTo>
                      <a:pt x="79758" y="999965"/>
                      <a:pt x="3593" y="1144152"/>
                      <a:pt x="3593" y="1306062"/>
                    </a:cubicBezTo>
                    <a:cubicBezTo>
                      <a:pt x="3593" y="1573359"/>
                      <a:pt x="211011" y="1791794"/>
                      <a:pt x="473516" y="1809997"/>
                    </a:cubicBezTo>
                    <a:cubicBezTo>
                      <a:pt x="398309" y="1891910"/>
                      <a:pt x="352802" y="2001128"/>
                      <a:pt x="352802" y="2121363"/>
                    </a:cubicBezTo>
                    <a:cubicBezTo>
                      <a:pt x="352802" y="2376205"/>
                      <a:pt x="559262" y="2582665"/>
                      <a:pt x="814103" y="2582665"/>
                    </a:cubicBezTo>
                    <a:cubicBezTo>
                      <a:pt x="834222" y="2582665"/>
                      <a:pt x="853863" y="2581228"/>
                      <a:pt x="873024" y="2578833"/>
                    </a:cubicBezTo>
                    <a:cubicBezTo>
                      <a:pt x="833743" y="2646854"/>
                      <a:pt x="811229" y="2725414"/>
                      <a:pt x="811229" y="2809244"/>
                    </a:cubicBezTo>
                    <a:cubicBezTo>
                      <a:pt x="811229" y="3064085"/>
                      <a:pt x="1017689" y="3270545"/>
                      <a:pt x="1272530" y="3270545"/>
                    </a:cubicBezTo>
                    <a:cubicBezTo>
                      <a:pt x="1328098" y="3270545"/>
                      <a:pt x="1380790" y="3260965"/>
                      <a:pt x="1430130" y="3242761"/>
                    </a:cubicBezTo>
                    <a:cubicBezTo>
                      <a:pt x="1472763" y="3280605"/>
                      <a:pt x="1523061" y="3310783"/>
                      <a:pt x="1577670" y="3330902"/>
                    </a:cubicBezTo>
                    <a:cubicBezTo>
                      <a:pt x="1573837" y="3354375"/>
                      <a:pt x="1571922" y="3378326"/>
                      <a:pt x="1571922" y="3403235"/>
                    </a:cubicBezTo>
                    <a:cubicBezTo>
                      <a:pt x="1571922" y="3658076"/>
                      <a:pt x="1778381" y="3864536"/>
                      <a:pt x="2033222" y="3864536"/>
                    </a:cubicBezTo>
                    <a:cubicBezTo>
                      <a:pt x="2115615" y="3864536"/>
                      <a:pt x="2192738" y="3842980"/>
                      <a:pt x="2259323" y="3805137"/>
                    </a:cubicBezTo>
                    <a:cubicBezTo>
                      <a:pt x="2322075" y="3985251"/>
                      <a:pt x="2493566" y="4114587"/>
                      <a:pt x="2694756" y="4114587"/>
                    </a:cubicBezTo>
                    <a:cubicBezTo>
                      <a:pt x="2779065" y="4114587"/>
                      <a:pt x="2858104" y="4092073"/>
                      <a:pt x="2926126" y="4052314"/>
                    </a:cubicBezTo>
                    <a:cubicBezTo>
                      <a:pt x="3009955" y="4139018"/>
                      <a:pt x="3127316" y="4192669"/>
                      <a:pt x="3257611" y="4192669"/>
                    </a:cubicBezTo>
                    <a:cubicBezTo>
                      <a:pt x="3302161" y="4192669"/>
                      <a:pt x="3344794" y="4186441"/>
                      <a:pt x="3385511" y="4174944"/>
                    </a:cubicBezTo>
                    <a:cubicBezTo>
                      <a:pt x="3481316" y="4376615"/>
                      <a:pt x="3686818" y="4516011"/>
                      <a:pt x="3924893" y="4516011"/>
                    </a:cubicBezTo>
                    <a:cubicBezTo>
                      <a:pt x="4167280" y="4516011"/>
                      <a:pt x="4376135" y="4371345"/>
                      <a:pt x="4469545" y="4163448"/>
                    </a:cubicBezTo>
                    <a:cubicBezTo>
                      <a:pt x="4562955" y="4371345"/>
                      <a:pt x="4771331" y="4516011"/>
                      <a:pt x="5014197" y="4516011"/>
                    </a:cubicBezTo>
                    <a:cubicBezTo>
                      <a:pt x="5343766" y="4516011"/>
                      <a:pt x="5610583" y="4248715"/>
                      <a:pt x="5610583" y="3919624"/>
                    </a:cubicBezTo>
                    <a:cubicBezTo>
                      <a:pt x="5608667" y="3720350"/>
                      <a:pt x="5512383" y="3545027"/>
                      <a:pt x="5363885" y="3436767"/>
                    </a:cubicBezTo>
                    <a:close/>
                  </a:path>
                </a:pathLst>
              </a:custGeom>
              <a:grpFill/>
              <a:ln w="9525" cap="flat">
                <a:noFill/>
                <a:prstDash val="solid"/>
                <a:miter/>
              </a:ln>
            </p:spPr>
            <p:txBody>
              <a:bodyPr rtlCol="0" anchor="ctr"/>
              <a:lstStyle/>
              <a:p>
                <a:endParaRPr lang="en-US"/>
              </a:p>
            </p:txBody>
          </p:sp>
        </p:grpSp>
        <p:grpSp>
          <p:nvGrpSpPr>
            <p:cNvPr id="97" name="Group 96">
              <a:extLst>
                <a:ext uri="{FF2B5EF4-FFF2-40B4-BE49-F238E27FC236}">
                  <a16:creationId xmlns:a16="http://schemas.microsoft.com/office/drawing/2014/main" id="{4BCFADF6-8A5D-4D41-BEA5-79439B06145C}"/>
                </a:ext>
              </a:extLst>
            </p:cNvPr>
            <p:cNvGrpSpPr/>
            <p:nvPr/>
          </p:nvGrpSpPr>
          <p:grpSpPr>
            <a:xfrm flipH="1">
              <a:off x="2978428" y="3582231"/>
              <a:ext cx="4281269" cy="5700997"/>
              <a:chOff x="20604541" y="3989975"/>
              <a:chExt cx="3782464" cy="4464065"/>
            </a:xfrm>
          </p:grpSpPr>
          <p:sp>
            <p:nvSpPr>
              <p:cNvPr id="105" name="Freeform: Shape 14">
                <a:extLst>
                  <a:ext uri="{FF2B5EF4-FFF2-40B4-BE49-F238E27FC236}">
                    <a16:creationId xmlns:a16="http://schemas.microsoft.com/office/drawing/2014/main" id="{177698AB-8990-4F25-AAEF-AB3D203DACF3}"/>
                  </a:ext>
                </a:extLst>
              </p:cNvPr>
              <p:cNvSpPr/>
              <p:nvPr/>
            </p:nvSpPr>
            <p:spPr>
              <a:xfrm>
                <a:off x="20951776" y="6028139"/>
                <a:ext cx="1168822" cy="1360432"/>
              </a:xfrm>
              <a:custGeom>
                <a:avLst/>
                <a:gdLst>
                  <a:gd name="connsiteX0" fmla="*/ 1071687 w 1168821"/>
                  <a:gd name="connsiteY0" fmla="*/ 5061 h 1360431"/>
                  <a:gd name="connsiteX1" fmla="*/ 1167090 w 1168821"/>
                  <a:gd name="connsiteY1" fmla="*/ 85120 h 1360431"/>
                  <a:gd name="connsiteX2" fmla="*/ 100464 w 1168821"/>
                  <a:gd name="connsiteY2" fmla="*/ 1356177 h 1360431"/>
                  <a:gd name="connsiteX3" fmla="*/ 5061 w 1168821"/>
                  <a:gd name="connsiteY3" fmla="*/ 1276118 h 1360431"/>
                </a:gdLst>
                <a:ahLst/>
                <a:cxnLst>
                  <a:cxn ang="0">
                    <a:pos x="connsiteX0" y="connsiteY0"/>
                  </a:cxn>
                  <a:cxn ang="0">
                    <a:pos x="connsiteX1" y="connsiteY1"/>
                  </a:cxn>
                  <a:cxn ang="0">
                    <a:pos x="connsiteX2" y="connsiteY2"/>
                  </a:cxn>
                  <a:cxn ang="0">
                    <a:pos x="connsiteX3" y="connsiteY3"/>
                  </a:cxn>
                </a:cxnLst>
                <a:rect l="l" t="t" r="r" b="b"/>
                <a:pathLst>
                  <a:path w="1168821" h="1360431">
                    <a:moveTo>
                      <a:pt x="1071687" y="5061"/>
                    </a:moveTo>
                    <a:lnTo>
                      <a:pt x="1167090" y="85120"/>
                    </a:lnTo>
                    <a:lnTo>
                      <a:pt x="100464" y="1356177"/>
                    </a:lnTo>
                    <a:lnTo>
                      <a:pt x="5061" y="1276118"/>
                    </a:lnTo>
                    <a:close/>
                  </a:path>
                </a:pathLst>
              </a:custGeom>
              <a:solidFill>
                <a:schemeClr val="accent2"/>
              </a:solidFill>
              <a:ln w="9525" cap="flat">
                <a:noFill/>
                <a:prstDash val="solid"/>
                <a:miter/>
              </a:ln>
            </p:spPr>
            <p:txBody>
              <a:bodyPr rtlCol="0" anchor="ctr"/>
              <a:lstStyle/>
              <a:p>
                <a:endParaRPr lang="en-US"/>
              </a:p>
            </p:txBody>
          </p:sp>
          <p:sp>
            <p:nvSpPr>
              <p:cNvPr id="106" name="Freeform: Shape 15">
                <a:extLst>
                  <a:ext uri="{FF2B5EF4-FFF2-40B4-BE49-F238E27FC236}">
                    <a16:creationId xmlns:a16="http://schemas.microsoft.com/office/drawing/2014/main" id="{A1B843A1-719E-4D53-AEC9-383A207E0CB6}"/>
                  </a:ext>
                </a:extLst>
              </p:cNvPr>
              <p:cNvSpPr/>
              <p:nvPr/>
            </p:nvSpPr>
            <p:spPr>
              <a:xfrm>
                <a:off x="20604541" y="6139475"/>
                <a:ext cx="1796345" cy="2055018"/>
              </a:xfrm>
              <a:custGeom>
                <a:avLst/>
                <a:gdLst>
                  <a:gd name="connsiteX0" fmla="*/ 1554195 w 1796344"/>
                  <a:gd name="connsiteY0" fmla="*/ 5062 h 2055018"/>
                  <a:gd name="connsiteX1" fmla="*/ 1792701 w 1796344"/>
                  <a:gd name="connsiteY1" fmla="*/ 205208 h 2055018"/>
                  <a:gd name="connsiteX2" fmla="*/ 243569 w 1796344"/>
                  <a:gd name="connsiteY2" fmla="*/ 2051250 h 2055018"/>
                  <a:gd name="connsiteX3" fmla="*/ 5062 w 1796344"/>
                  <a:gd name="connsiteY3" fmla="*/ 1851104 h 2055018"/>
                </a:gdLst>
                <a:ahLst/>
                <a:cxnLst>
                  <a:cxn ang="0">
                    <a:pos x="connsiteX0" y="connsiteY0"/>
                  </a:cxn>
                  <a:cxn ang="0">
                    <a:pos x="connsiteX1" y="connsiteY1"/>
                  </a:cxn>
                  <a:cxn ang="0">
                    <a:pos x="connsiteX2" y="connsiteY2"/>
                  </a:cxn>
                  <a:cxn ang="0">
                    <a:pos x="connsiteX3" y="connsiteY3"/>
                  </a:cxn>
                </a:cxnLst>
                <a:rect l="l" t="t" r="r" b="b"/>
                <a:pathLst>
                  <a:path w="1796344" h="2055018">
                    <a:moveTo>
                      <a:pt x="1554195" y="5062"/>
                    </a:moveTo>
                    <a:lnTo>
                      <a:pt x="1792701" y="205208"/>
                    </a:lnTo>
                    <a:lnTo>
                      <a:pt x="243569" y="2051250"/>
                    </a:lnTo>
                    <a:lnTo>
                      <a:pt x="5062" y="1851104"/>
                    </a:lnTo>
                    <a:close/>
                  </a:path>
                </a:pathLst>
              </a:custGeom>
              <a:solidFill>
                <a:schemeClr val="accent2">
                  <a:lumMod val="75000"/>
                </a:schemeClr>
              </a:solidFill>
              <a:ln w="9525" cap="flat">
                <a:noFill/>
                <a:prstDash val="solid"/>
                <a:miter/>
              </a:ln>
            </p:spPr>
            <p:txBody>
              <a:bodyPr rtlCol="0" anchor="ctr"/>
              <a:lstStyle/>
              <a:p>
                <a:endParaRPr lang="en-US"/>
              </a:p>
            </p:txBody>
          </p:sp>
          <p:sp>
            <p:nvSpPr>
              <p:cNvPr id="107" name="Freeform: Shape 16">
                <a:extLst>
                  <a:ext uri="{FF2B5EF4-FFF2-40B4-BE49-F238E27FC236}">
                    <a16:creationId xmlns:a16="http://schemas.microsoft.com/office/drawing/2014/main" id="{C60FC0F3-378C-44A7-A547-F34885C232C9}"/>
                  </a:ext>
                </a:extLst>
              </p:cNvPr>
              <p:cNvSpPr/>
              <p:nvPr/>
            </p:nvSpPr>
            <p:spPr>
              <a:xfrm>
                <a:off x="21888458" y="6684403"/>
                <a:ext cx="852665" cy="986792"/>
              </a:xfrm>
              <a:custGeom>
                <a:avLst/>
                <a:gdLst>
                  <a:gd name="connsiteX0" fmla="*/ 772083 w 852664"/>
                  <a:gd name="connsiteY0" fmla="*/ 5061 h 986792"/>
                  <a:gd name="connsiteX1" fmla="*/ 848404 w 852664"/>
                  <a:gd name="connsiteY1" fmla="*/ 69107 h 986792"/>
                  <a:gd name="connsiteX2" fmla="*/ 81382 w 852664"/>
                  <a:gd name="connsiteY2" fmla="*/ 983138 h 986792"/>
                  <a:gd name="connsiteX3" fmla="*/ 5061 w 852664"/>
                  <a:gd name="connsiteY3" fmla="*/ 919092 h 986792"/>
                </a:gdLst>
                <a:ahLst/>
                <a:cxnLst>
                  <a:cxn ang="0">
                    <a:pos x="connsiteX0" y="connsiteY0"/>
                  </a:cxn>
                  <a:cxn ang="0">
                    <a:pos x="connsiteX1" y="connsiteY1"/>
                  </a:cxn>
                  <a:cxn ang="0">
                    <a:pos x="connsiteX2" y="connsiteY2"/>
                  </a:cxn>
                  <a:cxn ang="0">
                    <a:pos x="connsiteX3" y="connsiteY3"/>
                  </a:cxn>
                </a:cxnLst>
                <a:rect l="l" t="t" r="r" b="b"/>
                <a:pathLst>
                  <a:path w="852664" h="986792">
                    <a:moveTo>
                      <a:pt x="772083" y="5061"/>
                    </a:moveTo>
                    <a:lnTo>
                      <a:pt x="848404" y="69107"/>
                    </a:lnTo>
                    <a:lnTo>
                      <a:pt x="81382" y="983138"/>
                    </a:lnTo>
                    <a:lnTo>
                      <a:pt x="5061" y="919092"/>
                    </a:lnTo>
                    <a:close/>
                  </a:path>
                </a:pathLst>
              </a:custGeom>
              <a:solidFill>
                <a:schemeClr val="accent2"/>
              </a:solidFill>
              <a:ln w="9525" cap="flat">
                <a:noFill/>
                <a:prstDash val="solid"/>
                <a:miter/>
              </a:ln>
            </p:spPr>
            <p:txBody>
              <a:bodyPr rtlCol="0" anchor="ctr"/>
              <a:lstStyle/>
              <a:p>
                <a:endParaRPr lang="en-US"/>
              </a:p>
            </p:txBody>
          </p:sp>
          <p:sp>
            <p:nvSpPr>
              <p:cNvPr id="108" name="Freeform: Shape 17">
                <a:extLst>
                  <a:ext uri="{FF2B5EF4-FFF2-40B4-BE49-F238E27FC236}">
                    <a16:creationId xmlns:a16="http://schemas.microsoft.com/office/drawing/2014/main" id="{E1A6359F-B78A-446B-9F06-A3D0F938D5DC}"/>
                  </a:ext>
                </a:extLst>
              </p:cNvPr>
              <p:cNvSpPr/>
              <p:nvPr/>
            </p:nvSpPr>
            <p:spPr>
              <a:xfrm>
                <a:off x="20844028" y="6480456"/>
                <a:ext cx="1729281" cy="1973584"/>
              </a:xfrm>
              <a:custGeom>
                <a:avLst/>
                <a:gdLst>
                  <a:gd name="connsiteX0" fmla="*/ 1487991 w 1729281"/>
                  <a:gd name="connsiteY0" fmla="*/ 5061 h 1973584"/>
                  <a:gd name="connsiteX1" fmla="*/ 1725763 w 1729281"/>
                  <a:gd name="connsiteY1" fmla="*/ 204591 h 1973584"/>
                  <a:gd name="connsiteX2" fmla="*/ 242833 w 1729281"/>
                  <a:gd name="connsiteY2" fmla="*/ 1971742 h 1973584"/>
                  <a:gd name="connsiteX3" fmla="*/ 5061 w 1729281"/>
                  <a:gd name="connsiteY3" fmla="*/ 1772212 h 1973584"/>
                </a:gdLst>
                <a:ahLst/>
                <a:cxnLst>
                  <a:cxn ang="0">
                    <a:pos x="connsiteX0" y="connsiteY0"/>
                  </a:cxn>
                  <a:cxn ang="0">
                    <a:pos x="connsiteX1" y="connsiteY1"/>
                  </a:cxn>
                  <a:cxn ang="0">
                    <a:pos x="connsiteX2" y="connsiteY2"/>
                  </a:cxn>
                  <a:cxn ang="0">
                    <a:pos x="connsiteX3" y="connsiteY3"/>
                  </a:cxn>
                </a:cxnLst>
                <a:rect l="l" t="t" r="r" b="b"/>
                <a:pathLst>
                  <a:path w="1729281" h="1973584">
                    <a:moveTo>
                      <a:pt x="1487991" y="5061"/>
                    </a:moveTo>
                    <a:lnTo>
                      <a:pt x="1725763" y="204591"/>
                    </a:lnTo>
                    <a:lnTo>
                      <a:pt x="242833" y="1971742"/>
                    </a:lnTo>
                    <a:lnTo>
                      <a:pt x="5061" y="1772212"/>
                    </a:lnTo>
                    <a:close/>
                  </a:path>
                </a:pathLst>
              </a:custGeom>
              <a:solidFill>
                <a:schemeClr val="accent2">
                  <a:lumMod val="75000"/>
                </a:schemeClr>
              </a:solidFill>
              <a:ln w="9525" cap="flat">
                <a:noFill/>
                <a:prstDash val="solid"/>
                <a:miter/>
              </a:ln>
            </p:spPr>
            <p:txBody>
              <a:bodyPr rtlCol="0" anchor="ctr"/>
              <a:lstStyle/>
              <a:p>
                <a:endParaRPr lang="en-US"/>
              </a:p>
            </p:txBody>
          </p:sp>
          <p:sp>
            <p:nvSpPr>
              <p:cNvPr id="109" name="Freeform: Shape 18">
                <a:extLst>
                  <a:ext uri="{FF2B5EF4-FFF2-40B4-BE49-F238E27FC236}">
                    <a16:creationId xmlns:a16="http://schemas.microsoft.com/office/drawing/2014/main" id="{A632221B-E40D-4937-80B1-2296E54E01A3}"/>
                  </a:ext>
                </a:extLst>
              </p:cNvPr>
              <p:cNvSpPr/>
              <p:nvPr/>
            </p:nvSpPr>
            <p:spPr>
              <a:xfrm>
                <a:off x="22039781" y="3989975"/>
                <a:ext cx="2347224" cy="2615478"/>
              </a:xfrm>
              <a:custGeom>
                <a:avLst/>
                <a:gdLst>
                  <a:gd name="connsiteX0" fmla="*/ 2263084 w 2347223"/>
                  <a:gd name="connsiteY0" fmla="*/ 661634 h 2615477"/>
                  <a:gd name="connsiteX1" fmla="*/ 628651 w 2347223"/>
                  <a:gd name="connsiteY1" fmla="*/ 2609351 h 2615477"/>
                  <a:gd name="connsiteX2" fmla="*/ 598951 w 2347223"/>
                  <a:gd name="connsiteY2" fmla="*/ 2606956 h 2615477"/>
                  <a:gd name="connsiteX3" fmla="*/ 14060 w 2347223"/>
                  <a:gd name="connsiteY3" fmla="*/ 2115955 h 2615477"/>
                  <a:gd name="connsiteX4" fmla="*/ 6395 w 2347223"/>
                  <a:gd name="connsiteY4" fmla="*/ 2087214 h 2615477"/>
                  <a:gd name="connsiteX5" fmla="*/ 1640831 w 2347223"/>
                  <a:gd name="connsiteY5" fmla="*/ 139497 h 2615477"/>
                  <a:gd name="connsiteX6" fmla="*/ 1815675 w 2347223"/>
                  <a:gd name="connsiteY6" fmla="*/ 27405 h 2615477"/>
                  <a:gd name="connsiteX7" fmla="*/ 2077703 w 2347223"/>
                  <a:gd name="connsiteY7" fmla="*/ 9202 h 2615477"/>
                  <a:gd name="connsiteX8" fmla="*/ 2223326 w 2347223"/>
                  <a:gd name="connsiteY8" fmla="*/ 76745 h 2615477"/>
                  <a:gd name="connsiteX9" fmla="*/ 2244882 w 2347223"/>
                  <a:gd name="connsiteY9" fmla="*/ 96864 h 2615477"/>
                  <a:gd name="connsiteX10" fmla="*/ 2291346 w 2347223"/>
                  <a:gd name="connsiteY10" fmla="*/ 156263 h 2615477"/>
                  <a:gd name="connsiteX11" fmla="*/ 2314820 w 2347223"/>
                  <a:gd name="connsiteY11" fmla="*/ 208956 h 2615477"/>
                  <a:gd name="connsiteX12" fmla="*/ 2343082 w 2347223"/>
                  <a:gd name="connsiteY12" fmla="*/ 465234 h 2615477"/>
                  <a:gd name="connsiteX13" fmla="*/ 2342603 w 2347223"/>
                  <a:gd name="connsiteY13" fmla="*/ 470503 h 2615477"/>
                  <a:gd name="connsiteX14" fmla="*/ 2263084 w 2347223"/>
                  <a:gd name="connsiteY14" fmla="*/ 661634 h 261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7223" h="2615477">
                    <a:moveTo>
                      <a:pt x="2263084" y="661634"/>
                    </a:moveTo>
                    <a:lnTo>
                      <a:pt x="628651" y="2609351"/>
                    </a:lnTo>
                    <a:cubicBezTo>
                      <a:pt x="622422" y="2616537"/>
                      <a:pt x="609490" y="2615579"/>
                      <a:pt x="598951" y="2606956"/>
                    </a:cubicBezTo>
                    <a:lnTo>
                      <a:pt x="14060" y="2115955"/>
                    </a:lnTo>
                    <a:cubicBezTo>
                      <a:pt x="4000" y="2107333"/>
                      <a:pt x="649" y="2094399"/>
                      <a:pt x="6395" y="2087214"/>
                    </a:cubicBezTo>
                    <a:lnTo>
                      <a:pt x="1640831" y="139497"/>
                    </a:lnTo>
                    <a:cubicBezTo>
                      <a:pt x="1684902" y="87283"/>
                      <a:pt x="1744301" y="49440"/>
                      <a:pt x="1815675" y="27405"/>
                    </a:cubicBezTo>
                    <a:cubicBezTo>
                      <a:pt x="1890883" y="3933"/>
                      <a:pt x="1979502" y="-2295"/>
                      <a:pt x="2077703" y="9202"/>
                    </a:cubicBezTo>
                    <a:cubicBezTo>
                      <a:pt x="2128477" y="14950"/>
                      <a:pt x="2180214" y="40339"/>
                      <a:pt x="2223326" y="76745"/>
                    </a:cubicBezTo>
                    <a:cubicBezTo>
                      <a:pt x="2230991" y="82972"/>
                      <a:pt x="2238176" y="89678"/>
                      <a:pt x="2244882" y="96864"/>
                    </a:cubicBezTo>
                    <a:cubicBezTo>
                      <a:pt x="2263084" y="115067"/>
                      <a:pt x="2278893" y="134707"/>
                      <a:pt x="2291346" y="156263"/>
                    </a:cubicBezTo>
                    <a:cubicBezTo>
                      <a:pt x="2301406" y="173508"/>
                      <a:pt x="2309550" y="191232"/>
                      <a:pt x="2314820" y="208956"/>
                    </a:cubicBezTo>
                    <a:cubicBezTo>
                      <a:pt x="2342603" y="301887"/>
                      <a:pt x="2351704" y="388590"/>
                      <a:pt x="2343082" y="465234"/>
                    </a:cubicBezTo>
                    <a:cubicBezTo>
                      <a:pt x="2343082" y="467150"/>
                      <a:pt x="2342603" y="468587"/>
                      <a:pt x="2342603" y="470503"/>
                    </a:cubicBezTo>
                    <a:cubicBezTo>
                      <a:pt x="2333981" y="544273"/>
                      <a:pt x="2307155" y="609421"/>
                      <a:pt x="2263084" y="661634"/>
                    </a:cubicBezTo>
                    <a:close/>
                  </a:path>
                </a:pathLst>
              </a:custGeom>
              <a:solidFill>
                <a:srgbClr val="DCE3FF"/>
              </a:solidFill>
              <a:ln w="9525" cap="flat">
                <a:noFill/>
                <a:prstDash val="solid"/>
                <a:miter/>
              </a:ln>
            </p:spPr>
            <p:txBody>
              <a:bodyPr rtlCol="0" anchor="ctr"/>
              <a:lstStyle/>
              <a:p>
                <a:endParaRPr lang="en-US"/>
              </a:p>
            </p:txBody>
          </p:sp>
          <p:sp>
            <p:nvSpPr>
              <p:cNvPr id="110" name="Freeform: Shape 19">
                <a:extLst>
                  <a:ext uri="{FF2B5EF4-FFF2-40B4-BE49-F238E27FC236}">
                    <a16:creationId xmlns:a16="http://schemas.microsoft.com/office/drawing/2014/main" id="{23051228-0990-4CAE-912A-315CFEDF68DF}"/>
                  </a:ext>
                </a:extLst>
              </p:cNvPr>
              <p:cNvSpPr/>
              <p:nvPr/>
            </p:nvSpPr>
            <p:spPr>
              <a:xfrm>
                <a:off x="21363807" y="4905254"/>
                <a:ext cx="1662218" cy="1168822"/>
              </a:xfrm>
              <a:custGeom>
                <a:avLst/>
                <a:gdLst>
                  <a:gd name="connsiteX0" fmla="*/ 1662936 w 1662217"/>
                  <a:gd name="connsiteY0" fmla="*/ 3593 h 1168821"/>
                  <a:gd name="connsiteX1" fmla="*/ 853863 w 1662217"/>
                  <a:gd name="connsiteY1" fmla="*/ 967391 h 1168821"/>
                  <a:gd name="connsiteX2" fmla="*/ 716861 w 1662217"/>
                  <a:gd name="connsiteY2" fmla="*/ 975056 h 1168821"/>
                  <a:gd name="connsiteX3" fmla="*/ 3593 w 1662217"/>
                  <a:gd name="connsiteY3" fmla="*/ 1167624 h 1168821"/>
                  <a:gd name="connsiteX4" fmla="*/ 548243 w 1662217"/>
                  <a:gd name="connsiteY4" fmla="*/ 518545 h 1168821"/>
                  <a:gd name="connsiteX5" fmla="*/ 1470367 w 1662217"/>
                  <a:gd name="connsiteY5" fmla="*/ 77363 h 1168821"/>
                  <a:gd name="connsiteX6" fmla="*/ 1662936 w 1662217"/>
                  <a:gd name="connsiteY6" fmla="*/ 3593 h 1168821"/>
                  <a:gd name="connsiteX7" fmla="*/ 1662936 w 1662217"/>
                  <a:gd name="connsiteY7" fmla="*/ 3593 h 1168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62217" h="1168821">
                    <a:moveTo>
                      <a:pt x="1662936" y="3593"/>
                    </a:moveTo>
                    <a:lnTo>
                      <a:pt x="853863" y="967391"/>
                    </a:lnTo>
                    <a:lnTo>
                      <a:pt x="716861" y="975056"/>
                    </a:lnTo>
                    <a:lnTo>
                      <a:pt x="3593" y="1167624"/>
                    </a:lnTo>
                    <a:lnTo>
                      <a:pt x="548243" y="518545"/>
                    </a:lnTo>
                    <a:cubicBezTo>
                      <a:pt x="636863" y="412680"/>
                      <a:pt x="1175289" y="192329"/>
                      <a:pt x="1470367" y="77363"/>
                    </a:cubicBezTo>
                    <a:lnTo>
                      <a:pt x="1662936" y="3593"/>
                    </a:lnTo>
                    <a:lnTo>
                      <a:pt x="1662936" y="3593"/>
                    </a:lnTo>
                    <a:close/>
                  </a:path>
                </a:pathLst>
              </a:custGeom>
              <a:solidFill>
                <a:schemeClr val="tx2">
                  <a:lumMod val="40000"/>
                  <a:lumOff val="60000"/>
                </a:schemeClr>
              </a:solidFill>
              <a:ln w="9525" cap="flat">
                <a:noFill/>
                <a:prstDash val="solid"/>
                <a:miter/>
              </a:ln>
            </p:spPr>
            <p:txBody>
              <a:bodyPr rtlCol="0" anchor="ctr"/>
              <a:lstStyle/>
              <a:p>
                <a:endParaRPr lang="en-US"/>
              </a:p>
            </p:txBody>
          </p:sp>
          <p:sp>
            <p:nvSpPr>
              <p:cNvPr id="111" name="Freeform: Shape 20">
                <a:extLst>
                  <a:ext uri="{FF2B5EF4-FFF2-40B4-BE49-F238E27FC236}">
                    <a16:creationId xmlns:a16="http://schemas.microsoft.com/office/drawing/2014/main" id="{FE6FAA32-BD56-46C3-A718-F33D1085542C}"/>
                  </a:ext>
                </a:extLst>
              </p:cNvPr>
              <p:cNvSpPr/>
              <p:nvPr/>
            </p:nvSpPr>
            <p:spPr>
              <a:xfrm>
                <a:off x="22077554" y="4905254"/>
                <a:ext cx="948470" cy="977212"/>
              </a:xfrm>
              <a:custGeom>
                <a:avLst/>
                <a:gdLst>
                  <a:gd name="connsiteX0" fmla="*/ 949188 w 948469"/>
                  <a:gd name="connsiteY0" fmla="*/ 3593 h 977211"/>
                  <a:gd name="connsiteX1" fmla="*/ 140594 w 948469"/>
                  <a:gd name="connsiteY1" fmla="*/ 967870 h 977211"/>
                  <a:gd name="connsiteX2" fmla="*/ 3593 w 948469"/>
                  <a:gd name="connsiteY2" fmla="*/ 975535 h 977211"/>
                  <a:gd name="connsiteX3" fmla="*/ 757098 w 948469"/>
                  <a:gd name="connsiteY3" fmla="*/ 77363 h 977211"/>
                  <a:gd name="connsiteX4" fmla="*/ 949188 w 948469"/>
                  <a:gd name="connsiteY4" fmla="*/ 3593 h 9772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8469" h="977211">
                    <a:moveTo>
                      <a:pt x="949188" y="3593"/>
                    </a:moveTo>
                    <a:lnTo>
                      <a:pt x="140594" y="967870"/>
                    </a:lnTo>
                    <a:lnTo>
                      <a:pt x="3593" y="975535"/>
                    </a:lnTo>
                    <a:lnTo>
                      <a:pt x="757098" y="77363"/>
                    </a:lnTo>
                    <a:lnTo>
                      <a:pt x="949188" y="3593"/>
                    </a:lnTo>
                    <a:close/>
                  </a:path>
                </a:pathLst>
              </a:custGeom>
              <a:solidFill>
                <a:srgbClr val="002060"/>
              </a:solidFill>
              <a:ln w="9525" cap="flat">
                <a:noFill/>
                <a:prstDash val="solid"/>
                <a:miter/>
              </a:ln>
            </p:spPr>
            <p:txBody>
              <a:bodyPr rtlCol="0" anchor="ctr"/>
              <a:lstStyle/>
              <a:p>
                <a:endParaRPr lang="en-US"/>
              </a:p>
            </p:txBody>
          </p:sp>
          <p:sp>
            <p:nvSpPr>
              <p:cNvPr id="112" name="Freeform: Shape 21">
                <a:extLst>
                  <a:ext uri="{FF2B5EF4-FFF2-40B4-BE49-F238E27FC236}">
                    <a16:creationId xmlns:a16="http://schemas.microsoft.com/office/drawing/2014/main" id="{78019759-94BE-4613-A902-2E9D92A0E1DC}"/>
                  </a:ext>
                </a:extLst>
              </p:cNvPr>
              <p:cNvSpPr/>
              <p:nvPr/>
            </p:nvSpPr>
            <p:spPr>
              <a:xfrm>
                <a:off x="22784117" y="5424996"/>
                <a:ext cx="862245" cy="1839457"/>
              </a:xfrm>
              <a:custGeom>
                <a:avLst/>
                <a:gdLst>
                  <a:gd name="connsiteX0" fmla="*/ 862005 w 862245"/>
                  <a:gd name="connsiteY0" fmla="*/ 3593 h 1839456"/>
                  <a:gd name="connsiteX1" fmla="*/ 52931 w 862245"/>
                  <a:gd name="connsiteY1" fmla="*/ 967391 h 1839456"/>
                  <a:gd name="connsiteX2" fmla="*/ 69218 w 862245"/>
                  <a:gd name="connsiteY2" fmla="*/ 1103435 h 1839456"/>
                  <a:gd name="connsiteX3" fmla="*/ 3593 w 862245"/>
                  <a:gd name="connsiteY3" fmla="*/ 1839217 h 1839456"/>
                  <a:gd name="connsiteX4" fmla="*/ 548243 w 862245"/>
                  <a:gd name="connsiteY4" fmla="*/ 1190138 h 1839456"/>
                  <a:gd name="connsiteX5" fmla="*/ 822726 w 862245"/>
                  <a:gd name="connsiteY5" fmla="*/ 205741 h 1839456"/>
                  <a:gd name="connsiteX6" fmla="*/ 862005 w 862245"/>
                  <a:gd name="connsiteY6" fmla="*/ 3593 h 1839456"/>
                  <a:gd name="connsiteX7" fmla="*/ 862005 w 862245"/>
                  <a:gd name="connsiteY7" fmla="*/ 3593 h 183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2245" h="1839456">
                    <a:moveTo>
                      <a:pt x="862005" y="3593"/>
                    </a:moveTo>
                    <a:lnTo>
                      <a:pt x="52931" y="967391"/>
                    </a:lnTo>
                    <a:lnTo>
                      <a:pt x="69218" y="1103435"/>
                    </a:lnTo>
                    <a:lnTo>
                      <a:pt x="3593" y="1839217"/>
                    </a:lnTo>
                    <a:lnTo>
                      <a:pt x="548243" y="1190138"/>
                    </a:lnTo>
                    <a:cubicBezTo>
                      <a:pt x="636863" y="1084274"/>
                      <a:pt x="760453" y="515671"/>
                      <a:pt x="822726" y="205741"/>
                    </a:cubicBezTo>
                    <a:lnTo>
                      <a:pt x="862005" y="3593"/>
                    </a:lnTo>
                    <a:lnTo>
                      <a:pt x="862005" y="3593"/>
                    </a:lnTo>
                    <a:close/>
                  </a:path>
                </a:pathLst>
              </a:custGeom>
              <a:solidFill>
                <a:schemeClr val="tx2">
                  <a:lumMod val="40000"/>
                  <a:lumOff val="60000"/>
                </a:schemeClr>
              </a:solidFill>
              <a:ln w="9525" cap="flat">
                <a:noFill/>
                <a:prstDash val="solid"/>
                <a:miter/>
              </a:ln>
            </p:spPr>
            <p:txBody>
              <a:bodyPr rtlCol="0" anchor="ctr"/>
              <a:lstStyle/>
              <a:p>
                <a:endParaRPr lang="en-US"/>
              </a:p>
            </p:txBody>
          </p:sp>
          <p:sp>
            <p:nvSpPr>
              <p:cNvPr id="113" name="Freeform: Shape 22">
                <a:extLst>
                  <a:ext uri="{FF2B5EF4-FFF2-40B4-BE49-F238E27FC236}">
                    <a16:creationId xmlns:a16="http://schemas.microsoft.com/office/drawing/2014/main" id="{F77006AB-1FA7-4961-9020-D2F9F4EAB01B}"/>
                  </a:ext>
                </a:extLst>
              </p:cNvPr>
              <p:cNvSpPr/>
              <p:nvPr/>
            </p:nvSpPr>
            <p:spPr>
              <a:xfrm>
                <a:off x="22833455" y="5424996"/>
                <a:ext cx="814343" cy="1106548"/>
              </a:xfrm>
              <a:custGeom>
                <a:avLst/>
                <a:gdLst>
                  <a:gd name="connsiteX0" fmla="*/ 812666 w 814342"/>
                  <a:gd name="connsiteY0" fmla="*/ 3593 h 1106548"/>
                  <a:gd name="connsiteX1" fmla="*/ 3593 w 814342"/>
                  <a:gd name="connsiteY1" fmla="*/ 967391 h 1106548"/>
                  <a:gd name="connsiteX2" fmla="*/ 19879 w 814342"/>
                  <a:gd name="connsiteY2" fmla="*/ 1103914 h 1106548"/>
                  <a:gd name="connsiteX3" fmla="*/ 773387 w 814342"/>
                  <a:gd name="connsiteY3" fmla="*/ 205741 h 1106548"/>
                  <a:gd name="connsiteX4" fmla="*/ 812666 w 814342"/>
                  <a:gd name="connsiteY4" fmla="*/ 3593 h 1106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4342" h="1106548">
                    <a:moveTo>
                      <a:pt x="812666" y="3593"/>
                    </a:moveTo>
                    <a:lnTo>
                      <a:pt x="3593" y="967391"/>
                    </a:lnTo>
                    <a:lnTo>
                      <a:pt x="19879" y="1103914"/>
                    </a:lnTo>
                    <a:lnTo>
                      <a:pt x="773387" y="205741"/>
                    </a:lnTo>
                    <a:lnTo>
                      <a:pt x="812666" y="3593"/>
                    </a:lnTo>
                    <a:close/>
                  </a:path>
                </a:pathLst>
              </a:custGeom>
              <a:solidFill>
                <a:srgbClr val="002060"/>
              </a:solidFill>
              <a:ln w="9525" cap="flat">
                <a:noFill/>
                <a:prstDash val="solid"/>
                <a:miter/>
              </a:ln>
            </p:spPr>
            <p:txBody>
              <a:bodyPr rtlCol="0" anchor="ctr"/>
              <a:lstStyle/>
              <a:p>
                <a:endParaRPr lang="en-US"/>
              </a:p>
            </p:txBody>
          </p:sp>
          <p:sp>
            <p:nvSpPr>
              <p:cNvPr id="114" name="Freeform: Shape 23">
                <a:extLst>
                  <a:ext uri="{FF2B5EF4-FFF2-40B4-BE49-F238E27FC236}">
                    <a16:creationId xmlns:a16="http://schemas.microsoft.com/office/drawing/2014/main" id="{228AFECF-F74B-48BC-B617-EFCEDB157ACE}"/>
                  </a:ext>
                </a:extLst>
              </p:cNvPr>
              <p:cNvSpPr/>
              <p:nvPr/>
            </p:nvSpPr>
            <p:spPr>
              <a:xfrm>
                <a:off x="24379750" y="4444910"/>
                <a:ext cx="4790" cy="14371"/>
              </a:xfrm>
              <a:custGeom>
                <a:avLst/>
                <a:gdLst>
                  <a:gd name="connsiteX0" fmla="*/ 4070 w 4790"/>
                  <a:gd name="connsiteY0" fmla="*/ 9820 h 14370"/>
                  <a:gd name="connsiteX1" fmla="*/ 3593 w 4790"/>
                  <a:gd name="connsiteY1" fmla="*/ 15089 h 14370"/>
                  <a:gd name="connsiteX2" fmla="*/ 5029 w 4790"/>
                  <a:gd name="connsiteY2" fmla="*/ 3593 h 14370"/>
                  <a:gd name="connsiteX3" fmla="*/ 4070 w 4790"/>
                  <a:gd name="connsiteY3" fmla="*/ 9820 h 14370"/>
                </a:gdLst>
                <a:ahLst/>
                <a:cxnLst>
                  <a:cxn ang="0">
                    <a:pos x="connsiteX0" y="connsiteY0"/>
                  </a:cxn>
                  <a:cxn ang="0">
                    <a:pos x="connsiteX1" y="connsiteY1"/>
                  </a:cxn>
                  <a:cxn ang="0">
                    <a:pos x="connsiteX2" y="connsiteY2"/>
                  </a:cxn>
                  <a:cxn ang="0">
                    <a:pos x="connsiteX3" y="connsiteY3"/>
                  </a:cxn>
                </a:cxnLst>
                <a:rect l="l" t="t" r="r" b="b"/>
                <a:pathLst>
                  <a:path w="4790" h="14370">
                    <a:moveTo>
                      <a:pt x="4070" y="9820"/>
                    </a:moveTo>
                    <a:cubicBezTo>
                      <a:pt x="4070" y="11736"/>
                      <a:pt x="3593" y="13173"/>
                      <a:pt x="3593" y="15089"/>
                    </a:cubicBezTo>
                    <a:cubicBezTo>
                      <a:pt x="4070" y="11257"/>
                      <a:pt x="4549" y="7425"/>
                      <a:pt x="5029" y="3593"/>
                    </a:cubicBezTo>
                    <a:cubicBezTo>
                      <a:pt x="4549" y="5509"/>
                      <a:pt x="4070" y="7425"/>
                      <a:pt x="4070" y="9820"/>
                    </a:cubicBezTo>
                    <a:close/>
                  </a:path>
                </a:pathLst>
              </a:custGeom>
              <a:solidFill>
                <a:srgbClr val="DCE3FF"/>
              </a:solidFill>
              <a:ln w="9525" cap="flat">
                <a:noFill/>
                <a:prstDash val="solid"/>
                <a:miter/>
              </a:ln>
            </p:spPr>
            <p:txBody>
              <a:bodyPr rtlCol="0" anchor="ctr"/>
              <a:lstStyle/>
              <a:p>
                <a:endParaRPr lang="en-US"/>
              </a:p>
            </p:txBody>
          </p:sp>
          <p:sp>
            <p:nvSpPr>
              <p:cNvPr id="115" name="Freeform: Shape 24">
                <a:extLst>
                  <a:ext uri="{FF2B5EF4-FFF2-40B4-BE49-F238E27FC236}">
                    <a16:creationId xmlns:a16="http://schemas.microsoft.com/office/drawing/2014/main" id="{3667E1B1-7018-40D2-9AB7-60604F724529}"/>
                  </a:ext>
                </a:extLst>
              </p:cNvPr>
              <p:cNvSpPr/>
              <p:nvPr/>
            </p:nvSpPr>
            <p:spPr>
              <a:xfrm>
                <a:off x="22561849" y="4308388"/>
                <a:ext cx="1820296" cy="2299321"/>
              </a:xfrm>
              <a:custGeom>
                <a:avLst/>
                <a:gdLst>
                  <a:gd name="connsiteX0" fmla="*/ 1741016 w 1820295"/>
                  <a:gd name="connsiteY0" fmla="*/ 343222 h 2299321"/>
                  <a:gd name="connsiteX1" fmla="*/ 106583 w 1820295"/>
                  <a:gd name="connsiteY1" fmla="*/ 2290938 h 2299321"/>
                  <a:gd name="connsiteX2" fmla="*/ 76883 w 1820295"/>
                  <a:gd name="connsiteY2" fmla="*/ 2288543 h 2299321"/>
                  <a:gd name="connsiteX3" fmla="*/ 3593 w 1820295"/>
                  <a:gd name="connsiteY3" fmla="*/ 2226749 h 2299321"/>
                  <a:gd name="connsiteX4" fmla="*/ 80714 w 1820295"/>
                  <a:gd name="connsiteY4" fmla="*/ 2133339 h 2299321"/>
                  <a:gd name="connsiteX5" fmla="*/ 1645690 w 1820295"/>
                  <a:gd name="connsiteY5" fmla="*/ 3593 h 2299321"/>
                  <a:gd name="connsiteX6" fmla="*/ 1821014 w 1820295"/>
                  <a:gd name="connsiteY6" fmla="*/ 150653 h 2299321"/>
                  <a:gd name="connsiteX7" fmla="*/ 1741016 w 1820295"/>
                  <a:gd name="connsiteY7" fmla="*/ 343222 h 2299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0295" h="2299321">
                    <a:moveTo>
                      <a:pt x="1741016" y="343222"/>
                    </a:moveTo>
                    <a:lnTo>
                      <a:pt x="106583" y="2290938"/>
                    </a:lnTo>
                    <a:cubicBezTo>
                      <a:pt x="100354" y="2298124"/>
                      <a:pt x="87422" y="2297166"/>
                      <a:pt x="76883" y="2288543"/>
                    </a:cubicBezTo>
                    <a:lnTo>
                      <a:pt x="3593" y="2226749"/>
                    </a:lnTo>
                    <a:cubicBezTo>
                      <a:pt x="28501" y="2196091"/>
                      <a:pt x="54367" y="2164955"/>
                      <a:pt x="80714" y="2133339"/>
                    </a:cubicBezTo>
                    <a:cubicBezTo>
                      <a:pt x="1125948" y="887394"/>
                      <a:pt x="1507253" y="284781"/>
                      <a:pt x="1645690" y="3593"/>
                    </a:cubicBezTo>
                    <a:lnTo>
                      <a:pt x="1821014" y="150653"/>
                    </a:lnTo>
                    <a:cubicBezTo>
                      <a:pt x="1811913" y="225860"/>
                      <a:pt x="1785087" y="291008"/>
                      <a:pt x="1741016" y="343222"/>
                    </a:cubicBezTo>
                    <a:close/>
                  </a:path>
                </a:pathLst>
              </a:custGeom>
              <a:solidFill>
                <a:srgbClr val="BDCAF4"/>
              </a:solidFill>
              <a:ln w="9525" cap="flat">
                <a:noFill/>
                <a:prstDash val="solid"/>
                <a:miter/>
              </a:ln>
            </p:spPr>
            <p:txBody>
              <a:bodyPr rtlCol="0" anchor="ctr"/>
              <a:lstStyle/>
              <a:p>
                <a:endParaRPr lang="en-US"/>
              </a:p>
            </p:txBody>
          </p:sp>
          <p:sp>
            <p:nvSpPr>
              <p:cNvPr id="116" name="Freeform: Shape 25">
                <a:extLst>
                  <a:ext uri="{FF2B5EF4-FFF2-40B4-BE49-F238E27FC236}">
                    <a16:creationId xmlns:a16="http://schemas.microsoft.com/office/drawing/2014/main" id="{1C67C123-FE6E-42FD-A8B9-7E32C83333EC}"/>
                  </a:ext>
                </a:extLst>
              </p:cNvPr>
              <p:cNvSpPr/>
              <p:nvPr/>
            </p:nvSpPr>
            <p:spPr>
              <a:xfrm>
                <a:off x="24204426" y="4083246"/>
                <a:ext cx="182030" cy="378430"/>
              </a:xfrm>
              <a:custGeom>
                <a:avLst/>
                <a:gdLst>
                  <a:gd name="connsiteX0" fmla="*/ 178916 w 182029"/>
                  <a:gd name="connsiteY0" fmla="*/ 376753 h 378429"/>
                  <a:gd name="connsiteX1" fmla="*/ 3593 w 182029"/>
                  <a:gd name="connsiteY1" fmla="*/ 229693 h 378429"/>
                  <a:gd name="connsiteX2" fmla="*/ 81673 w 182029"/>
                  <a:gd name="connsiteY2" fmla="*/ 3593 h 378429"/>
                  <a:gd name="connsiteX3" fmla="*/ 90774 w 182029"/>
                  <a:gd name="connsiteY3" fmla="*/ 13173 h 378429"/>
                  <a:gd name="connsiteX4" fmla="*/ 97003 w 182029"/>
                  <a:gd name="connsiteY4" fmla="*/ 19880 h 378429"/>
                  <a:gd name="connsiteX5" fmla="*/ 98918 w 182029"/>
                  <a:gd name="connsiteY5" fmla="*/ 21796 h 378429"/>
                  <a:gd name="connsiteX6" fmla="*/ 105145 w 182029"/>
                  <a:gd name="connsiteY6" fmla="*/ 29460 h 378429"/>
                  <a:gd name="connsiteX7" fmla="*/ 107063 w 182029"/>
                  <a:gd name="connsiteY7" fmla="*/ 31855 h 378429"/>
                  <a:gd name="connsiteX8" fmla="*/ 113768 w 182029"/>
                  <a:gd name="connsiteY8" fmla="*/ 40957 h 378429"/>
                  <a:gd name="connsiteX9" fmla="*/ 114248 w 182029"/>
                  <a:gd name="connsiteY9" fmla="*/ 41436 h 378429"/>
                  <a:gd name="connsiteX10" fmla="*/ 121433 w 182029"/>
                  <a:gd name="connsiteY10" fmla="*/ 51495 h 378429"/>
                  <a:gd name="connsiteX11" fmla="*/ 128139 w 182029"/>
                  <a:gd name="connsiteY11" fmla="*/ 62513 h 378429"/>
                  <a:gd name="connsiteX12" fmla="*/ 151611 w 182029"/>
                  <a:gd name="connsiteY12" fmla="*/ 115206 h 378429"/>
                  <a:gd name="connsiteX13" fmla="*/ 173167 w 182029"/>
                  <a:gd name="connsiteY13" fmla="*/ 206699 h 378429"/>
                  <a:gd name="connsiteX14" fmla="*/ 175083 w 182029"/>
                  <a:gd name="connsiteY14" fmla="*/ 218675 h 378429"/>
                  <a:gd name="connsiteX15" fmla="*/ 179873 w 182029"/>
                  <a:gd name="connsiteY15" fmla="*/ 255560 h 378429"/>
                  <a:gd name="connsiteX16" fmla="*/ 180832 w 182029"/>
                  <a:gd name="connsiteY16" fmla="*/ 267536 h 378429"/>
                  <a:gd name="connsiteX17" fmla="*/ 181789 w 182029"/>
                  <a:gd name="connsiteY17" fmla="*/ 281427 h 378429"/>
                  <a:gd name="connsiteX18" fmla="*/ 182268 w 182029"/>
                  <a:gd name="connsiteY18" fmla="*/ 294840 h 378429"/>
                  <a:gd name="connsiteX19" fmla="*/ 182268 w 182029"/>
                  <a:gd name="connsiteY19" fmla="*/ 296277 h 378429"/>
                  <a:gd name="connsiteX20" fmla="*/ 182268 w 182029"/>
                  <a:gd name="connsiteY20" fmla="*/ 305379 h 378429"/>
                  <a:gd name="connsiteX21" fmla="*/ 182268 w 182029"/>
                  <a:gd name="connsiteY21" fmla="*/ 314480 h 378429"/>
                  <a:gd name="connsiteX22" fmla="*/ 182268 w 182029"/>
                  <a:gd name="connsiteY22" fmla="*/ 318791 h 378429"/>
                  <a:gd name="connsiteX23" fmla="*/ 181789 w 182029"/>
                  <a:gd name="connsiteY23" fmla="*/ 329330 h 378429"/>
                  <a:gd name="connsiteX24" fmla="*/ 181789 w 182029"/>
                  <a:gd name="connsiteY24" fmla="*/ 334120 h 378429"/>
                  <a:gd name="connsiteX25" fmla="*/ 181312 w 182029"/>
                  <a:gd name="connsiteY25" fmla="*/ 344180 h 378429"/>
                  <a:gd name="connsiteX26" fmla="*/ 180832 w 182029"/>
                  <a:gd name="connsiteY26" fmla="*/ 348491 h 378429"/>
                  <a:gd name="connsiteX27" fmla="*/ 179873 w 182029"/>
                  <a:gd name="connsiteY27" fmla="*/ 359508 h 378429"/>
                  <a:gd name="connsiteX28" fmla="*/ 179394 w 182029"/>
                  <a:gd name="connsiteY28" fmla="*/ 364299 h 378429"/>
                  <a:gd name="connsiteX29" fmla="*/ 178916 w 182029"/>
                  <a:gd name="connsiteY29" fmla="*/ 376753 h 378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29" h="378429">
                    <a:moveTo>
                      <a:pt x="178916" y="376753"/>
                    </a:moveTo>
                    <a:lnTo>
                      <a:pt x="3593" y="229693"/>
                    </a:lnTo>
                    <a:cubicBezTo>
                      <a:pt x="82152" y="69698"/>
                      <a:pt x="82632" y="14131"/>
                      <a:pt x="81673" y="3593"/>
                    </a:cubicBezTo>
                    <a:cubicBezTo>
                      <a:pt x="85027" y="6467"/>
                      <a:pt x="87902" y="9820"/>
                      <a:pt x="90774" y="13173"/>
                    </a:cubicBezTo>
                    <a:cubicBezTo>
                      <a:pt x="92692" y="15568"/>
                      <a:pt x="95087" y="17484"/>
                      <a:pt x="97003" y="19880"/>
                    </a:cubicBezTo>
                    <a:cubicBezTo>
                      <a:pt x="97482" y="20359"/>
                      <a:pt x="98439" y="21317"/>
                      <a:pt x="98918" y="21796"/>
                    </a:cubicBezTo>
                    <a:cubicBezTo>
                      <a:pt x="101313" y="24191"/>
                      <a:pt x="103229" y="27065"/>
                      <a:pt x="105145" y="29460"/>
                    </a:cubicBezTo>
                    <a:cubicBezTo>
                      <a:pt x="105624" y="30418"/>
                      <a:pt x="106583" y="30897"/>
                      <a:pt x="107063" y="31855"/>
                    </a:cubicBezTo>
                    <a:cubicBezTo>
                      <a:pt x="109458" y="34729"/>
                      <a:pt x="111853" y="38083"/>
                      <a:pt x="113768" y="40957"/>
                    </a:cubicBezTo>
                    <a:cubicBezTo>
                      <a:pt x="113768" y="40957"/>
                      <a:pt x="114248" y="41436"/>
                      <a:pt x="114248" y="41436"/>
                    </a:cubicBezTo>
                    <a:cubicBezTo>
                      <a:pt x="116643" y="44789"/>
                      <a:pt x="119038" y="48142"/>
                      <a:pt x="121433" y="51495"/>
                    </a:cubicBezTo>
                    <a:cubicBezTo>
                      <a:pt x="123828" y="54848"/>
                      <a:pt x="126224" y="58681"/>
                      <a:pt x="128139" y="62513"/>
                    </a:cubicBezTo>
                    <a:cubicBezTo>
                      <a:pt x="138199" y="79758"/>
                      <a:pt x="146341" y="97482"/>
                      <a:pt x="151611" y="115206"/>
                    </a:cubicBezTo>
                    <a:cubicBezTo>
                      <a:pt x="161192" y="146342"/>
                      <a:pt x="168377" y="177000"/>
                      <a:pt x="173167" y="206699"/>
                    </a:cubicBezTo>
                    <a:cubicBezTo>
                      <a:pt x="174126" y="210532"/>
                      <a:pt x="174603" y="214843"/>
                      <a:pt x="175083" y="218675"/>
                    </a:cubicBezTo>
                    <a:cubicBezTo>
                      <a:pt x="176998" y="231130"/>
                      <a:pt x="178437" y="243105"/>
                      <a:pt x="179873" y="255560"/>
                    </a:cubicBezTo>
                    <a:cubicBezTo>
                      <a:pt x="180353" y="259392"/>
                      <a:pt x="180832" y="263703"/>
                      <a:pt x="180832" y="267536"/>
                    </a:cubicBezTo>
                    <a:cubicBezTo>
                      <a:pt x="181312" y="272326"/>
                      <a:pt x="181312" y="277116"/>
                      <a:pt x="181789" y="281427"/>
                    </a:cubicBezTo>
                    <a:cubicBezTo>
                      <a:pt x="182268" y="285739"/>
                      <a:pt x="182268" y="290529"/>
                      <a:pt x="182268" y="294840"/>
                    </a:cubicBezTo>
                    <a:cubicBezTo>
                      <a:pt x="182268" y="295319"/>
                      <a:pt x="182268" y="295798"/>
                      <a:pt x="182268" y="296277"/>
                    </a:cubicBezTo>
                    <a:cubicBezTo>
                      <a:pt x="182268" y="299151"/>
                      <a:pt x="182268" y="302504"/>
                      <a:pt x="182268" y="305379"/>
                    </a:cubicBezTo>
                    <a:cubicBezTo>
                      <a:pt x="182268" y="308253"/>
                      <a:pt x="182268" y="311606"/>
                      <a:pt x="182268" y="314480"/>
                    </a:cubicBezTo>
                    <a:cubicBezTo>
                      <a:pt x="182268" y="315917"/>
                      <a:pt x="182268" y="317354"/>
                      <a:pt x="182268" y="318791"/>
                    </a:cubicBezTo>
                    <a:cubicBezTo>
                      <a:pt x="182268" y="322624"/>
                      <a:pt x="182268" y="325977"/>
                      <a:pt x="181789" y="329330"/>
                    </a:cubicBezTo>
                    <a:cubicBezTo>
                      <a:pt x="181789" y="330767"/>
                      <a:pt x="181789" y="332683"/>
                      <a:pt x="181789" y="334120"/>
                    </a:cubicBezTo>
                    <a:cubicBezTo>
                      <a:pt x="181789" y="337473"/>
                      <a:pt x="181312" y="340826"/>
                      <a:pt x="181312" y="344180"/>
                    </a:cubicBezTo>
                    <a:cubicBezTo>
                      <a:pt x="181312" y="345617"/>
                      <a:pt x="181312" y="347054"/>
                      <a:pt x="180832" y="348491"/>
                    </a:cubicBezTo>
                    <a:cubicBezTo>
                      <a:pt x="180832" y="352323"/>
                      <a:pt x="180353" y="355676"/>
                      <a:pt x="179873" y="359508"/>
                    </a:cubicBezTo>
                    <a:cubicBezTo>
                      <a:pt x="179873" y="360946"/>
                      <a:pt x="179394" y="362862"/>
                      <a:pt x="179394" y="364299"/>
                    </a:cubicBezTo>
                    <a:cubicBezTo>
                      <a:pt x="179394" y="369089"/>
                      <a:pt x="179394" y="372921"/>
                      <a:pt x="178916" y="376753"/>
                    </a:cubicBezTo>
                    <a:close/>
                  </a:path>
                </a:pathLst>
              </a:custGeom>
              <a:solidFill>
                <a:srgbClr val="564FED"/>
              </a:solidFill>
              <a:ln w="9525" cap="flat">
                <a:noFill/>
                <a:prstDash val="solid"/>
                <a:miter/>
              </a:ln>
            </p:spPr>
            <p:txBody>
              <a:bodyPr rtlCol="0" anchor="ctr"/>
              <a:lstStyle/>
              <a:p>
                <a:endParaRPr lang="en-US"/>
              </a:p>
            </p:txBody>
          </p:sp>
          <p:sp>
            <p:nvSpPr>
              <p:cNvPr id="117" name="Freeform: Shape 26">
                <a:extLst>
                  <a:ext uri="{FF2B5EF4-FFF2-40B4-BE49-F238E27FC236}">
                    <a16:creationId xmlns:a16="http://schemas.microsoft.com/office/drawing/2014/main" id="{796CE8C2-590B-4537-8D37-FE111FDD9652}"/>
                  </a:ext>
                </a:extLst>
              </p:cNvPr>
              <p:cNvSpPr/>
              <p:nvPr/>
            </p:nvSpPr>
            <p:spPr>
              <a:xfrm>
                <a:off x="23852343" y="3989975"/>
                <a:ext cx="435913" cy="325737"/>
              </a:xfrm>
              <a:custGeom>
                <a:avLst/>
                <a:gdLst>
                  <a:gd name="connsiteX0" fmla="*/ 433277 w 435912"/>
                  <a:gd name="connsiteY0" fmla="*/ 96385 h 325737"/>
                  <a:gd name="connsiteX1" fmla="*/ 355197 w 435912"/>
                  <a:gd name="connsiteY1" fmla="*/ 322485 h 325737"/>
                  <a:gd name="connsiteX2" fmla="*/ 3593 w 435912"/>
                  <a:gd name="connsiteY2" fmla="*/ 27405 h 325737"/>
                  <a:gd name="connsiteX3" fmla="*/ 265618 w 435912"/>
                  <a:gd name="connsiteY3" fmla="*/ 9202 h 325737"/>
                  <a:gd name="connsiteX4" fmla="*/ 411244 w 435912"/>
                  <a:gd name="connsiteY4" fmla="*/ 76745 h 325737"/>
                  <a:gd name="connsiteX5" fmla="*/ 433277 w 435912"/>
                  <a:gd name="connsiteY5" fmla="*/ 96385 h 325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912" h="325737">
                    <a:moveTo>
                      <a:pt x="433277" y="96385"/>
                    </a:moveTo>
                    <a:cubicBezTo>
                      <a:pt x="434236" y="106923"/>
                      <a:pt x="434236" y="162490"/>
                      <a:pt x="355197" y="322485"/>
                    </a:cubicBezTo>
                    <a:lnTo>
                      <a:pt x="3593" y="27405"/>
                    </a:lnTo>
                    <a:cubicBezTo>
                      <a:pt x="78798" y="3933"/>
                      <a:pt x="167418" y="-2295"/>
                      <a:pt x="265618" y="9202"/>
                    </a:cubicBezTo>
                    <a:cubicBezTo>
                      <a:pt x="316395" y="14950"/>
                      <a:pt x="368131" y="40339"/>
                      <a:pt x="411244" y="76745"/>
                    </a:cubicBezTo>
                    <a:cubicBezTo>
                      <a:pt x="418906" y="82972"/>
                      <a:pt x="426092" y="89678"/>
                      <a:pt x="433277" y="96385"/>
                    </a:cubicBezTo>
                    <a:close/>
                  </a:path>
                </a:pathLst>
              </a:custGeom>
              <a:solidFill>
                <a:srgbClr val="7264F4"/>
              </a:solidFill>
              <a:ln w="9525" cap="flat">
                <a:noFill/>
                <a:prstDash val="solid"/>
                <a:miter/>
              </a:ln>
            </p:spPr>
            <p:txBody>
              <a:bodyPr rtlCol="0" anchor="ctr"/>
              <a:lstStyle/>
              <a:p>
                <a:endParaRPr lang="en-US"/>
              </a:p>
            </p:txBody>
          </p:sp>
          <p:sp>
            <p:nvSpPr>
              <p:cNvPr id="118" name="Freeform: Shape 27">
                <a:extLst>
                  <a:ext uri="{FF2B5EF4-FFF2-40B4-BE49-F238E27FC236}">
                    <a16:creationId xmlns:a16="http://schemas.microsoft.com/office/drawing/2014/main" id="{2FF2CC3A-1A22-4EAB-9CCF-6AA607FB7953}"/>
                  </a:ext>
                </a:extLst>
              </p:cNvPr>
              <p:cNvSpPr/>
              <p:nvPr/>
            </p:nvSpPr>
            <p:spPr>
              <a:xfrm>
                <a:off x="22039461" y="4013788"/>
                <a:ext cx="1992745" cy="2155614"/>
              </a:xfrm>
              <a:custGeom>
                <a:avLst/>
                <a:gdLst>
                  <a:gd name="connsiteX0" fmla="*/ 1641150 w 1992745"/>
                  <a:gd name="connsiteY0" fmla="*/ 115685 h 2155613"/>
                  <a:gd name="connsiteX1" fmla="*/ 6715 w 1992745"/>
                  <a:gd name="connsiteY1" fmla="*/ 2063401 h 2155613"/>
                  <a:gd name="connsiteX2" fmla="*/ 14380 w 1992745"/>
                  <a:gd name="connsiteY2" fmla="*/ 2092143 h 2155613"/>
                  <a:gd name="connsiteX3" fmla="*/ 87672 w 1992745"/>
                  <a:gd name="connsiteY3" fmla="*/ 2153937 h 2155613"/>
                  <a:gd name="connsiteX4" fmla="*/ 166232 w 1992745"/>
                  <a:gd name="connsiteY4" fmla="*/ 2061485 h 2155613"/>
                  <a:gd name="connsiteX5" fmla="*/ 1991798 w 1992745"/>
                  <a:gd name="connsiteY5" fmla="*/ 150174 h 2155613"/>
                  <a:gd name="connsiteX6" fmla="*/ 1816474 w 1992745"/>
                  <a:gd name="connsiteY6" fmla="*/ 3593 h 2155613"/>
                  <a:gd name="connsiteX7" fmla="*/ 1641150 w 1992745"/>
                  <a:gd name="connsiteY7" fmla="*/ 115685 h 2155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2745" h="2155613">
                    <a:moveTo>
                      <a:pt x="1641150" y="115685"/>
                    </a:moveTo>
                    <a:lnTo>
                      <a:pt x="6715" y="2063401"/>
                    </a:lnTo>
                    <a:cubicBezTo>
                      <a:pt x="489" y="2070587"/>
                      <a:pt x="3843" y="2083520"/>
                      <a:pt x="14380" y="2092143"/>
                    </a:cubicBezTo>
                    <a:lnTo>
                      <a:pt x="87672" y="2153937"/>
                    </a:lnTo>
                    <a:cubicBezTo>
                      <a:pt x="113539" y="2124238"/>
                      <a:pt x="139406" y="2093580"/>
                      <a:pt x="166232" y="2061485"/>
                    </a:cubicBezTo>
                    <a:cubicBezTo>
                      <a:pt x="1211464" y="815541"/>
                      <a:pt x="1738871" y="335557"/>
                      <a:pt x="1991798" y="150174"/>
                    </a:cubicBezTo>
                    <a:lnTo>
                      <a:pt x="1816474" y="3593"/>
                    </a:lnTo>
                    <a:cubicBezTo>
                      <a:pt x="1744620" y="26107"/>
                      <a:pt x="1685222" y="63471"/>
                      <a:pt x="1641150" y="115685"/>
                    </a:cubicBezTo>
                    <a:close/>
                  </a:path>
                </a:pathLst>
              </a:custGeom>
              <a:solidFill>
                <a:srgbClr val="E8EDF9"/>
              </a:solidFill>
              <a:ln w="9525" cap="flat">
                <a:noFill/>
                <a:prstDash val="solid"/>
                <a:miter/>
              </a:ln>
            </p:spPr>
            <p:txBody>
              <a:bodyPr rtlCol="0" anchor="ctr"/>
              <a:lstStyle/>
              <a:p>
                <a:endParaRPr lang="en-US"/>
              </a:p>
            </p:txBody>
          </p:sp>
          <p:sp>
            <p:nvSpPr>
              <p:cNvPr id="119" name="Freeform: Shape 28">
                <a:extLst>
                  <a:ext uri="{FF2B5EF4-FFF2-40B4-BE49-F238E27FC236}">
                    <a16:creationId xmlns:a16="http://schemas.microsoft.com/office/drawing/2014/main" id="{4AAEB34B-8D93-476B-9402-E5ABC398744E}"/>
                  </a:ext>
                </a:extLst>
              </p:cNvPr>
              <p:cNvSpPr/>
              <p:nvPr/>
            </p:nvSpPr>
            <p:spPr>
              <a:xfrm>
                <a:off x="23852343" y="3990243"/>
                <a:ext cx="388010" cy="177239"/>
              </a:xfrm>
              <a:custGeom>
                <a:avLst/>
                <a:gdLst>
                  <a:gd name="connsiteX0" fmla="*/ 3593 w 388010"/>
                  <a:gd name="connsiteY0" fmla="*/ 27137 h 177239"/>
                  <a:gd name="connsiteX1" fmla="*/ 178916 w 388010"/>
                  <a:gd name="connsiteY1" fmla="*/ 174198 h 177239"/>
                  <a:gd name="connsiteX2" fmla="*/ 388249 w 388010"/>
                  <a:gd name="connsiteY2" fmla="*/ 58274 h 177239"/>
                  <a:gd name="connsiteX3" fmla="*/ 377232 w 388010"/>
                  <a:gd name="connsiteY3" fmla="*/ 51089 h 177239"/>
                  <a:gd name="connsiteX4" fmla="*/ 369568 w 388010"/>
                  <a:gd name="connsiteY4" fmla="*/ 46298 h 177239"/>
                  <a:gd name="connsiteX5" fmla="*/ 367172 w 388010"/>
                  <a:gd name="connsiteY5" fmla="*/ 44861 h 177239"/>
                  <a:gd name="connsiteX6" fmla="*/ 358551 w 388010"/>
                  <a:gd name="connsiteY6" fmla="*/ 40071 h 177239"/>
                  <a:gd name="connsiteX7" fmla="*/ 355676 w 388010"/>
                  <a:gd name="connsiteY7" fmla="*/ 38634 h 177239"/>
                  <a:gd name="connsiteX8" fmla="*/ 345616 w 388010"/>
                  <a:gd name="connsiteY8" fmla="*/ 33365 h 177239"/>
                  <a:gd name="connsiteX9" fmla="*/ 344657 w 388010"/>
                  <a:gd name="connsiteY9" fmla="*/ 32886 h 177239"/>
                  <a:gd name="connsiteX10" fmla="*/ 333641 w 388010"/>
                  <a:gd name="connsiteY10" fmla="*/ 27616 h 177239"/>
                  <a:gd name="connsiteX11" fmla="*/ 321665 w 388010"/>
                  <a:gd name="connsiteY11" fmla="*/ 22826 h 177239"/>
                  <a:gd name="connsiteX12" fmla="*/ 265618 w 388010"/>
                  <a:gd name="connsiteY12" fmla="*/ 8934 h 177239"/>
                  <a:gd name="connsiteX13" fmla="*/ 171731 w 388010"/>
                  <a:gd name="connsiteY13" fmla="*/ 3665 h 177239"/>
                  <a:gd name="connsiteX14" fmla="*/ 159276 w 388010"/>
                  <a:gd name="connsiteY14" fmla="*/ 3665 h 177239"/>
                  <a:gd name="connsiteX15" fmla="*/ 122390 w 388010"/>
                  <a:gd name="connsiteY15" fmla="*/ 5581 h 177239"/>
                  <a:gd name="connsiteX16" fmla="*/ 110414 w 388010"/>
                  <a:gd name="connsiteY16" fmla="*/ 6539 h 177239"/>
                  <a:gd name="connsiteX17" fmla="*/ 96523 w 388010"/>
                  <a:gd name="connsiteY17" fmla="*/ 7976 h 177239"/>
                  <a:gd name="connsiteX18" fmla="*/ 83111 w 388010"/>
                  <a:gd name="connsiteY18" fmla="*/ 9892 h 177239"/>
                  <a:gd name="connsiteX19" fmla="*/ 81673 w 388010"/>
                  <a:gd name="connsiteY19" fmla="*/ 9892 h 177239"/>
                  <a:gd name="connsiteX20" fmla="*/ 72572 w 388010"/>
                  <a:gd name="connsiteY20" fmla="*/ 11329 h 177239"/>
                  <a:gd name="connsiteX21" fmla="*/ 63471 w 388010"/>
                  <a:gd name="connsiteY21" fmla="*/ 12767 h 177239"/>
                  <a:gd name="connsiteX22" fmla="*/ 59160 w 388010"/>
                  <a:gd name="connsiteY22" fmla="*/ 13725 h 177239"/>
                  <a:gd name="connsiteX23" fmla="*/ 48621 w 388010"/>
                  <a:gd name="connsiteY23" fmla="*/ 15641 h 177239"/>
                  <a:gd name="connsiteX24" fmla="*/ 43830 w 388010"/>
                  <a:gd name="connsiteY24" fmla="*/ 16599 h 177239"/>
                  <a:gd name="connsiteX25" fmla="*/ 33770 w 388010"/>
                  <a:gd name="connsiteY25" fmla="*/ 18994 h 177239"/>
                  <a:gd name="connsiteX26" fmla="*/ 29460 w 388010"/>
                  <a:gd name="connsiteY26" fmla="*/ 19952 h 177239"/>
                  <a:gd name="connsiteX27" fmla="*/ 18920 w 388010"/>
                  <a:gd name="connsiteY27" fmla="*/ 22826 h 177239"/>
                  <a:gd name="connsiteX28" fmla="*/ 14609 w 388010"/>
                  <a:gd name="connsiteY28" fmla="*/ 24263 h 177239"/>
                  <a:gd name="connsiteX29" fmla="*/ 3593 w 388010"/>
                  <a:gd name="connsiteY29" fmla="*/ 27137 h 177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88010" h="177239">
                    <a:moveTo>
                      <a:pt x="3593" y="27137"/>
                    </a:moveTo>
                    <a:lnTo>
                      <a:pt x="178916" y="174198"/>
                    </a:lnTo>
                    <a:cubicBezTo>
                      <a:pt x="322624" y="68812"/>
                      <a:pt x="377232" y="59232"/>
                      <a:pt x="388249" y="58274"/>
                    </a:cubicBezTo>
                    <a:cubicBezTo>
                      <a:pt x="384418" y="55879"/>
                      <a:pt x="381064" y="53484"/>
                      <a:pt x="377232" y="51089"/>
                    </a:cubicBezTo>
                    <a:cubicBezTo>
                      <a:pt x="374837" y="49651"/>
                      <a:pt x="371963" y="47735"/>
                      <a:pt x="369568" y="46298"/>
                    </a:cubicBezTo>
                    <a:cubicBezTo>
                      <a:pt x="368609" y="45819"/>
                      <a:pt x="368131" y="45340"/>
                      <a:pt x="367172" y="44861"/>
                    </a:cubicBezTo>
                    <a:cubicBezTo>
                      <a:pt x="364298" y="42945"/>
                      <a:pt x="361423" y="41508"/>
                      <a:pt x="358551" y="40071"/>
                    </a:cubicBezTo>
                    <a:cubicBezTo>
                      <a:pt x="357592" y="39592"/>
                      <a:pt x="356633" y="39113"/>
                      <a:pt x="355676" y="38634"/>
                    </a:cubicBezTo>
                    <a:cubicBezTo>
                      <a:pt x="352322" y="36718"/>
                      <a:pt x="348970" y="35281"/>
                      <a:pt x="345616" y="33365"/>
                    </a:cubicBezTo>
                    <a:cubicBezTo>
                      <a:pt x="345616" y="33365"/>
                      <a:pt x="345137" y="33365"/>
                      <a:pt x="344657" y="32886"/>
                    </a:cubicBezTo>
                    <a:cubicBezTo>
                      <a:pt x="340826" y="30969"/>
                      <a:pt x="336995" y="29532"/>
                      <a:pt x="333641" y="27616"/>
                    </a:cubicBezTo>
                    <a:cubicBezTo>
                      <a:pt x="329809" y="25700"/>
                      <a:pt x="325976" y="24263"/>
                      <a:pt x="321665" y="22826"/>
                    </a:cubicBezTo>
                    <a:cubicBezTo>
                      <a:pt x="302983" y="15641"/>
                      <a:pt x="284302" y="10850"/>
                      <a:pt x="265618" y="8934"/>
                    </a:cubicBezTo>
                    <a:cubicBezTo>
                      <a:pt x="233045" y="5102"/>
                      <a:pt x="201909" y="3186"/>
                      <a:pt x="171731" y="3665"/>
                    </a:cubicBezTo>
                    <a:cubicBezTo>
                      <a:pt x="167418" y="3665"/>
                      <a:pt x="163587" y="3665"/>
                      <a:pt x="159276" y="3665"/>
                    </a:cubicBezTo>
                    <a:cubicBezTo>
                      <a:pt x="146821" y="3665"/>
                      <a:pt x="134366" y="4623"/>
                      <a:pt x="122390" y="5581"/>
                    </a:cubicBezTo>
                    <a:cubicBezTo>
                      <a:pt x="118559" y="6060"/>
                      <a:pt x="114248" y="6060"/>
                      <a:pt x="110414" y="6539"/>
                    </a:cubicBezTo>
                    <a:cubicBezTo>
                      <a:pt x="105624" y="7018"/>
                      <a:pt x="101313" y="7497"/>
                      <a:pt x="96523" y="7976"/>
                    </a:cubicBezTo>
                    <a:cubicBezTo>
                      <a:pt x="92212" y="8455"/>
                      <a:pt x="87422" y="8934"/>
                      <a:pt x="83111" y="9892"/>
                    </a:cubicBezTo>
                    <a:cubicBezTo>
                      <a:pt x="82632" y="9892"/>
                      <a:pt x="82152" y="9892"/>
                      <a:pt x="81673" y="9892"/>
                    </a:cubicBezTo>
                    <a:cubicBezTo>
                      <a:pt x="78798" y="10371"/>
                      <a:pt x="75926" y="10850"/>
                      <a:pt x="72572" y="11329"/>
                    </a:cubicBezTo>
                    <a:cubicBezTo>
                      <a:pt x="69697" y="11808"/>
                      <a:pt x="66823" y="12287"/>
                      <a:pt x="63471" y="12767"/>
                    </a:cubicBezTo>
                    <a:cubicBezTo>
                      <a:pt x="62032" y="13246"/>
                      <a:pt x="60596" y="13246"/>
                      <a:pt x="59160" y="13725"/>
                    </a:cubicBezTo>
                    <a:cubicBezTo>
                      <a:pt x="55806" y="14204"/>
                      <a:pt x="51975" y="15162"/>
                      <a:pt x="48621" y="15641"/>
                    </a:cubicBezTo>
                    <a:cubicBezTo>
                      <a:pt x="47184" y="16120"/>
                      <a:pt x="45266" y="16120"/>
                      <a:pt x="43830" y="16599"/>
                    </a:cubicBezTo>
                    <a:cubicBezTo>
                      <a:pt x="40476" y="17078"/>
                      <a:pt x="37124" y="18036"/>
                      <a:pt x="33770" y="18994"/>
                    </a:cubicBezTo>
                    <a:cubicBezTo>
                      <a:pt x="32334" y="19473"/>
                      <a:pt x="30896" y="19473"/>
                      <a:pt x="29460" y="19952"/>
                    </a:cubicBezTo>
                    <a:cubicBezTo>
                      <a:pt x="26105" y="20910"/>
                      <a:pt x="22274" y="21868"/>
                      <a:pt x="18920" y="22826"/>
                    </a:cubicBezTo>
                    <a:cubicBezTo>
                      <a:pt x="17484" y="23305"/>
                      <a:pt x="16048" y="23784"/>
                      <a:pt x="14609" y="24263"/>
                    </a:cubicBezTo>
                    <a:cubicBezTo>
                      <a:pt x="10778" y="24742"/>
                      <a:pt x="6944" y="26179"/>
                      <a:pt x="3593" y="27137"/>
                    </a:cubicBezTo>
                    <a:close/>
                  </a:path>
                </a:pathLst>
              </a:custGeom>
              <a:solidFill>
                <a:srgbClr val="A6A2F4"/>
              </a:solidFill>
              <a:ln w="9525" cap="flat">
                <a:noFill/>
                <a:prstDash val="solid"/>
                <a:miter/>
              </a:ln>
            </p:spPr>
            <p:txBody>
              <a:bodyPr rtlCol="0" anchor="ctr"/>
              <a:lstStyle/>
              <a:p>
                <a:endParaRPr lang="en-US"/>
              </a:p>
            </p:txBody>
          </p:sp>
          <p:sp>
            <p:nvSpPr>
              <p:cNvPr id="120" name="Freeform: Shape 29">
                <a:extLst>
                  <a:ext uri="{FF2B5EF4-FFF2-40B4-BE49-F238E27FC236}">
                    <a16:creationId xmlns:a16="http://schemas.microsoft.com/office/drawing/2014/main" id="{12C17C47-7E87-4865-9A7E-9D6354E80F8D}"/>
                  </a:ext>
                </a:extLst>
              </p:cNvPr>
              <p:cNvSpPr/>
              <p:nvPr/>
            </p:nvSpPr>
            <p:spPr>
              <a:xfrm>
                <a:off x="23557263" y="4578558"/>
                <a:ext cx="220352" cy="91015"/>
              </a:xfrm>
              <a:custGeom>
                <a:avLst/>
                <a:gdLst>
                  <a:gd name="connsiteX0" fmla="*/ 46705 w 220351"/>
                  <a:gd name="connsiteY0" fmla="*/ 7904 h 91014"/>
                  <a:gd name="connsiteX1" fmla="*/ 3593 w 220351"/>
                  <a:gd name="connsiteY1" fmla="*/ 3593 h 91014"/>
                  <a:gd name="connsiteX2" fmla="*/ 202388 w 220351"/>
                  <a:gd name="connsiteY2" fmla="*/ 88859 h 91014"/>
                  <a:gd name="connsiteX3" fmla="*/ 220590 w 220351"/>
                  <a:gd name="connsiteY3" fmla="*/ 66824 h 91014"/>
                </a:gdLst>
                <a:ahLst/>
                <a:cxnLst>
                  <a:cxn ang="0">
                    <a:pos x="connsiteX0" y="connsiteY0"/>
                  </a:cxn>
                  <a:cxn ang="0">
                    <a:pos x="connsiteX1" y="connsiteY1"/>
                  </a:cxn>
                  <a:cxn ang="0">
                    <a:pos x="connsiteX2" y="connsiteY2"/>
                  </a:cxn>
                  <a:cxn ang="0">
                    <a:pos x="connsiteX3" y="connsiteY3"/>
                  </a:cxn>
                </a:cxnLst>
                <a:rect l="l" t="t" r="r" b="b"/>
                <a:pathLst>
                  <a:path w="220351" h="91014">
                    <a:moveTo>
                      <a:pt x="46705" y="7904"/>
                    </a:moveTo>
                    <a:lnTo>
                      <a:pt x="3593" y="3593"/>
                    </a:lnTo>
                    <a:lnTo>
                      <a:pt x="202388" y="88859"/>
                    </a:lnTo>
                    <a:lnTo>
                      <a:pt x="220590" y="66824"/>
                    </a:lnTo>
                    <a:close/>
                  </a:path>
                </a:pathLst>
              </a:custGeom>
              <a:solidFill>
                <a:srgbClr val="F4866C"/>
              </a:solidFill>
              <a:ln w="9525" cap="flat">
                <a:noFill/>
                <a:prstDash val="solid"/>
                <a:miter/>
              </a:ln>
            </p:spPr>
            <p:txBody>
              <a:bodyPr rtlCol="0" anchor="ctr"/>
              <a:lstStyle/>
              <a:p>
                <a:endParaRPr lang="en-US"/>
              </a:p>
            </p:txBody>
          </p:sp>
          <p:sp>
            <p:nvSpPr>
              <p:cNvPr id="121" name="Freeform: Shape 30">
                <a:extLst>
                  <a:ext uri="{FF2B5EF4-FFF2-40B4-BE49-F238E27FC236}">
                    <a16:creationId xmlns:a16="http://schemas.microsoft.com/office/drawing/2014/main" id="{C06EE8B2-AA06-455B-9D8D-8989F971E5EF}"/>
                  </a:ext>
                </a:extLst>
              </p:cNvPr>
              <p:cNvSpPr/>
              <p:nvPr/>
            </p:nvSpPr>
            <p:spPr>
              <a:xfrm>
                <a:off x="23756058" y="4641790"/>
                <a:ext cx="124547" cy="205981"/>
              </a:xfrm>
              <a:custGeom>
                <a:avLst/>
                <a:gdLst>
                  <a:gd name="connsiteX0" fmla="*/ 110414 w 124546"/>
                  <a:gd name="connsiteY0" fmla="*/ 164545 h 205980"/>
                  <a:gd name="connsiteX1" fmla="*/ 121913 w 124546"/>
                  <a:gd name="connsiteY1" fmla="*/ 206699 h 205980"/>
                  <a:gd name="connsiteX2" fmla="*/ 3593 w 124546"/>
                  <a:gd name="connsiteY2" fmla="*/ 25628 h 205980"/>
                  <a:gd name="connsiteX3" fmla="*/ 21795 w 124546"/>
                  <a:gd name="connsiteY3" fmla="*/ 3593 h 205980"/>
                </a:gdLst>
                <a:ahLst/>
                <a:cxnLst>
                  <a:cxn ang="0">
                    <a:pos x="connsiteX0" y="connsiteY0"/>
                  </a:cxn>
                  <a:cxn ang="0">
                    <a:pos x="connsiteX1" y="connsiteY1"/>
                  </a:cxn>
                  <a:cxn ang="0">
                    <a:pos x="connsiteX2" y="connsiteY2"/>
                  </a:cxn>
                  <a:cxn ang="0">
                    <a:pos x="connsiteX3" y="connsiteY3"/>
                  </a:cxn>
                </a:cxnLst>
                <a:rect l="l" t="t" r="r" b="b"/>
                <a:pathLst>
                  <a:path w="124546" h="205980">
                    <a:moveTo>
                      <a:pt x="110414" y="164545"/>
                    </a:moveTo>
                    <a:lnTo>
                      <a:pt x="121913" y="206699"/>
                    </a:lnTo>
                    <a:lnTo>
                      <a:pt x="3593" y="25628"/>
                    </a:lnTo>
                    <a:lnTo>
                      <a:pt x="21795" y="3593"/>
                    </a:lnTo>
                    <a:close/>
                  </a:path>
                </a:pathLst>
              </a:custGeom>
              <a:solidFill>
                <a:srgbClr val="EA5634"/>
              </a:solidFill>
              <a:ln w="9525" cap="flat">
                <a:noFill/>
                <a:prstDash val="solid"/>
                <a:miter/>
              </a:ln>
            </p:spPr>
            <p:txBody>
              <a:bodyPr rtlCol="0" anchor="ctr"/>
              <a:lstStyle/>
              <a:p>
                <a:endParaRPr lang="en-US"/>
              </a:p>
            </p:txBody>
          </p:sp>
          <p:sp>
            <p:nvSpPr>
              <p:cNvPr id="122" name="Freeform: Shape 31">
                <a:extLst>
                  <a:ext uri="{FF2B5EF4-FFF2-40B4-BE49-F238E27FC236}">
                    <a16:creationId xmlns:a16="http://schemas.microsoft.com/office/drawing/2014/main" id="{2B814F40-D1EC-44EA-A8E3-AA2F5CB77116}"/>
                  </a:ext>
                </a:extLst>
              </p:cNvPr>
              <p:cNvSpPr/>
              <p:nvPr/>
            </p:nvSpPr>
            <p:spPr>
              <a:xfrm>
                <a:off x="23257853" y="4578558"/>
                <a:ext cx="622733" cy="661055"/>
              </a:xfrm>
              <a:custGeom>
                <a:avLst/>
                <a:gdLst>
                  <a:gd name="connsiteX0" fmla="*/ 303002 w 622732"/>
                  <a:gd name="connsiteY0" fmla="*/ 3593 h 661054"/>
                  <a:gd name="connsiteX1" fmla="*/ 20857 w 622732"/>
                  <a:gd name="connsiteY1" fmla="*/ 475433 h 661054"/>
                  <a:gd name="connsiteX2" fmla="*/ 47203 w 622732"/>
                  <a:gd name="connsiteY2" fmla="*/ 631116 h 661054"/>
                  <a:gd name="connsiteX3" fmla="*/ 47203 w 622732"/>
                  <a:gd name="connsiteY3" fmla="*/ 631116 h 661054"/>
                  <a:gd name="connsiteX4" fmla="*/ 204802 w 622732"/>
                  <a:gd name="connsiteY4" fmla="*/ 629679 h 661054"/>
                  <a:gd name="connsiteX5" fmla="*/ 620118 w 622732"/>
                  <a:gd name="connsiteY5" fmla="*/ 269931 h 661054"/>
                  <a:gd name="connsiteX6" fmla="*/ 501318 w 622732"/>
                  <a:gd name="connsiteY6" fmla="*/ 88859 h 661054"/>
                  <a:gd name="connsiteX7" fmla="*/ 303002 w 622732"/>
                  <a:gd name="connsiteY7" fmla="*/ 3593 h 66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2732" h="661054">
                    <a:moveTo>
                      <a:pt x="303002" y="3593"/>
                    </a:moveTo>
                    <a:lnTo>
                      <a:pt x="20857" y="475433"/>
                    </a:lnTo>
                    <a:cubicBezTo>
                      <a:pt x="-9801" y="526688"/>
                      <a:pt x="1216" y="592315"/>
                      <a:pt x="47203" y="631116"/>
                    </a:cubicBezTo>
                    <a:lnTo>
                      <a:pt x="47203" y="631116"/>
                    </a:lnTo>
                    <a:cubicBezTo>
                      <a:pt x="92710" y="669438"/>
                      <a:pt x="159774" y="668959"/>
                      <a:pt x="204802" y="629679"/>
                    </a:cubicBezTo>
                    <a:lnTo>
                      <a:pt x="620118" y="269931"/>
                    </a:lnTo>
                    <a:lnTo>
                      <a:pt x="501318" y="88859"/>
                    </a:lnTo>
                    <a:lnTo>
                      <a:pt x="303002" y="3593"/>
                    </a:lnTo>
                    <a:close/>
                  </a:path>
                </a:pathLst>
              </a:custGeom>
              <a:solidFill>
                <a:srgbClr val="002060"/>
              </a:solidFill>
              <a:ln w="9525" cap="flat">
                <a:solidFill>
                  <a:srgbClr val="002060"/>
                </a:solidFill>
                <a:prstDash val="solid"/>
                <a:miter/>
              </a:ln>
            </p:spPr>
            <p:txBody>
              <a:bodyPr rtlCol="0" anchor="ctr"/>
              <a:lstStyle/>
              <a:p>
                <a:endParaRPr lang="en-US"/>
              </a:p>
            </p:txBody>
          </p:sp>
          <p:sp>
            <p:nvSpPr>
              <p:cNvPr id="123" name="Freeform: Shape 32">
                <a:extLst>
                  <a:ext uri="{FF2B5EF4-FFF2-40B4-BE49-F238E27FC236}">
                    <a16:creationId xmlns:a16="http://schemas.microsoft.com/office/drawing/2014/main" id="{C47BFA2F-E0A1-401F-AB4C-FBD4846417D0}"/>
                  </a:ext>
                </a:extLst>
              </p:cNvPr>
              <p:cNvSpPr/>
              <p:nvPr/>
            </p:nvSpPr>
            <p:spPr>
              <a:xfrm>
                <a:off x="21814642" y="5962245"/>
                <a:ext cx="967631" cy="862245"/>
              </a:xfrm>
              <a:custGeom>
                <a:avLst/>
                <a:gdLst>
                  <a:gd name="connsiteX0" fmla="*/ 858581 w 967630"/>
                  <a:gd name="connsiteY0" fmla="*/ 840667 h 862245"/>
                  <a:gd name="connsiteX1" fmla="*/ 30344 w 967630"/>
                  <a:gd name="connsiteY1" fmla="*/ 145602 h 862245"/>
                  <a:gd name="connsiteX2" fmla="*/ 26513 w 967630"/>
                  <a:gd name="connsiteY2" fmla="*/ 62251 h 862245"/>
                  <a:gd name="connsiteX3" fmla="*/ 127588 w 967630"/>
                  <a:gd name="connsiteY3" fmla="*/ 28719 h 862245"/>
                  <a:gd name="connsiteX4" fmla="*/ 190341 w 967630"/>
                  <a:gd name="connsiteY4" fmla="*/ 7642 h 862245"/>
                  <a:gd name="connsiteX5" fmla="*/ 301473 w 967630"/>
                  <a:gd name="connsiteY5" fmla="*/ 37342 h 862245"/>
                  <a:gd name="connsiteX6" fmla="*/ 917500 w 967630"/>
                  <a:gd name="connsiteY6" fmla="*/ 554210 h 862245"/>
                  <a:gd name="connsiteX7" fmla="*/ 966362 w 967630"/>
                  <a:gd name="connsiteY7" fmla="*/ 658638 h 862245"/>
                  <a:gd name="connsiteX8" fmla="*/ 956781 w 967630"/>
                  <a:gd name="connsiteY8" fmla="*/ 723785 h 862245"/>
                  <a:gd name="connsiteX9" fmla="*/ 940972 w 967630"/>
                  <a:gd name="connsiteY9" fmla="*/ 829170 h 862245"/>
                  <a:gd name="connsiteX10" fmla="*/ 858581 w 967630"/>
                  <a:gd name="connsiteY10" fmla="*/ 840667 h 86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7630" h="862245">
                    <a:moveTo>
                      <a:pt x="858581" y="840667"/>
                    </a:moveTo>
                    <a:lnTo>
                      <a:pt x="30344" y="145602"/>
                    </a:lnTo>
                    <a:cubicBezTo>
                      <a:pt x="-3665" y="116860"/>
                      <a:pt x="-5583" y="73269"/>
                      <a:pt x="26513" y="62251"/>
                    </a:cubicBezTo>
                    <a:lnTo>
                      <a:pt x="127588" y="28719"/>
                    </a:lnTo>
                    <a:lnTo>
                      <a:pt x="190341" y="7642"/>
                    </a:lnTo>
                    <a:cubicBezTo>
                      <a:pt x="222913" y="-3375"/>
                      <a:pt x="266985" y="8600"/>
                      <a:pt x="301473" y="37342"/>
                    </a:cubicBezTo>
                    <a:lnTo>
                      <a:pt x="917500" y="554210"/>
                    </a:lnTo>
                    <a:cubicBezTo>
                      <a:pt x="951991" y="583431"/>
                      <a:pt x="971152" y="624148"/>
                      <a:pt x="966362" y="658638"/>
                    </a:cubicBezTo>
                    <a:lnTo>
                      <a:pt x="956781" y="723785"/>
                    </a:lnTo>
                    <a:lnTo>
                      <a:pt x="940972" y="829170"/>
                    </a:lnTo>
                    <a:cubicBezTo>
                      <a:pt x="936182" y="863660"/>
                      <a:pt x="892590" y="869409"/>
                      <a:pt x="858581" y="840667"/>
                    </a:cubicBezTo>
                    <a:close/>
                  </a:path>
                </a:pathLst>
              </a:custGeom>
              <a:solidFill>
                <a:srgbClr val="A6A2F4"/>
              </a:solidFill>
              <a:ln w="9525" cap="flat">
                <a:noFill/>
                <a:prstDash val="solid"/>
                <a:miter/>
              </a:ln>
            </p:spPr>
            <p:txBody>
              <a:bodyPr rtlCol="0" anchor="ctr"/>
              <a:lstStyle/>
              <a:p>
                <a:endParaRPr lang="en-US"/>
              </a:p>
            </p:txBody>
          </p:sp>
          <p:sp>
            <p:nvSpPr>
              <p:cNvPr id="124" name="Freeform: Shape 33">
                <a:extLst>
                  <a:ext uri="{FF2B5EF4-FFF2-40B4-BE49-F238E27FC236}">
                    <a16:creationId xmlns:a16="http://schemas.microsoft.com/office/drawing/2014/main" id="{ED080DCE-4C79-40C2-942B-FF1DDBD0B8A0}"/>
                  </a:ext>
                </a:extLst>
              </p:cNvPr>
              <p:cNvSpPr/>
              <p:nvPr/>
            </p:nvSpPr>
            <p:spPr>
              <a:xfrm>
                <a:off x="21939116" y="5962724"/>
                <a:ext cx="843084" cy="723328"/>
              </a:xfrm>
              <a:custGeom>
                <a:avLst/>
                <a:gdLst>
                  <a:gd name="connsiteX0" fmla="*/ 832306 w 843084"/>
                  <a:gd name="connsiteY0" fmla="*/ 724264 h 723328"/>
                  <a:gd name="connsiteX1" fmla="*/ 3593 w 843084"/>
                  <a:gd name="connsiteY1" fmla="*/ 28719 h 723328"/>
                  <a:gd name="connsiteX2" fmla="*/ 66343 w 843084"/>
                  <a:gd name="connsiteY2" fmla="*/ 7642 h 723328"/>
                  <a:gd name="connsiteX3" fmla="*/ 177478 w 843084"/>
                  <a:gd name="connsiteY3" fmla="*/ 37342 h 723328"/>
                  <a:gd name="connsiteX4" fmla="*/ 793505 w 843084"/>
                  <a:gd name="connsiteY4" fmla="*/ 554210 h 723328"/>
                  <a:gd name="connsiteX5" fmla="*/ 842364 w 843084"/>
                  <a:gd name="connsiteY5" fmla="*/ 658637 h 723328"/>
                  <a:gd name="connsiteX6" fmla="*/ 832306 w 843084"/>
                  <a:gd name="connsiteY6" fmla="*/ 724264 h 723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3084" h="723328">
                    <a:moveTo>
                      <a:pt x="832306" y="724264"/>
                    </a:moveTo>
                    <a:lnTo>
                      <a:pt x="3593" y="28719"/>
                    </a:lnTo>
                    <a:lnTo>
                      <a:pt x="66343" y="7642"/>
                    </a:lnTo>
                    <a:cubicBezTo>
                      <a:pt x="98918" y="-3375"/>
                      <a:pt x="142987" y="8600"/>
                      <a:pt x="177478" y="37342"/>
                    </a:cubicBezTo>
                    <a:lnTo>
                      <a:pt x="793505" y="554210"/>
                    </a:lnTo>
                    <a:cubicBezTo>
                      <a:pt x="827993" y="583431"/>
                      <a:pt x="847154" y="624148"/>
                      <a:pt x="842364" y="658637"/>
                    </a:cubicBezTo>
                    <a:lnTo>
                      <a:pt x="832306" y="724264"/>
                    </a:lnTo>
                    <a:close/>
                  </a:path>
                </a:pathLst>
              </a:custGeom>
              <a:solidFill>
                <a:srgbClr val="7264F4"/>
              </a:solidFill>
              <a:ln w="9525" cap="flat">
                <a:noFill/>
                <a:prstDash val="solid"/>
                <a:miter/>
              </a:ln>
            </p:spPr>
            <p:txBody>
              <a:bodyPr rtlCol="0" anchor="ctr"/>
              <a:lstStyle/>
              <a:p>
                <a:endParaRPr lang="en-US"/>
              </a:p>
            </p:txBody>
          </p:sp>
        </p:grpSp>
        <p:grpSp>
          <p:nvGrpSpPr>
            <p:cNvPr id="98" name="Group 97">
              <a:extLst>
                <a:ext uri="{FF2B5EF4-FFF2-40B4-BE49-F238E27FC236}">
                  <a16:creationId xmlns:a16="http://schemas.microsoft.com/office/drawing/2014/main" id="{6B8F6050-89CB-4D15-91F4-6C4E40038665}"/>
                </a:ext>
              </a:extLst>
            </p:cNvPr>
            <p:cNvGrpSpPr/>
            <p:nvPr/>
          </p:nvGrpSpPr>
          <p:grpSpPr>
            <a:xfrm flipH="1">
              <a:off x="2917352" y="4792108"/>
              <a:ext cx="6751422" cy="6109003"/>
              <a:chOff x="-3594" y="4937348"/>
              <a:chExt cx="5964823" cy="4783547"/>
            </a:xfrm>
            <a:solidFill>
              <a:schemeClr val="accent2">
                <a:lumMod val="75000"/>
              </a:schemeClr>
            </a:solidFill>
            <a:effectLst>
              <a:glow rad="63500">
                <a:schemeClr val="accent2">
                  <a:satMod val="175000"/>
                  <a:alpha val="40000"/>
                </a:schemeClr>
              </a:glow>
              <a:outerShdw blurRad="355600" dist="152400" dir="13500000" algn="br" rotWithShape="0">
                <a:schemeClr val="accent3">
                  <a:lumMod val="50000"/>
                  <a:alpha val="49000"/>
                </a:schemeClr>
              </a:outerShdw>
            </a:effectLst>
          </p:grpSpPr>
          <p:sp>
            <p:nvSpPr>
              <p:cNvPr id="99" name="Freeform: Shape 34">
                <a:extLst>
                  <a:ext uri="{FF2B5EF4-FFF2-40B4-BE49-F238E27FC236}">
                    <a16:creationId xmlns:a16="http://schemas.microsoft.com/office/drawing/2014/main" id="{64FB3BBE-7FB5-43BF-A7DA-72309561D1CD}"/>
                  </a:ext>
                </a:extLst>
              </p:cNvPr>
              <p:cNvSpPr/>
              <p:nvPr/>
            </p:nvSpPr>
            <p:spPr>
              <a:xfrm>
                <a:off x="1071339" y="4937348"/>
                <a:ext cx="445493" cy="445493"/>
              </a:xfrm>
              <a:custGeom>
                <a:avLst/>
                <a:gdLst>
                  <a:gd name="connsiteX0" fmla="*/ 443338 w 445493"/>
                  <a:gd name="connsiteY0" fmla="*/ 223465 h 445493"/>
                  <a:gd name="connsiteX1" fmla="*/ 223465 w 445493"/>
                  <a:gd name="connsiteY1" fmla="*/ 443338 h 445493"/>
                  <a:gd name="connsiteX2" fmla="*/ 3593 w 445493"/>
                  <a:gd name="connsiteY2" fmla="*/ 223465 h 445493"/>
                  <a:gd name="connsiteX3" fmla="*/ 223465 w 445493"/>
                  <a:gd name="connsiteY3" fmla="*/ 3593 h 445493"/>
                  <a:gd name="connsiteX4" fmla="*/ 443338 w 445493"/>
                  <a:gd name="connsiteY4" fmla="*/ 223465 h 445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493" h="445493">
                    <a:moveTo>
                      <a:pt x="443338" y="223465"/>
                    </a:moveTo>
                    <a:cubicBezTo>
                      <a:pt x="443338" y="344898"/>
                      <a:pt x="344898" y="443338"/>
                      <a:pt x="223465" y="443338"/>
                    </a:cubicBezTo>
                    <a:cubicBezTo>
                      <a:pt x="102033" y="443338"/>
                      <a:pt x="3593" y="344898"/>
                      <a:pt x="3593" y="223465"/>
                    </a:cubicBezTo>
                    <a:cubicBezTo>
                      <a:pt x="3593" y="102033"/>
                      <a:pt x="102033" y="3593"/>
                      <a:pt x="223465" y="3593"/>
                    </a:cubicBezTo>
                    <a:cubicBezTo>
                      <a:pt x="344898" y="3593"/>
                      <a:pt x="443338" y="102033"/>
                      <a:pt x="443338" y="223465"/>
                    </a:cubicBezTo>
                    <a:close/>
                  </a:path>
                </a:pathLst>
              </a:custGeom>
              <a:solidFill>
                <a:srgbClr val="993300"/>
              </a:solidFill>
              <a:ln w="9525" cap="flat">
                <a:noFill/>
                <a:prstDash val="solid"/>
                <a:miter/>
              </a:ln>
            </p:spPr>
            <p:txBody>
              <a:bodyPr rtlCol="0" anchor="ctr"/>
              <a:lstStyle/>
              <a:p>
                <a:endParaRPr lang="en-US"/>
              </a:p>
            </p:txBody>
          </p:sp>
          <p:sp>
            <p:nvSpPr>
              <p:cNvPr id="100" name="Freeform: Shape 35">
                <a:extLst>
                  <a:ext uri="{FF2B5EF4-FFF2-40B4-BE49-F238E27FC236}">
                    <a16:creationId xmlns:a16="http://schemas.microsoft.com/office/drawing/2014/main" id="{3C789D52-B595-423D-981E-5293911A50BA}"/>
                  </a:ext>
                </a:extLst>
              </p:cNvPr>
              <p:cNvSpPr/>
              <p:nvPr/>
            </p:nvSpPr>
            <p:spPr>
              <a:xfrm>
                <a:off x="5314545" y="7967183"/>
                <a:ext cx="646684" cy="646684"/>
              </a:xfrm>
              <a:custGeom>
                <a:avLst/>
                <a:gdLst>
                  <a:gd name="connsiteX0" fmla="*/ 643571 w 646684"/>
                  <a:gd name="connsiteY0" fmla="*/ 323581 h 646684"/>
                  <a:gd name="connsiteX1" fmla="*/ 323582 w 646684"/>
                  <a:gd name="connsiteY1" fmla="*/ 643570 h 646684"/>
                  <a:gd name="connsiteX2" fmla="*/ 3592 w 646684"/>
                  <a:gd name="connsiteY2" fmla="*/ 323581 h 646684"/>
                  <a:gd name="connsiteX3" fmla="*/ 323582 w 646684"/>
                  <a:gd name="connsiteY3" fmla="*/ 3593 h 646684"/>
                  <a:gd name="connsiteX4" fmla="*/ 643571 w 646684"/>
                  <a:gd name="connsiteY4" fmla="*/ 323581 h 646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684" h="646684">
                    <a:moveTo>
                      <a:pt x="643571" y="323581"/>
                    </a:moveTo>
                    <a:cubicBezTo>
                      <a:pt x="643571" y="500307"/>
                      <a:pt x="500307" y="643570"/>
                      <a:pt x="323582" y="643570"/>
                    </a:cubicBezTo>
                    <a:cubicBezTo>
                      <a:pt x="146857" y="643570"/>
                      <a:pt x="3592" y="500307"/>
                      <a:pt x="3592" y="323581"/>
                    </a:cubicBezTo>
                    <a:cubicBezTo>
                      <a:pt x="3592" y="146856"/>
                      <a:pt x="146856" y="3593"/>
                      <a:pt x="323582" y="3593"/>
                    </a:cubicBezTo>
                    <a:cubicBezTo>
                      <a:pt x="500306" y="3593"/>
                      <a:pt x="643571" y="146856"/>
                      <a:pt x="643571" y="323581"/>
                    </a:cubicBezTo>
                    <a:close/>
                  </a:path>
                </a:pathLst>
              </a:custGeom>
              <a:solidFill>
                <a:srgbClr val="993300"/>
              </a:solidFill>
              <a:ln w="9525" cap="flat">
                <a:noFill/>
                <a:prstDash val="solid"/>
                <a:miter/>
              </a:ln>
            </p:spPr>
            <p:txBody>
              <a:bodyPr rtlCol="0" anchor="ctr"/>
              <a:lstStyle/>
              <a:p>
                <a:endParaRPr lang="en-US"/>
              </a:p>
            </p:txBody>
          </p:sp>
          <p:sp>
            <p:nvSpPr>
              <p:cNvPr id="101" name="Freeform: Shape 36">
                <a:extLst>
                  <a:ext uri="{FF2B5EF4-FFF2-40B4-BE49-F238E27FC236}">
                    <a16:creationId xmlns:a16="http://schemas.microsoft.com/office/drawing/2014/main" id="{85034376-3A5F-4A70-84B9-E74D5C14A25C}"/>
                  </a:ext>
                </a:extLst>
              </p:cNvPr>
              <p:cNvSpPr/>
              <p:nvPr/>
            </p:nvSpPr>
            <p:spPr>
              <a:xfrm>
                <a:off x="2248783" y="7526959"/>
                <a:ext cx="244303" cy="244303"/>
              </a:xfrm>
              <a:custGeom>
                <a:avLst/>
                <a:gdLst>
                  <a:gd name="connsiteX0" fmla="*/ 244063 w 244302"/>
                  <a:gd name="connsiteY0" fmla="*/ 123828 h 244302"/>
                  <a:gd name="connsiteX1" fmla="*/ 123828 w 244302"/>
                  <a:gd name="connsiteY1" fmla="*/ 244063 h 244302"/>
                  <a:gd name="connsiteX2" fmla="*/ 3593 w 244302"/>
                  <a:gd name="connsiteY2" fmla="*/ 123828 h 244302"/>
                  <a:gd name="connsiteX3" fmla="*/ 123828 w 244302"/>
                  <a:gd name="connsiteY3" fmla="*/ 3593 h 244302"/>
                  <a:gd name="connsiteX4" fmla="*/ 244063 w 244302"/>
                  <a:gd name="connsiteY4" fmla="*/ 123828 h 244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302" h="244302">
                    <a:moveTo>
                      <a:pt x="244063" y="123828"/>
                    </a:moveTo>
                    <a:cubicBezTo>
                      <a:pt x="244063" y="190232"/>
                      <a:pt x="190232" y="244063"/>
                      <a:pt x="123828" y="244063"/>
                    </a:cubicBezTo>
                    <a:cubicBezTo>
                      <a:pt x="57424" y="244063"/>
                      <a:pt x="3593" y="190232"/>
                      <a:pt x="3593" y="123828"/>
                    </a:cubicBezTo>
                    <a:cubicBezTo>
                      <a:pt x="3593" y="57424"/>
                      <a:pt x="57424" y="3593"/>
                      <a:pt x="123828" y="3593"/>
                    </a:cubicBezTo>
                    <a:cubicBezTo>
                      <a:pt x="190232" y="3593"/>
                      <a:pt x="244063" y="57424"/>
                      <a:pt x="244063" y="123828"/>
                    </a:cubicBezTo>
                    <a:close/>
                  </a:path>
                </a:pathLst>
              </a:custGeom>
              <a:solidFill>
                <a:srgbClr val="993300"/>
              </a:solidFill>
              <a:ln w="9525" cap="flat">
                <a:noFill/>
                <a:prstDash val="solid"/>
                <a:miter/>
              </a:ln>
            </p:spPr>
            <p:txBody>
              <a:bodyPr rtlCol="0" anchor="ctr"/>
              <a:lstStyle/>
              <a:p>
                <a:endParaRPr lang="en-US"/>
              </a:p>
            </p:txBody>
          </p:sp>
          <p:sp>
            <p:nvSpPr>
              <p:cNvPr id="102" name="Freeform: Shape 37">
                <a:extLst>
                  <a:ext uri="{FF2B5EF4-FFF2-40B4-BE49-F238E27FC236}">
                    <a16:creationId xmlns:a16="http://schemas.microsoft.com/office/drawing/2014/main" id="{2C3598B6-2E35-4F1B-9842-495ECC90DD5F}"/>
                  </a:ext>
                </a:extLst>
              </p:cNvPr>
              <p:cNvSpPr/>
              <p:nvPr/>
            </p:nvSpPr>
            <p:spPr>
              <a:xfrm>
                <a:off x="2885887" y="7768387"/>
                <a:ext cx="493396" cy="493396"/>
              </a:xfrm>
              <a:custGeom>
                <a:avLst/>
                <a:gdLst>
                  <a:gd name="connsiteX0" fmla="*/ 491240 w 493395"/>
                  <a:gd name="connsiteY0" fmla="*/ 247417 h 493396"/>
                  <a:gd name="connsiteX1" fmla="*/ 247416 w 493395"/>
                  <a:gd name="connsiteY1" fmla="*/ 491241 h 493396"/>
                  <a:gd name="connsiteX2" fmla="*/ 3592 w 493395"/>
                  <a:gd name="connsiteY2" fmla="*/ 247417 h 493396"/>
                  <a:gd name="connsiteX3" fmla="*/ 247416 w 493395"/>
                  <a:gd name="connsiteY3" fmla="*/ 3593 h 493396"/>
                  <a:gd name="connsiteX4" fmla="*/ 491240 w 493395"/>
                  <a:gd name="connsiteY4" fmla="*/ 247417 h 493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3395" h="493396">
                    <a:moveTo>
                      <a:pt x="491240" y="247417"/>
                    </a:moveTo>
                    <a:cubicBezTo>
                      <a:pt x="491240" y="382077"/>
                      <a:pt x="382077" y="491241"/>
                      <a:pt x="247416" y="491241"/>
                    </a:cubicBezTo>
                    <a:cubicBezTo>
                      <a:pt x="112756" y="491241"/>
                      <a:pt x="3592" y="382077"/>
                      <a:pt x="3592" y="247417"/>
                    </a:cubicBezTo>
                    <a:cubicBezTo>
                      <a:pt x="3592" y="112757"/>
                      <a:pt x="112756" y="3593"/>
                      <a:pt x="247416" y="3593"/>
                    </a:cubicBezTo>
                    <a:cubicBezTo>
                      <a:pt x="382077" y="3593"/>
                      <a:pt x="491240" y="112756"/>
                      <a:pt x="491240" y="247417"/>
                    </a:cubicBezTo>
                    <a:close/>
                  </a:path>
                </a:pathLst>
              </a:custGeom>
              <a:solidFill>
                <a:srgbClr val="993300"/>
              </a:solidFill>
              <a:ln w="9525" cap="flat">
                <a:noFill/>
                <a:prstDash val="solid"/>
                <a:miter/>
              </a:ln>
            </p:spPr>
            <p:txBody>
              <a:bodyPr rtlCol="0" anchor="ctr"/>
              <a:lstStyle/>
              <a:p>
                <a:endParaRPr lang="en-US"/>
              </a:p>
            </p:txBody>
          </p:sp>
          <p:sp>
            <p:nvSpPr>
              <p:cNvPr id="103" name="Freeform: Shape 38">
                <a:extLst>
                  <a:ext uri="{FF2B5EF4-FFF2-40B4-BE49-F238E27FC236}">
                    <a16:creationId xmlns:a16="http://schemas.microsoft.com/office/drawing/2014/main" id="{EF487479-B304-4A6A-9500-E46901132112}"/>
                  </a:ext>
                </a:extLst>
              </p:cNvPr>
              <p:cNvSpPr/>
              <p:nvPr/>
            </p:nvSpPr>
            <p:spPr>
              <a:xfrm>
                <a:off x="1960889" y="6110481"/>
                <a:ext cx="426332" cy="426332"/>
              </a:xfrm>
              <a:custGeom>
                <a:avLst/>
                <a:gdLst>
                  <a:gd name="connsiteX0" fmla="*/ 425135 w 426332"/>
                  <a:gd name="connsiteY0" fmla="*/ 214364 h 426332"/>
                  <a:gd name="connsiteX1" fmla="*/ 214364 w 426332"/>
                  <a:gd name="connsiteY1" fmla="*/ 425135 h 426332"/>
                  <a:gd name="connsiteX2" fmla="*/ 3593 w 426332"/>
                  <a:gd name="connsiteY2" fmla="*/ 214364 h 426332"/>
                  <a:gd name="connsiteX3" fmla="*/ 214364 w 426332"/>
                  <a:gd name="connsiteY3" fmla="*/ 3593 h 426332"/>
                  <a:gd name="connsiteX4" fmla="*/ 425135 w 426332"/>
                  <a:gd name="connsiteY4" fmla="*/ 214364 h 426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332" h="426332">
                    <a:moveTo>
                      <a:pt x="425135" y="214364"/>
                    </a:moveTo>
                    <a:cubicBezTo>
                      <a:pt x="425135" y="330770"/>
                      <a:pt x="330770" y="425135"/>
                      <a:pt x="214364" y="425135"/>
                    </a:cubicBezTo>
                    <a:cubicBezTo>
                      <a:pt x="97958" y="425135"/>
                      <a:pt x="3593" y="330770"/>
                      <a:pt x="3593" y="214364"/>
                    </a:cubicBezTo>
                    <a:cubicBezTo>
                      <a:pt x="3593" y="97958"/>
                      <a:pt x="97958" y="3593"/>
                      <a:pt x="214364" y="3593"/>
                    </a:cubicBezTo>
                    <a:cubicBezTo>
                      <a:pt x="330770" y="3593"/>
                      <a:pt x="425135" y="97958"/>
                      <a:pt x="425135" y="214364"/>
                    </a:cubicBezTo>
                    <a:close/>
                  </a:path>
                </a:pathLst>
              </a:custGeom>
              <a:solidFill>
                <a:srgbClr val="993300"/>
              </a:solidFill>
              <a:ln w="9525" cap="flat">
                <a:noFill/>
                <a:prstDash val="solid"/>
                <a:miter/>
              </a:ln>
            </p:spPr>
            <p:txBody>
              <a:bodyPr rtlCol="0" anchor="ctr"/>
              <a:lstStyle/>
              <a:p>
                <a:endParaRPr lang="en-US"/>
              </a:p>
            </p:txBody>
          </p:sp>
          <p:sp>
            <p:nvSpPr>
              <p:cNvPr id="104" name="Freeform: Shape 39">
                <a:extLst>
                  <a:ext uri="{FF2B5EF4-FFF2-40B4-BE49-F238E27FC236}">
                    <a16:creationId xmlns:a16="http://schemas.microsoft.com/office/drawing/2014/main" id="{CB1BE0FB-FDD1-44BE-A9AA-571D18CC17C7}"/>
                  </a:ext>
                </a:extLst>
              </p:cNvPr>
              <p:cNvSpPr/>
              <p:nvPr/>
            </p:nvSpPr>
            <p:spPr>
              <a:xfrm>
                <a:off x="-3594" y="5285121"/>
                <a:ext cx="5513581" cy="4435774"/>
              </a:xfrm>
              <a:custGeom>
                <a:avLst/>
                <a:gdLst>
                  <a:gd name="connsiteX0" fmla="*/ 5270475 w 5513580"/>
                  <a:gd name="connsiteY0" fmla="*/ 3376410 h 4435773"/>
                  <a:gd name="connsiteX1" fmla="*/ 4684628 w 5513580"/>
                  <a:gd name="connsiteY1" fmla="*/ 2803016 h 4435773"/>
                  <a:gd name="connsiteX2" fmla="*/ 4269792 w 5513580"/>
                  <a:gd name="connsiteY2" fmla="*/ 2974987 h 4435773"/>
                  <a:gd name="connsiteX3" fmla="*/ 3854956 w 5513580"/>
                  <a:gd name="connsiteY3" fmla="*/ 2803016 h 4435773"/>
                  <a:gd name="connsiteX4" fmla="*/ 3293059 w 5513580"/>
                  <a:gd name="connsiteY4" fmla="*/ 3222163 h 4435773"/>
                  <a:gd name="connsiteX5" fmla="*/ 3199649 w 5513580"/>
                  <a:gd name="connsiteY5" fmla="*/ 3212583 h 4435773"/>
                  <a:gd name="connsiteX6" fmla="*/ 2972112 w 5513580"/>
                  <a:gd name="connsiteY6" fmla="*/ 3273898 h 4435773"/>
                  <a:gd name="connsiteX7" fmla="*/ 2741222 w 5513580"/>
                  <a:gd name="connsiteY7" fmla="*/ 3145999 h 4435773"/>
                  <a:gd name="connsiteX8" fmla="*/ 2279442 w 5513580"/>
                  <a:gd name="connsiteY8" fmla="*/ 2612364 h 4435773"/>
                  <a:gd name="connsiteX9" fmla="*/ 1916820 w 5513580"/>
                  <a:gd name="connsiteY9" fmla="*/ 2265550 h 4435773"/>
                  <a:gd name="connsiteX10" fmla="*/ 1944124 w 5513580"/>
                  <a:gd name="connsiteY10" fmla="*/ 2094059 h 4435773"/>
                  <a:gd name="connsiteX11" fmla="*/ 1785088 w 5513580"/>
                  <a:gd name="connsiteY11" fmla="*/ 1707007 h 4435773"/>
                  <a:gd name="connsiteX12" fmla="*/ 1978135 w 5513580"/>
                  <a:gd name="connsiteY12" fmla="*/ 1285943 h 4435773"/>
                  <a:gd name="connsiteX13" fmla="*/ 1601621 w 5513580"/>
                  <a:gd name="connsiteY13" fmla="*/ 759974 h 4435773"/>
                  <a:gd name="connsiteX14" fmla="*/ 1604974 w 5513580"/>
                  <a:gd name="connsiteY14" fmla="*/ 691952 h 4435773"/>
                  <a:gd name="connsiteX15" fmla="*/ 952063 w 5513580"/>
                  <a:gd name="connsiteY15" fmla="*/ 39041 h 4435773"/>
                  <a:gd name="connsiteX16" fmla="*/ 748956 w 5513580"/>
                  <a:gd name="connsiteY16" fmla="*/ 71135 h 4435773"/>
                  <a:gd name="connsiteX17" fmla="*/ 498905 w 5513580"/>
                  <a:gd name="connsiteY17" fmla="*/ 3593 h 4435773"/>
                  <a:gd name="connsiteX18" fmla="*/ 3593 w 5513580"/>
                  <a:gd name="connsiteY18" fmla="*/ 499863 h 4435773"/>
                  <a:gd name="connsiteX19" fmla="*/ 194724 w 5513580"/>
                  <a:gd name="connsiteY19" fmla="*/ 891227 h 4435773"/>
                  <a:gd name="connsiteX20" fmla="*/ 3593 w 5513580"/>
                  <a:gd name="connsiteY20" fmla="*/ 1283069 h 4435773"/>
                  <a:gd name="connsiteX21" fmla="*/ 465373 w 5513580"/>
                  <a:gd name="connsiteY21" fmla="*/ 1778381 h 4435773"/>
                  <a:gd name="connsiteX22" fmla="*/ 346575 w 5513580"/>
                  <a:gd name="connsiteY22" fmla="*/ 2084000 h 4435773"/>
                  <a:gd name="connsiteX23" fmla="*/ 799733 w 5513580"/>
                  <a:gd name="connsiteY23" fmla="*/ 2537157 h 4435773"/>
                  <a:gd name="connsiteX24" fmla="*/ 857695 w 5513580"/>
                  <a:gd name="connsiteY24" fmla="*/ 2533325 h 4435773"/>
                  <a:gd name="connsiteX25" fmla="*/ 797338 w 5513580"/>
                  <a:gd name="connsiteY25" fmla="*/ 2759425 h 4435773"/>
                  <a:gd name="connsiteX26" fmla="*/ 1250495 w 5513580"/>
                  <a:gd name="connsiteY26" fmla="*/ 3212583 h 4435773"/>
                  <a:gd name="connsiteX27" fmla="*/ 1436836 w 5513580"/>
                  <a:gd name="connsiteY27" fmla="*/ 3172824 h 4435773"/>
                  <a:gd name="connsiteX28" fmla="*/ 1547012 w 5513580"/>
                  <a:gd name="connsiteY28" fmla="*/ 3245636 h 4435773"/>
                  <a:gd name="connsiteX29" fmla="*/ 2144836 w 5513580"/>
                  <a:gd name="connsiteY29" fmla="*/ 3796036 h 4435773"/>
                  <a:gd name="connsiteX30" fmla="*/ 2241120 w 5513580"/>
                  <a:gd name="connsiteY30" fmla="*/ 3788371 h 4435773"/>
                  <a:gd name="connsiteX31" fmla="*/ 2647812 w 5513580"/>
                  <a:gd name="connsiteY31" fmla="*/ 4041776 h 4435773"/>
                  <a:gd name="connsiteX32" fmla="*/ 2875349 w 5513580"/>
                  <a:gd name="connsiteY32" fmla="*/ 3980460 h 4435773"/>
                  <a:gd name="connsiteX33" fmla="*/ 3200607 w 5513580"/>
                  <a:gd name="connsiteY33" fmla="*/ 4118420 h 4435773"/>
                  <a:gd name="connsiteX34" fmla="*/ 3326112 w 5513580"/>
                  <a:gd name="connsiteY34" fmla="*/ 4100696 h 4435773"/>
                  <a:gd name="connsiteX35" fmla="*/ 3855914 w 5513580"/>
                  <a:gd name="connsiteY35" fmla="*/ 4435534 h 4435773"/>
                  <a:gd name="connsiteX36" fmla="*/ 4390985 w 5513580"/>
                  <a:gd name="connsiteY36" fmla="*/ 4089199 h 4435773"/>
                  <a:gd name="connsiteX37" fmla="*/ 4926056 w 5513580"/>
                  <a:gd name="connsiteY37" fmla="*/ 4435534 h 4435773"/>
                  <a:gd name="connsiteX38" fmla="*/ 5511904 w 5513580"/>
                  <a:gd name="connsiteY38" fmla="*/ 3849687 h 4435773"/>
                  <a:gd name="connsiteX39" fmla="*/ 5270475 w 5513580"/>
                  <a:gd name="connsiteY39" fmla="*/ 3376410 h 4435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513580" h="4435773">
                    <a:moveTo>
                      <a:pt x="5270475" y="3376410"/>
                    </a:moveTo>
                    <a:cubicBezTo>
                      <a:pt x="5263769" y="3058816"/>
                      <a:pt x="5004138" y="2803016"/>
                      <a:pt x="4684628" y="2803016"/>
                    </a:cubicBezTo>
                    <a:cubicBezTo>
                      <a:pt x="4522717" y="2803016"/>
                      <a:pt x="4376135" y="2868643"/>
                      <a:pt x="4269792" y="2974987"/>
                    </a:cubicBezTo>
                    <a:cubicBezTo>
                      <a:pt x="4163927" y="2868643"/>
                      <a:pt x="4017345" y="2803016"/>
                      <a:pt x="3854956" y="2803016"/>
                    </a:cubicBezTo>
                    <a:cubicBezTo>
                      <a:pt x="3589097" y="2803016"/>
                      <a:pt x="3364913" y="2979777"/>
                      <a:pt x="3293059" y="3222163"/>
                    </a:cubicBezTo>
                    <a:cubicBezTo>
                      <a:pt x="3262881" y="3215936"/>
                      <a:pt x="3231744" y="3212583"/>
                      <a:pt x="3199649" y="3212583"/>
                    </a:cubicBezTo>
                    <a:cubicBezTo>
                      <a:pt x="3116778" y="3212583"/>
                      <a:pt x="3039176" y="3234618"/>
                      <a:pt x="2972112" y="3273898"/>
                    </a:cubicBezTo>
                    <a:cubicBezTo>
                      <a:pt x="2910797" y="3210667"/>
                      <a:pt x="2830800" y="3164680"/>
                      <a:pt x="2741222" y="3145999"/>
                    </a:cubicBezTo>
                    <a:cubicBezTo>
                      <a:pt x="2719187" y="2884451"/>
                      <a:pt x="2529493" y="2670326"/>
                      <a:pt x="2279442" y="2612364"/>
                    </a:cubicBezTo>
                    <a:cubicBezTo>
                      <a:pt x="2225312" y="2443747"/>
                      <a:pt x="2088311" y="2312495"/>
                      <a:pt x="1916820" y="2265550"/>
                    </a:cubicBezTo>
                    <a:cubicBezTo>
                      <a:pt x="1934544" y="2211420"/>
                      <a:pt x="1944124" y="2153937"/>
                      <a:pt x="1944124" y="2094059"/>
                    </a:cubicBezTo>
                    <a:cubicBezTo>
                      <a:pt x="1944124" y="1943166"/>
                      <a:pt x="1883288" y="1806644"/>
                      <a:pt x="1785088" y="1707007"/>
                    </a:cubicBezTo>
                    <a:cubicBezTo>
                      <a:pt x="1903407" y="1604974"/>
                      <a:pt x="1978135" y="1454081"/>
                      <a:pt x="1978135" y="1285943"/>
                    </a:cubicBezTo>
                    <a:cubicBezTo>
                      <a:pt x="1978135" y="1041640"/>
                      <a:pt x="1820535" y="834222"/>
                      <a:pt x="1601621" y="759974"/>
                    </a:cubicBezTo>
                    <a:cubicBezTo>
                      <a:pt x="1604016" y="737459"/>
                      <a:pt x="1604974" y="714945"/>
                      <a:pt x="1604974" y="691952"/>
                    </a:cubicBezTo>
                    <a:cubicBezTo>
                      <a:pt x="1604974" y="331246"/>
                      <a:pt x="1312769" y="39041"/>
                      <a:pt x="952063" y="39041"/>
                    </a:cubicBezTo>
                    <a:cubicBezTo>
                      <a:pt x="881167" y="39041"/>
                      <a:pt x="812666" y="50537"/>
                      <a:pt x="748956" y="71135"/>
                    </a:cubicBezTo>
                    <a:cubicBezTo>
                      <a:pt x="675665" y="28023"/>
                      <a:pt x="589920" y="3593"/>
                      <a:pt x="498905" y="3593"/>
                    </a:cubicBezTo>
                    <a:cubicBezTo>
                      <a:pt x="225860" y="3593"/>
                      <a:pt x="3593" y="225860"/>
                      <a:pt x="3593" y="499863"/>
                    </a:cubicBezTo>
                    <a:cubicBezTo>
                      <a:pt x="3593" y="658899"/>
                      <a:pt x="78321" y="800691"/>
                      <a:pt x="194724" y="891227"/>
                    </a:cubicBezTo>
                    <a:cubicBezTo>
                      <a:pt x="78321" y="982241"/>
                      <a:pt x="3593" y="1124033"/>
                      <a:pt x="3593" y="1283069"/>
                    </a:cubicBezTo>
                    <a:cubicBezTo>
                      <a:pt x="3593" y="1545575"/>
                      <a:pt x="207178" y="1760657"/>
                      <a:pt x="465373" y="1778381"/>
                    </a:cubicBezTo>
                    <a:cubicBezTo>
                      <a:pt x="391603" y="1858858"/>
                      <a:pt x="346575" y="1966159"/>
                      <a:pt x="346575" y="2084000"/>
                    </a:cubicBezTo>
                    <a:cubicBezTo>
                      <a:pt x="346575" y="2334051"/>
                      <a:pt x="549202" y="2537157"/>
                      <a:pt x="799733" y="2537157"/>
                    </a:cubicBezTo>
                    <a:cubicBezTo>
                      <a:pt x="819373" y="2537157"/>
                      <a:pt x="838534" y="2535720"/>
                      <a:pt x="857695" y="2533325"/>
                    </a:cubicBezTo>
                    <a:cubicBezTo>
                      <a:pt x="819373" y="2599910"/>
                      <a:pt x="797338" y="2677033"/>
                      <a:pt x="797338" y="2759425"/>
                    </a:cubicBezTo>
                    <a:cubicBezTo>
                      <a:pt x="797338" y="3009476"/>
                      <a:pt x="999965" y="3212583"/>
                      <a:pt x="1250495" y="3212583"/>
                    </a:cubicBezTo>
                    <a:cubicBezTo>
                      <a:pt x="1317080" y="3212583"/>
                      <a:pt x="1379832" y="3198212"/>
                      <a:pt x="1436836" y="3172824"/>
                    </a:cubicBezTo>
                    <a:cubicBezTo>
                      <a:pt x="1470368" y="3201565"/>
                      <a:pt x="1507253" y="3225996"/>
                      <a:pt x="1547012" y="3245636"/>
                    </a:cubicBezTo>
                    <a:cubicBezTo>
                      <a:pt x="1571921" y="3553649"/>
                      <a:pt x="1830116" y="3796036"/>
                      <a:pt x="2144836" y="3796036"/>
                    </a:cubicBezTo>
                    <a:cubicBezTo>
                      <a:pt x="2177888" y="3796036"/>
                      <a:pt x="2209983" y="3793162"/>
                      <a:pt x="2241120" y="3788371"/>
                    </a:cubicBezTo>
                    <a:cubicBezTo>
                      <a:pt x="2314890" y="3938306"/>
                      <a:pt x="2469136" y="4041776"/>
                      <a:pt x="2647812" y="4041776"/>
                    </a:cubicBezTo>
                    <a:cubicBezTo>
                      <a:pt x="2730683" y="4041776"/>
                      <a:pt x="2808286" y="4019741"/>
                      <a:pt x="2875349" y="3980460"/>
                    </a:cubicBezTo>
                    <a:cubicBezTo>
                      <a:pt x="2957742" y="4065727"/>
                      <a:pt x="3073186" y="4118420"/>
                      <a:pt x="3200607" y="4118420"/>
                    </a:cubicBezTo>
                    <a:cubicBezTo>
                      <a:pt x="3244199" y="4118420"/>
                      <a:pt x="3286353" y="4112192"/>
                      <a:pt x="3326112" y="4100696"/>
                    </a:cubicBezTo>
                    <a:cubicBezTo>
                      <a:pt x="3420001" y="4298533"/>
                      <a:pt x="3622150" y="4435534"/>
                      <a:pt x="3855914" y="4435534"/>
                    </a:cubicBezTo>
                    <a:cubicBezTo>
                      <a:pt x="4093989" y="4435534"/>
                      <a:pt x="4299012" y="4293264"/>
                      <a:pt x="4390985" y="4089199"/>
                    </a:cubicBezTo>
                    <a:cubicBezTo>
                      <a:pt x="4482479" y="4293264"/>
                      <a:pt x="4687502" y="4435534"/>
                      <a:pt x="4926056" y="4435534"/>
                    </a:cubicBezTo>
                    <a:cubicBezTo>
                      <a:pt x="5249877" y="4435534"/>
                      <a:pt x="5511904" y="4173029"/>
                      <a:pt x="5511904" y="3849687"/>
                    </a:cubicBezTo>
                    <a:cubicBezTo>
                      <a:pt x="5510946" y="3655682"/>
                      <a:pt x="5416099" y="3483232"/>
                      <a:pt x="5270475" y="3376410"/>
                    </a:cubicBezTo>
                    <a:close/>
                  </a:path>
                </a:pathLst>
              </a:custGeom>
              <a:solidFill>
                <a:srgbClr val="E00F0F"/>
              </a:solidFill>
              <a:ln w="9525" cap="flat">
                <a:noFill/>
                <a:prstDash val="solid"/>
                <a:miter/>
              </a:ln>
            </p:spPr>
            <p:txBody>
              <a:bodyPr rtlCol="0" anchor="ctr"/>
              <a:lstStyle/>
              <a:p>
                <a:r>
                  <a:rPr lang="en-US" dirty="0">
                    <a:solidFill>
                      <a:srgbClr val="C00000"/>
                    </a:solidFill>
                  </a:rPr>
                  <a:t> </a:t>
                </a:r>
              </a:p>
            </p:txBody>
          </p:sp>
        </p:grpSp>
      </p:grpSp>
    </p:spTree>
    <p:extLst>
      <p:ext uri="{BB962C8B-B14F-4D97-AF65-F5344CB8AC3E}">
        <p14:creationId xmlns:p14="http://schemas.microsoft.com/office/powerpoint/2010/main" val="36210193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object 2"/>
          <p:cNvSpPr/>
          <p:nvPr/>
        </p:nvSpPr>
        <p:spPr>
          <a:xfrm rot="10800000">
            <a:off x="8681021" y="0"/>
            <a:ext cx="3505200" cy="3496056"/>
          </a:xfrm>
          <a:prstGeom prst="rect">
            <a:avLst/>
          </a:prstGeom>
          <a:blipFill>
            <a:blip r:embed="rId2" cstate="print"/>
            <a:stretch>
              <a:fillRect/>
            </a:stretch>
          </a:blipFill>
        </p:spPr>
        <p:txBody>
          <a:bodyPr wrap="square" lIns="0" tIns="0" rIns="0" bIns="0" rtlCol="0"/>
          <a:lstStyle/>
          <a:p>
            <a:endParaRPr sz="1050"/>
          </a:p>
        </p:txBody>
      </p:sp>
      <p:sp>
        <p:nvSpPr>
          <p:cNvPr id="25" name="object 2"/>
          <p:cNvSpPr/>
          <p:nvPr/>
        </p:nvSpPr>
        <p:spPr>
          <a:xfrm>
            <a:off x="0" y="3361944"/>
            <a:ext cx="3505200" cy="3496056"/>
          </a:xfrm>
          <a:prstGeom prst="rect">
            <a:avLst/>
          </a:prstGeom>
          <a:blipFill>
            <a:blip r:embed="rId2" cstate="print"/>
            <a:stretch>
              <a:fillRect/>
            </a:stretch>
          </a:blipFill>
        </p:spPr>
        <p:txBody>
          <a:bodyPr wrap="square" lIns="0" tIns="0" rIns="0" bIns="0" rtlCol="0"/>
          <a:lstStyle/>
          <a:p>
            <a:endParaRPr sz="1050"/>
          </a:p>
        </p:txBody>
      </p:sp>
      <p:grpSp>
        <p:nvGrpSpPr>
          <p:cNvPr id="16" name="object 5"/>
          <p:cNvGrpSpPr/>
          <p:nvPr/>
        </p:nvGrpSpPr>
        <p:grpSpPr>
          <a:xfrm>
            <a:off x="11963400" y="0"/>
            <a:ext cx="228600" cy="6858000"/>
            <a:chOff x="762000" y="3276598"/>
            <a:chExt cx="228600" cy="6629400"/>
          </a:xfrm>
        </p:grpSpPr>
        <p:sp>
          <p:nvSpPr>
            <p:cNvPr id="17" name="object 6"/>
            <p:cNvSpPr/>
            <p:nvPr/>
          </p:nvSpPr>
          <p:spPr>
            <a:xfrm>
              <a:off x="762000" y="3276598"/>
              <a:ext cx="140335" cy="6629400"/>
            </a:xfrm>
            <a:custGeom>
              <a:avLst/>
              <a:gdLst/>
              <a:ahLst/>
              <a:cxnLst/>
              <a:rect l="l" t="t" r="r" b="b"/>
              <a:pathLst>
                <a:path w="140334" h="6629400">
                  <a:moveTo>
                    <a:pt x="0" y="6629400"/>
                  </a:moveTo>
                  <a:lnTo>
                    <a:pt x="140208" y="6629400"/>
                  </a:lnTo>
                  <a:lnTo>
                    <a:pt x="140208" y="0"/>
                  </a:lnTo>
                  <a:lnTo>
                    <a:pt x="0" y="0"/>
                  </a:lnTo>
                  <a:lnTo>
                    <a:pt x="0" y="6629400"/>
                  </a:lnTo>
                  <a:close/>
                </a:path>
              </a:pathLst>
            </a:custGeom>
            <a:solidFill>
              <a:srgbClr val="DD332D"/>
            </a:solidFill>
          </p:spPr>
          <p:txBody>
            <a:bodyPr wrap="square" lIns="0" tIns="0" rIns="0" bIns="0" rtlCol="0"/>
            <a:lstStyle/>
            <a:p>
              <a:endParaRPr/>
            </a:p>
          </p:txBody>
        </p:sp>
        <p:sp>
          <p:nvSpPr>
            <p:cNvPr id="18" name="object 7"/>
            <p:cNvSpPr/>
            <p:nvPr/>
          </p:nvSpPr>
          <p:spPr>
            <a:xfrm>
              <a:off x="902207" y="3276598"/>
              <a:ext cx="88900" cy="6629400"/>
            </a:xfrm>
            <a:custGeom>
              <a:avLst/>
              <a:gdLst/>
              <a:ahLst/>
              <a:cxnLst/>
              <a:rect l="l" t="t" r="r" b="b"/>
              <a:pathLst>
                <a:path w="88900" h="6629400">
                  <a:moveTo>
                    <a:pt x="88383" y="0"/>
                  </a:moveTo>
                  <a:lnTo>
                    <a:pt x="0" y="0"/>
                  </a:lnTo>
                  <a:lnTo>
                    <a:pt x="0" y="6629400"/>
                  </a:lnTo>
                  <a:lnTo>
                    <a:pt x="88383" y="6629400"/>
                  </a:lnTo>
                  <a:lnTo>
                    <a:pt x="88383" y="0"/>
                  </a:lnTo>
                  <a:close/>
                </a:path>
              </a:pathLst>
            </a:custGeom>
            <a:solidFill>
              <a:srgbClr val="010A40"/>
            </a:solidFill>
          </p:spPr>
          <p:txBody>
            <a:bodyPr wrap="square" lIns="0" tIns="0" rIns="0" bIns="0" rtlCol="0"/>
            <a:lstStyle/>
            <a:p>
              <a:endParaRPr/>
            </a:p>
          </p:txBody>
        </p:sp>
      </p:grpSp>
      <p:graphicFrame>
        <p:nvGraphicFramePr>
          <p:cNvPr id="2" name="Table 1"/>
          <p:cNvGraphicFramePr>
            <a:graphicFrameLocks noGrp="1"/>
          </p:cNvGraphicFramePr>
          <p:nvPr>
            <p:extLst>
              <p:ext uri="{D42A27DB-BD31-4B8C-83A1-F6EECF244321}">
                <p14:modId xmlns:p14="http://schemas.microsoft.com/office/powerpoint/2010/main" val="1513122140"/>
              </p:ext>
            </p:extLst>
          </p:nvPr>
        </p:nvGraphicFramePr>
        <p:xfrm>
          <a:off x="171451" y="328184"/>
          <a:ext cx="11703177" cy="6312016"/>
        </p:xfrm>
        <a:graphic>
          <a:graphicData uri="http://schemas.openxmlformats.org/drawingml/2006/table">
            <a:tbl>
              <a:tblPr firstRow="1" bandRow="1">
                <a:tableStyleId>{5C22544A-7EE6-4342-B048-85BDC9FD1C3A}</a:tableStyleId>
              </a:tblPr>
              <a:tblGrid>
                <a:gridCol w="1523999">
                  <a:extLst>
                    <a:ext uri="{9D8B030D-6E8A-4147-A177-3AD203B41FA5}">
                      <a16:colId xmlns:a16="http://schemas.microsoft.com/office/drawing/2014/main" val="3715611358"/>
                    </a:ext>
                  </a:extLst>
                </a:gridCol>
                <a:gridCol w="4474075">
                  <a:extLst>
                    <a:ext uri="{9D8B030D-6E8A-4147-A177-3AD203B41FA5}">
                      <a16:colId xmlns:a16="http://schemas.microsoft.com/office/drawing/2014/main" val="2377971087"/>
                    </a:ext>
                  </a:extLst>
                </a:gridCol>
                <a:gridCol w="1679075">
                  <a:extLst>
                    <a:ext uri="{9D8B030D-6E8A-4147-A177-3AD203B41FA5}">
                      <a16:colId xmlns:a16="http://schemas.microsoft.com/office/drawing/2014/main" val="675352815"/>
                    </a:ext>
                  </a:extLst>
                </a:gridCol>
                <a:gridCol w="1371600">
                  <a:extLst>
                    <a:ext uri="{9D8B030D-6E8A-4147-A177-3AD203B41FA5}">
                      <a16:colId xmlns:a16="http://schemas.microsoft.com/office/drawing/2014/main" val="1613108641"/>
                    </a:ext>
                  </a:extLst>
                </a:gridCol>
                <a:gridCol w="2654428">
                  <a:extLst>
                    <a:ext uri="{9D8B030D-6E8A-4147-A177-3AD203B41FA5}">
                      <a16:colId xmlns:a16="http://schemas.microsoft.com/office/drawing/2014/main" val="3174692342"/>
                    </a:ext>
                  </a:extLst>
                </a:gridCol>
              </a:tblGrid>
              <a:tr h="389531">
                <a:tc>
                  <a:txBody>
                    <a:bodyPr/>
                    <a:lstStyle/>
                    <a:p>
                      <a:pPr algn="ctr"/>
                      <a:r>
                        <a:rPr lang="en-IN" dirty="0">
                          <a:solidFill>
                            <a:schemeClr val="accent1">
                              <a:lumMod val="50000"/>
                            </a:schemeClr>
                          </a:solidFill>
                        </a:rPr>
                        <a:t>STARTUP</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dirty="0">
                          <a:solidFill>
                            <a:schemeClr val="accent1">
                              <a:lumMod val="50000"/>
                            </a:schemeClr>
                          </a:solidFill>
                        </a:rPr>
                        <a:t>ABOUT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dirty="0">
                          <a:solidFill>
                            <a:schemeClr val="accent1">
                              <a:lumMod val="50000"/>
                            </a:schemeClr>
                          </a:solidFill>
                        </a:rPr>
                        <a:t>UNICOR</a:t>
                      </a:r>
                      <a:r>
                        <a:rPr lang="en-IN" baseline="0" dirty="0">
                          <a:solidFill>
                            <a:schemeClr val="accent1">
                              <a:lumMod val="50000"/>
                            </a:schemeClr>
                          </a:solidFill>
                        </a:rPr>
                        <a:t>N DATE</a:t>
                      </a:r>
                      <a:endParaRPr lang="en-IN"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dirty="0">
                          <a:solidFill>
                            <a:schemeClr val="accent1">
                              <a:lumMod val="50000"/>
                            </a:schemeClr>
                          </a:solidFill>
                        </a:rPr>
                        <a:t>FUNDING</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dirty="0">
                          <a:solidFill>
                            <a:schemeClr val="accent1">
                              <a:lumMod val="50000"/>
                            </a:schemeClr>
                          </a:solidFill>
                        </a:rPr>
                        <a:t>INVESTORS</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97986344"/>
                  </a:ext>
                </a:extLst>
              </a:tr>
              <a:tr h="1949285">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r>
                        <a:rPr lang="en-US" sz="1600" b="0" i="0" kern="1200" dirty="0">
                          <a:solidFill>
                            <a:schemeClr val="dk1"/>
                          </a:solidFill>
                          <a:effectLst/>
                          <a:latin typeface="+mn-lt"/>
                          <a:ea typeface="+mn-ea"/>
                          <a:cs typeface="+mn-cs"/>
                        </a:rPr>
                        <a:t>Five Star provides Small Business loans and Small Mortgage loans to eligible borrowers to meet their business and personal needs, after due underwriting of their cashflows and backed by the collateral of their house property. </a:t>
                      </a:r>
                      <a:r>
                        <a:rPr lang="en-US" sz="1600" dirty="0"/>
                        <a:t>Five-Star is a Registered Non Banking Finance Company (NBFC) with Reserve Bank of India (RBI).</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baseline="0" dirty="0"/>
                        <a:t>Mar. 27, 2021</a:t>
                      </a:r>
                      <a:endParaRPr lang="en-IN"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IN"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IN" dirty="0"/>
                        <a:t>USD</a:t>
                      </a:r>
                      <a:r>
                        <a:rPr lang="en-IN" baseline="0" dirty="0"/>
                        <a:t> 456.1M</a:t>
                      </a:r>
                      <a:endParaRPr lang="en-IN" dirty="0"/>
                    </a:p>
                    <a:p>
                      <a:pPr algn="ctr"/>
                      <a:endParaRPr lang="en-IN"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600" dirty="0"/>
                        <a:t>Sequoia</a:t>
                      </a:r>
                      <a:r>
                        <a:rPr lang="en-IN" sz="1600" baseline="0" dirty="0"/>
                        <a:t> Capital, KKR, TVS Capital, Norwest Venture Partners, Morgan Stanley Private Equity, Matrix and TPG Capital</a:t>
                      </a:r>
                      <a:endParaRPr lang="en-IN"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42118427"/>
                  </a:ext>
                </a:extLst>
              </a:tr>
              <a:tr h="1744383">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r>
                        <a:rPr lang="en-US" sz="1600" b="0" i="0" kern="1200" dirty="0">
                          <a:solidFill>
                            <a:schemeClr val="dk1"/>
                          </a:solidFill>
                          <a:effectLst/>
                          <a:latin typeface="+mn-lt"/>
                          <a:ea typeface="+mn-ea"/>
                          <a:cs typeface="+mn-cs"/>
                        </a:rPr>
                        <a:t>Meesho operates as an online reselling platform that enables anyone to start a business without investment. Meesho is a business platform trusted by more than 2.6 million resellers across India. </a:t>
                      </a:r>
                      <a:endParaRPr lang="en-IN" sz="1600" b="0" i="0" kern="1200" dirty="0">
                        <a:solidFill>
                          <a:schemeClr val="dk1"/>
                        </a:solidFill>
                        <a:effectLst/>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baseline="0" dirty="0"/>
                        <a:t>Apr. 05, 2021</a:t>
                      </a:r>
                      <a:endParaRPr lang="en-IN"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dirty="0"/>
                        <a:t>USD</a:t>
                      </a:r>
                      <a:r>
                        <a:rPr lang="en-IN" baseline="0" dirty="0"/>
                        <a:t> 515.2M</a:t>
                      </a:r>
                      <a:endParaRPr lang="en-IN"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latin typeface="+mn-lt"/>
                          <a:ea typeface="+mn-ea"/>
                          <a:cs typeface="+mn-cs"/>
                        </a:rPr>
                        <a:t>Facebook,</a:t>
                      </a:r>
                      <a:r>
                        <a:rPr lang="en-US" sz="1600" kern="1200" baseline="0" dirty="0">
                          <a:solidFill>
                            <a:schemeClr val="dk1"/>
                          </a:solidFill>
                          <a:latin typeface="+mn-lt"/>
                          <a:ea typeface="+mn-ea"/>
                          <a:cs typeface="+mn-cs"/>
                        </a:rPr>
                        <a:t> Softbank Vision Fund, Shunwei Capital, Knollwood Investment Advisory, Prosus Ventures, Venture Highway, Elevation Capital, Sequoia Capital and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baseline="0" dirty="0">
                          <a:solidFill>
                            <a:schemeClr val="dk1"/>
                          </a:solidFill>
                          <a:latin typeface="+mn-lt"/>
                          <a:ea typeface="+mn-ea"/>
                          <a:cs typeface="+mn-cs"/>
                        </a:rPr>
                        <a:t>DST Parnters </a:t>
                      </a:r>
                      <a:endParaRPr lang="en-IN" sz="1600" kern="1200" dirty="0">
                        <a:solidFill>
                          <a:schemeClr val="dk1"/>
                        </a:solidFill>
                        <a:latin typeface="+mn-lt"/>
                        <a:ea typeface="+mn-ea"/>
                        <a:cs typeface="+mn-cs"/>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79943384"/>
                  </a:ext>
                </a:extLst>
              </a:tr>
              <a:tr h="2174880">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r>
                        <a:rPr lang="en-US" sz="1600" b="0" i="0" kern="1200" dirty="0">
                          <a:solidFill>
                            <a:schemeClr val="dk1"/>
                          </a:solidFill>
                          <a:effectLst/>
                          <a:latin typeface="+mn-lt"/>
                          <a:ea typeface="+mn-ea"/>
                          <a:cs typeface="+mn-cs"/>
                        </a:rPr>
                        <a:t>CRED is a members-only credit card management and bill payments platform that rewards users every time they pay their credit card bills.</a:t>
                      </a:r>
                      <a:r>
                        <a:rPr lang="en-US" sz="1600" b="0" i="0" kern="1200" baseline="0" dirty="0">
                          <a:solidFill>
                            <a:schemeClr val="dk1"/>
                          </a:solidFill>
                          <a:effectLst/>
                          <a:latin typeface="+mn-lt"/>
                          <a:ea typeface="+mn-ea"/>
                          <a:cs typeface="+mn-cs"/>
                        </a:rPr>
                        <a:t> </a:t>
                      </a:r>
                      <a:r>
                        <a:rPr lang="en-US" sz="1600" b="0" i="0" kern="1200" dirty="0">
                          <a:solidFill>
                            <a:schemeClr val="dk1"/>
                          </a:solidFill>
                          <a:effectLst/>
                          <a:latin typeface="+mn-lt"/>
                          <a:ea typeface="+mn-ea"/>
                          <a:cs typeface="+mn-cs"/>
                        </a:rPr>
                        <a:t>The fintech startup operates an app that rewards customers for paying their credit card bills on time and gives them access to a range of additional services such as credit and a premium catalog of products from</a:t>
                      </a:r>
                      <a:r>
                        <a:rPr lang="en-US" sz="1600" b="0" i="0" kern="1200" baseline="0" dirty="0">
                          <a:solidFill>
                            <a:schemeClr val="dk1"/>
                          </a:solidFill>
                          <a:effectLst/>
                          <a:latin typeface="+mn-lt"/>
                          <a:ea typeface="+mn-ea"/>
                          <a:cs typeface="+mn-cs"/>
                        </a:rPr>
                        <a:t> </a:t>
                      </a:r>
                      <a:r>
                        <a:rPr lang="en-US" sz="1600" b="0" i="0" kern="1200" dirty="0">
                          <a:solidFill>
                            <a:schemeClr val="dk1"/>
                          </a:solidFill>
                          <a:effectLst/>
                          <a:latin typeface="+mn-lt"/>
                          <a:ea typeface="+mn-ea"/>
                          <a:cs typeface="+mn-cs"/>
                        </a:rPr>
                        <a:t>high-end brands.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baseline="0" dirty="0"/>
                        <a:t>Apr. 06, 2021</a:t>
                      </a:r>
                      <a:endParaRPr lang="en-IN"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dirty="0"/>
                        <a:t>USD</a:t>
                      </a:r>
                      <a:r>
                        <a:rPr lang="en-IN" baseline="0" dirty="0"/>
                        <a:t> 471.2M</a:t>
                      </a:r>
                      <a:endParaRPr lang="en-IN"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i="0" u="none" strike="noStrike" kern="1200" dirty="0">
                        <a:solidFill>
                          <a:schemeClr val="dk1"/>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i="0" kern="1200" dirty="0">
                          <a:solidFill>
                            <a:schemeClr val="dk1"/>
                          </a:solidFill>
                          <a:effectLst/>
                          <a:latin typeface="+mn-lt"/>
                          <a:ea typeface="+mn-ea"/>
                          <a:cs typeface="+mn-cs"/>
                        </a:rPr>
                        <a:t>Falcon Edge Capital,</a:t>
                      </a:r>
                      <a:r>
                        <a:rPr lang="en-US" sz="1600" b="0" i="0" kern="1200" baseline="0" dirty="0">
                          <a:solidFill>
                            <a:schemeClr val="dk1"/>
                          </a:solidFill>
                          <a:effectLst/>
                          <a:latin typeface="+mn-lt"/>
                          <a:ea typeface="+mn-ea"/>
                          <a:cs typeface="+mn-cs"/>
                        </a:rPr>
                        <a:t> </a:t>
                      </a:r>
                      <a:r>
                        <a:rPr lang="en-US" sz="1600" b="0" i="0" kern="1200" dirty="0">
                          <a:solidFill>
                            <a:schemeClr val="dk1"/>
                          </a:solidFill>
                          <a:effectLst/>
                          <a:latin typeface="+mn-lt"/>
                          <a:ea typeface="+mn-ea"/>
                          <a:cs typeface="+mn-cs"/>
                        </a:rPr>
                        <a:t>Coatue Management LLP, Insight Partners,</a:t>
                      </a:r>
                      <a:r>
                        <a:rPr lang="en-US" sz="1600" b="0" i="0" kern="1200" baseline="0" dirty="0">
                          <a:solidFill>
                            <a:schemeClr val="dk1"/>
                          </a:solidFill>
                          <a:effectLst/>
                          <a:latin typeface="+mn-lt"/>
                          <a:ea typeface="+mn-ea"/>
                          <a:cs typeface="+mn-cs"/>
                        </a:rPr>
                        <a:t> </a:t>
                      </a:r>
                      <a:r>
                        <a:rPr lang="en-US" sz="1600" b="0" i="0" kern="1200" dirty="0">
                          <a:solidFill>
                            <a:schemeClr val="dk1"/>
                          </a:solidFill>
                          <a:effectLst/>
                          <a:latin typeface="+mn-lt"/>
                          <a:ea typeface="+mn-ea"/>
                          <a:cs typeface="+mn-cs"/>
                        </a:rPr>
                        <a:t>DST Global, RTP Global, Tiger Global, Greenoaks Capital, Dragoneer Investment Group and Sofina</a:t>
                      </a:r>
                      <a:endParaRPr lang="en-US" sz="1400" b="0" i="0" u="none" strike="noStrike" kern="1200" dirty="0">
                        <a:solidFill>
                          <a:schemeClr val="dk1"/>
                        </a:solidFill>
                        <a:effectLst/>
                        <a:latin typeface="+mn-lt"/>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85913336"/>
                  </a:ext>
                </a:extLst>
              </a:tr>
            </a:tbl>
          </a:graphicData>
        </a:graphic>
      </p:graphicFrame>
      <p:pic>
        <p:nvPicPr>
          <p:cNvPr id="11" name="Picture 2" descr="Five-Star Business Finance Limited | LinkedIn"/>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131" t="36042" r="3993" b="35902"/>
          <a:stretch/>
        </p:blipFill>
        <p:spPr bwMode="auto">
          <a:xfrm>
            <a:off x="307061" y="1546133"/>
            <a:ext cx="1305234" cy="29893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4" descr="Best Money Earning Apps in India You Should Start Using Today | Meesho"/>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1709" t="35666" r="12791" b="35334"/>
          <a:stretch/>
        </p:blipFill>
        <p:spPr bwMode="auto">
          <a:xfrm>
            <a:off x="307061" y="3269217"/>
            <a:ext cx="1305234" cy="37601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0" descr="CRED - Sofina"/>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9948" r="36302" b="9433"/>
          <a:stretch/>
        </p:blipFill>
        <p:spPr bwMode="auto">
          <a:xfrm>
            <a:off x="564590" y="4878824"/>
            <a:ext cx="790175" cy="11064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81953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object 2"/>
          <p:cNvSpPr/>
          <p:nvPr/>
        </p:nvSpPr>
        <p:spPr>
          <a:xfrm rot="10800000">
            <a:off x="8681021" y="0"/>
            <a:ext cx="3505200" cy="3496056"/>
          </a:xfrm>
          <a:prstGeom prst="rect">
            <a:avLst/>
          </a:prstGeom>
          <a:blipFill>
            <a:blip r:embed="rId2" cstate="print"/>
            <a:stretch>
              <a:fillRect/>
            </a:stretch>
          </a:blipFill>
        </p:spPr>
        <p:txBody>
          <a:bodyPr wrap="square" lIns="0" tIns="0" rIns="0" bIns="0" rtlCol="0"/>
          <a:lstStyle/>
          <a:p>
            <a:endParaRPr sz="1050"/>
          </a:p>
        </p:txBody>
      </p:sp>
      <p:sp>
        <p:nvSpPr>
          <p:cNvPr id="25" name="object 2"/>
          <p:cNvSpPr/>
          <p:nvPr/>
        </p:nvSpPr>
        <p:spPr>
          <a:xfrm>
            <a:off x="0" y="3361944"/>
            <a:ext cx="3505200" cy="3496056"/>
          </a:xfrm>
          <a:prstGeom prst="rect">
            <a:avLst/>
          </a:prstGeom>
          <a:blipFill>
            <a:blip r:embed="rId2" cstate="print"/>
            <a:stretch>
              <a:fillRect/>
            </a:stretch>
          </a:blipFill>
        </p:spPr>
        <p:txBody>
          <a:bodyPr wrap="square" lIns="0" tIns="0" rIns="0" bIns="0" rtlCol="0"/>
          <a:lstStyle/>
          <a:p>
            <a:endParaRPr sz="1050"/>
          </a:p>
        </p:txBody>
      </p:sp>
      <p:grpSp>
        <p:nvGrpSpPr>
          <p:cNvPr id="16" name="object 5"/>
          <p:cNvGrpSpPr/>
          <p:nvPr/>
        </p:nvGrpSpPr>
        <p:grpSpPr>
          <a:xfrm>
            <a:off x="11963400" y="0"/>
            <a:ext cx="228600" cy="6858000"/>
            <a:chOff x="762000" y="3276598"/>
            <a:chExt cx="228600" cy="6629400"/>
          </a:xfrm>
        </p:grpSpPr>
        <p:sp>
          <p:nvSpPr>
            <p:cNvPr id="17" name="object 6"/>
            <p:cNvSpPr/>
            <p:nvPr/>
          </p:nvSpPr>
          <p:spPr>
            <a:xfrm>
              <a:off x="762000" y="3276598"/>
              <a:ext cx="140335" cy="6629400"/>
            </a:xfrm>
            <a:custGeom>
              <a:avLst/>
              <a:gdLst/>
              <a:ahLst/>
              <a:cxnLst/>
              <a:rect l="l" t="t" r="r" b="b"/>
              <a:pathLst>
                <a:path w="140334" h="6629400">
                  <a:moveTo>
                    <a:pt x="0" y="6629400"/>
                  </a:moveTo>
                  <a:lnTo>
                    <a:pt x="140208" y="6629400"/>
                  </a:lnTo>
                  <a:lnTo>
                    <a:pt x="140208" y="0"/>
                  </a:lnTo>
                  <a:lnTo>
                    <a:pt x="0" y="0"/>
                  </a:lnTo>
                  <a:lnTo>
                    <a:pt x="0" y="6629400"/>
                  </a:lnTo>
                  <a:close/>
                </a:path>
              </a:pathLst>
            </a:custGeom>
            <a:solidFill>
              <a:srgbClr val="DD332D"/>
            </a:solidFill>
          </p:spPr>
          <p:txBody>
            <a:bodyPr wrap="square" lIns="0" tIns="0" rIns="0" bIns="0" rtlCol="0"/>
            <a:lstStyle/>
            <a:p>
              <a:endParaRPr/>
            </a:p>
          </p:txBody>
        </p:sp>
        <p:sp>
          <p:nvSpPr>
            <p:cNvPr id="18" name="object 7"/>
            <p:cNvSpPr/>
            <p:nvPr/>
          </p:nvSpPr>
          <p:spPr>
            <a:xfrm>
              <a:off x="902207" y="3276598"/>
              <a:ext cx="88900" cy="6629400"/>
            </a:xfrm>
            <a:custGeom>
              <a:avLst/>
              <a:gdLst/>
              <a:ahLst/>
              <a:cxnLst/>
              <a:rect l="l" t="t" r="r" b="b"/>
              <a:pathLst>
                <a:path w="88900" h="6629400">
                  <a:moveTo>
                    <a:pt x="88383" y="0"/>
                  </a:moveTo>
                  <a:lnTo>
                    <a:pt x="0" y="0"/>
                  </a:lnTo>
                  <a:lnTo>
                    <a:pt x="0" y="6629400"/>
                  </a:lnTo>
                  <a:lnTo>
                    <a:pt x="88383" y="6629400"/>
                  </a:lnTo>
                  <a:lnTo>
                    <a:pt x="88383" y="0"/>
                  </a:lnTo>
                  <a:close/>
                </a:path>
              </a:pathLst>
            </a:custGeom>
            <a:solidFill>
              <a:srgbClr val="010A40"/>
            </a:solidFill>
          </p:spPr>
          <p:txBody>
            <a:bodyPr wrap="square" lIns="0" tIns="0" rIns="0" bIns="0" rtlCol="0"/>
            <a:lstStyle/>
            <a:p>
              <a:endParaRPr/>
            </a:p>
          </p:txBody>
        </p:sp>
      </p:grpSp>
      <p:graphicFrame>
        <p:nvGraphicFramePr>
          <p:cNvPr id="2" name="Table 1"/>
          <p:cNvGraphicFramePr>
            <a:graphicFrameLocks noGrp="1"/>
          </p:cNvGraphicFramePr>
          <p:nvPr>
            <p:extLst>
              <p:ext uri="{D42A27DB-BD31-4B8C-83A1-F6EECF244321}">
                <p14:modId xmlns:p14="http://schemas.microsoft.com/office/powerpoint/2010/main" val="781943881"/>
              </p:ext>
            </p:extLst>
          </p:nvPr>
        </p:nvGraphicFramePr>
        <p:xfrm>
          <a:off x="171451" y="328185"/>
          <a:ext cx="11703177" cy="6248400"/>
        </p:xfrm>
        <a:graphic>
          <a:graphicData uri="http://schemas.openxmlformats.org/drawingml/2006/table">
            <a:tbl>
              <a:tblPr firstRow="1" bandRow="1">
                <a:tableStyleId>{5C22544A-7EE6-4342-B048-85BDC9FD1C3A}</a:tableStyleId>
              </a:tblPr>
              <a:tblGrid>
                <a:gridCol w="1523999">
                  <a:extLst>
                    <a:ext uri="{9D8B030D-6E8A-4147-A177-3AD203B41FA5}">
                      <a16:colId xmlns:a16="http://schemas.microsoft.com/office/drawing/2014/main" val="3715611358"/>
                    </a:ext>
                  </a:extLst>
                </a:gridCol>
                <a:gridCol w="4474075">
                  <a:extLst>
                    <a:ext uri="{9D8B030D-6E8A-4147-A177-3AD203B41FA5}">
                      <a16:colId xmlns:a16="http://schemas.microsoft.com/office/drawing/2014/main" val="2377971087"/>
                    </a:ext>
                  </a:extLst>
                </a:gridCol>
                <a:gridCol w="1679075">
                  <a:extLst>
                    <a:ext uri="{9D8B030D-6E8A-4147-A177-3AD203B41FA5}">
                      <a16:colId xmlns:a16="http://schemas.microsoft.com/office/drawing/2014/main" val="675352815"/>
                    </a:ext>
                  </a:extLst>
                </a:gridCol>
                <a:gridCol w="1371600">
                  <a:extLst>
                    <a:ext uri="{9D8B030D-6E8A-4147-A177-3AD203B41FA5}">
                      <a16:colId xmlns:a16="http://schemas.microsoft.com/office/drawing/2014/main" val="1613108641"/>
                    </a:ext>
                  </a:extLst>
                </a:gridCol>
                <a:gridCol w="2654428">
                  <a:extLst>
                    <a:ext uri="{9D8B030D-6E8A-4147-A177-3AD203B41FA5}">
                      <a16:colId xmlns:a16="http://schemas.microsoft.com/office/drawing/2014/main" val="3174692342"/>
                    </a:ext>
                  </a:extLst>
                </a:gridCol>
              </a:tblGrid>
              <a:tr h="278240">
                <a:tc>
                  <a:txBody>
                    <a:bodyPr/>
                    <a:lstStyle/>
                    <a:p>
                      <a:pPr algn="ctr"/>
                      <a:r>
                        <a:rPr lang="en-IN" dirty="0">
                          <a:solidFill>
                            <a:schemeClr val="accent1">
                              <a:lumMod val="50000"/>
                            </a:schemeClr>
                          </a:solidFill>
                        </a:rPr>
                        <a:t>STARTUP</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dirty="0">
                          <a:solidFill>
                            <a:schemeClr val="accent1">
                              <a:lumMod val="50000"/>
                            </a:schemeClr>
                          </a:solidFill>
                        </a:rPr>
                        <a:t>ABOUT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dirty="0">
                          <a:solidFill>
                            <a:schemeClr val="accent1">
                              <a:lumMod val="50000"/>
                            </a:schemeClr>
                          </a:solidFill>
                        </a:rPr>
                        <a:t>UNICOR</a:t>
                      </a:r>
                      <a:r>
                        <a:rPr lang="en-IN" baseline="0" dirty="0">
                          <a:solidFill>
                            <a:schemeClr val="accent1">
                              <a:lumMod val="50000"/>
                            </a:schemeClr>
                          </a:solidFill>
                        </a:rPr>
                        <a:t>N DATE</a:t>
                      </a:r>
                      <a:endParaRPr lang="en-IN"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dirty="0">
                          <a:solidFill>
                            <a:schemeClr val="accent1">
                              <a:lumMod val="50000"/>
                            </a:schemeClr>
                          </a:solidFill>
                        </a:rPr>
                        <a:t>FUNDING</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dirty="0">
                          <a:solidFill>
                            <a:schemeClr val="accent1">
                              <a:lumMod val="50000"/>
                            </a:schemeClr>
                          </a:solidFill>
                        </a:rPr>
                        <a:t>INVESTORS</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97986344"/>
                  </a:ext>
                </a:extLst>
              </a:tr>
              <a:tr h="1553506">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endParaRPr lang="en-US" sz="1600" b="0" i="0" kern="1200" dirty="0">
                        <a:solidFill>
                          <a:schemeClr val="dk1"/>
                        </a:solidFill>
                        <a:effectLst/>
                        <a:latin typeface="+mn-lt"/>
                        <a:ea typeface="+mn-ea"/>
                        <a:cs typeface="+mn-cs"/>
                      </a:endParaRPr>
                    </a:p>
                    <a:p>
                      <a:pPr algn="just"/>
                      <a:r>
                        <a:rPr lang="en-US" sz="1600" b="0" i="0" kern="1200" dirty="0">
                          <a:solidFill>
                            <a:schemeClr val="dk1"/>
                          </a:solidFill>
                          <a:effectLst/>
                          <a:latin typeface="+mn-lt"/>
                          <a:ea typeface="+mn-ea"/>
                          <a:cs typeface="+mn-cs"/>
                        </a:rPr>
                        <a:t>PharmEasy is a health tech startup offering services such as teleconsultation, medicine deliveries, and diagnostic test sample collections.</a:t>
                      </a:r>
                      <a:r>
                        <a:rPr lang="en-US" sz="1600" b="0" i="0" kern="1200" baseline="0" dirty="0">
                          <a:solidFill>
                            <a:schemeClr val="dk1"/>
                          </a:solidFill>
                          <a:effectLst/>
                          <a:latin typeface="+mn-lt"/>
                          <a:ea typeface="+mn-ea"/>
                          <a:cs typeface="+mn-cs"/>
                        </a:rPr>
                        <a:t> </a:t>
                      </a:r>
                      <a:r>
                        <a:rPr lang="en-US" sz="1600" b="0" i="0" kern="1200" dirty="0">
                          <a:solidFill>
                            <a:schemeClr val="dk1"/>
                          </a:solidFill>
                          <a:effectLst/>
                          <a:latin typeface="+mn-lt"/>
                          <a:ea typeface="+mn-ea"/>
                          <a:cs typeface="+mn-cs"/>
                        </a:rPr>
                        <a:t>It also operates an online pharmacy that helps patients connect with local pharmacy stores and diagnostic centers in order to fulfill their extensive medical needs.</a:t>
                      </a:r>
                    </a:p>
                    <a:p>
                      <a:pPr algn="just"/>
                      <a:r>
                        <a:rPr lang="en-US" sz="1600" b="0" i="0" kern="1200" dirty="0">
                          <a:solidFill>
                            <a:schemeClr val="dk1"/>
                          </a:solidFill>
                          <a:effectLst/>
                          <a:latin typeface="+mn-lt"/>
                          <a:ea typeface="+mn-ea"/>
                          <a:cs typeface="+mn-cs"/>
                        </a:rPr>
                        <a:t>.</a:t>
                      </a:r>
                      <a:endParaRPr lang="en-IN" sz="16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baseline="0" dirty="0"/>
                        <a:t>Apr. 07, 2021</a:t>
                      </a:r>
                      <a:endParaRPr lang="en-IN"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IN"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IN" dirty="0"/>
                        <a:t>USD</a:t>
                      </a:r>
                      <a:r>
                        <a:rPr lang="en-IN" baseline="0" dirty="0"/>
                        <a:t> 651.5M</a:t>
                      </a:r>
                      <a:endParaRPr lang="en-IN" dirty="0"/>
                    </a:p>
                    <a:p>
                      <a:pPr algn="ctr"/>
                      <a:endParaRPr lang="en-IN"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600" b="0" i="0" kern="1200" dirty="0">
                          <a:solidFill>
                            <a:schemeClr val="dk1"/>
                          </a:solidFill>
                          <a:effectLst/>
                          <a:latin typeface="+mn-lt"/>
                          <a:ea typeface="+mn-ea"/>
                          <a:cs typeface="+mn-cs"/>
                        </a:rPr>
                        <a:t>Prosus Ventures, TPG Growth, </a:t>
                      </a:r>
                      <a:r>
                        <a:rPr lang="en-US" sz="1600" b="0" i="0" kern="1200" dirty="0">
                          <a:solidFill>
                            <a:schemeClr val="dk1"/>
                          </a:solidFill>
                          <a:effectLst/>
                          <a:latin typeface="+mn-lt"/>
                          <a:ea typeface="+mn-ea"/>
                          <a:cs typeface="+mn-cs"/>
                        </a:rPr>
                        <a:t>Temasek, CDPQ, LGT Lightrock, Eight Roads,</a:t>
                      </a:r>
                      <a:r>
                        <a:rPr lang="en-US" sz="1600" b="0" i="0" kern="1200" baseline="0" dirty="0">
                          <a:solidFill>
                            <a:schemeClr val="dk1"/>
                          </a:solidFill>
                          <a:effectLst/>
                          <a:latin typeface="+mn-lt"/>
                          <a:ea typeface="+mn-ea"/>
                          <a:cs typeface="+mn-cs"/>
                        </a:rPr>
                        <a:t> F-Prime Capital, and </a:t>
                      </a:r>
                      <a:r>
                        <a:rPr lang="en-US" sz="1600" b="0" i="0" kern="1200" dirty="0">
                          <a:solidFill>
                            <a:schemeClr val="dk1"/>
                          </a:solidFill>
                          <a:effectLst/>
                          <a:latin typeface="+mn-lt"/>
                          <a:ea typeface="+mn-ea"/>
                          <a:cs typeface="+mn-cs"/>
                        </a:rPr>
                        <a:t>Think Investments</a:t>
                      </a:r>
                      <a:endParaRPr lang="en-IN" sz="160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42118427"/>
                  </a:ext>
                </a:extLst>
              </a:tr>
              <a:tr h="1738999">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r>
                        <a:rPr lang="en-US" sz="1600" b="0" i="0" kern="1200" dirty="0" err="1">
                          <a:solidFill>
                            <a:schemeClr val="dk1"/>
                          </a:solidFill>
                          <a:effectLst/>
                          <a:latin typeface="+mn-lt"/>
                          <a:ea typeface="+mn-ea"/>
                          <a:cs typeface="+mn-cs"/>
                        </a:rPr>
                        <a:t>Groww</a:t>
                      </a:r>
                      <a:r>
                        <a:rPr lang="en-US" sz="1600" b="0" i="0" kern="1200" dirty="0">
                          <a:solidFill>
                            <a:schemeClr val="dk1"/>
                          </a:solidFill>
                          <a:effectLst/>
                          <a:latin typeface="+mn-lt"/>
                          <a:ea typeface="+mn-ea"/>
                          <a:cs typeface="+mn-cs"/>
                        </a:rPr>
                        <a:t> is an investment platform that offers a new way of investing money with stockbroking and direct mutual funds.</a:t>
                      </a:r>
                      <a:endParaRPr lang="en-IN"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baseline="0" dirty="0"/>
                        <a:t>Apr. 07, 2021</a:t>
                      </a:r>
                      <a:endParaRPr lang="en-IN"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dirty="0"/>
                        <a:t>USD</a:t>
                      </a:r>
                      <a:r>
                        <a:rPr lang="en-IN" baseline="0" dirty="0"/>
                        <a:t> 142.3M</a:t>
                      </a:r>
                      <a:endParaRPr lang="en-IN"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b="0" i="0" kern="1200" dirty="0">
                        <a:solidFill>
                          <a:schemeClr val="dk1"/>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i="0" kern="1200" dirty="0">
                          <a:solidFill>
                            <a:schemeClr val="dk1"/>
                          </a:solidFill>
                          <a:effectLst/>
                          <a:latin typeface="+mn-lt"/>
                          <a:ea typeface="+mn-ea"/>
                          <a:cs typeface="+mn-cs"/>
                        </a:rPr>
                        <a:t>Tiger Global Management, Sequoia Capital India, Ribbit Capital, YC Continuity, Propel Venture Partners, Insignia Venture Partners, America’s Lightbridge Partners and Kairos fund</a:t>
                      </a:r>
                      <a:br>
                        <a:rPr lang="en-US" sz="1600" b="0" i="0" kern="1200" dirty="0">
                          <a:solidFill>
                            <a:schemeClr val="dk1"/>
                          </a:solidFill>
                          <a:effectLst/>
                          <a:latin typeface="+mn-lt"/>
                          <a:ea typeface="+mn-ea"/>
                          <a:cs typeface="+mn-cs"/>
                        </a:rPr>
                      </a:br>
                      <a:endParaRPr lang="en-IN" sz="1600" b="0" i="0" kern="1200" dirty="0">
                        <a:solidFill>
                          <a:schemeClr val="dk1"/>
                        </a:solidFill>
                        <a:effectLst/>
                        <a:latin typeface="+mn-lt"/>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79943384"/>
                  </a:ext>
                </a:extLst>
              </a:tr>
              <a:tr h="1530320">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r>
                        <a:rPr lang="en-US" sz="1600" b="0" i="0" kern="1200" dirty="0">
                          <a:solidFill>
                            <a:schemeClr val="dk1"/>
                          </a:solidFill>
                          <a:effectLst/>
                          <a:latin typeface="+mn-lt"/>
                          <a:ea typeface="+mn-ea"/>
                          <a:cs typeface="+mn-cs"/>
                        </a:rPr>
                        <a:t>ShareChat is an Indian social media startup. It offers the content consumption and sharing platform only in Indian vernacular languages to cater to over 1.17 billion wireless network users of India. It is available in 15 Indian languages.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baseline="0" dirty="0"/>
                        <a:t>Apr. 08, 2021</a:t>
                      </a:r>
                      <a:endParaRPr lang="en-IN"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dirty="0"/>
                        <a:t>USD</a:t>
                      </a:r>
                      <a:r>
                        <a:rPr lang="en-IN" baseline="0" dirty="0"/>
                        <a:t> 824.8M</a:t>
                      </a:r>
                      <a:endParaRPr lang="en-IN"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600" b="0" i="0" kern="1200" dirty="0">
                          <a:solidFill>
                            <a:schemeClr val="dk1"/>
                          </a:solidFill>
                          <a:effectLst/>
                          <a:latin typeface="+mn-lt"/>
                          <a:ea typeface="+mn-ea"/>
                          <a:cs typeface="+mn-cs"/>
                        </a:rPr>
                        <a:t>Tiger Global,</a:t>
                      </a:r>
                      <a:r>
                        <a:rPr lang="en-IN" sz="1600" b="0" i="0" kern="1200" baseline="0" dirty="0">
                          <a:solidFill>
                            <a:schemeClr val="dk1"/>
                          </a:solidFill>
                          <a:effectLst/>
                          <a:latin typeface="+mn-lt"/>
                          <a:ea typeface="+mn-ea"/>
                          <a:cs typeface="+mn-cs"/>
                        </a:rPr>
                        <a:t> </a:t>
                      </a:r>
                      <a:r>
                        <a:rPr lang="en-US" sz="1600" b="0" i="0" kern="1200" dirty="0">
                          <a:solidFill>
                            <a:schemeClr val="dk1"/>
                          </a:solidFill>
                          <a:effectLst/>
                          <a:latin typeface="+mn-lt"/>
                          <a:ea typeface="+mn-ea"/>
                          <a:cs typeface="+mn-cs"/>
                        </a:rPr>
                        <a:t>Snap,</a:t>
                      </a:r>
                      <a:r>
                        <a:rPr lang="en-US" sz="1600" b="0" i="0" kern="1200" baseline="0" dirty="0">
                          <a:solidFill>
                            <a:schemeClr val="dk1"/>
                          </a:solidFill>
                          <a:effectLst/>
                          <a:latin typeface="+mn-lt"/>
                          <a:ea typeface="+mn-ea"/>
                          <a:cs typeface="+mn-cs"/>
                        </a:rPr>
                        <a:t> </a:t>
                      </a:r>
                      <a:r>
                        <a:rPr lang="en-US" sz="1600" b="0" i="0" kern="1200" dirty="0">
                          <a:solidFill>
                            <a:schemeClr val="dk1"/>
                          </a:solidFill>
                          <a:effectLst/>
                          <a:latin typeface="+mn-lt"/>
                          <a:ea typeface="+mn-ea"/>
                          <a:cs typeface="+mn-cs"/>
                        </a:rPr>
                        <a:t>Twitter Ventures,</a:t>
                      </a:r>
                      <a:r>
                        <a:rPr lang="en-US" sz="1600" b="0" i="0" kern="1200" baseline="0" dirty="0">
                          <a:solidFill>
                            <a:schemeClr val="dk1"/>
                          </a:solidFill>
                          <a:effectLst/>
                          <a:latin typeface="+mn-lt"/>
                          <a:ea typeface="+mn-ea"/>
                          <a:cs typeface="+mn-cs"/>
                        </a:rPr>
                        <a:t> </a:t>
                      </a:r>
                      <a:r>
                        <a:rPr lang="en-US" sz="1600" b="0" i="0" kern="1200" dirty="0">
                          <a:solidFill>
                            <a:schemeClr val="dk1"/>
                          </a:solidFill>
                          <a:effectLst/>
                          <a:latin typeface="+mn-lt"/>
                          <a:ea typeface="+mn-ea"/>
                          <a:cs typeface="+mn-cs"/>
                        </a:rPr>
                        <a:t>Lightspeed Venture Partner, Saif</a:t>
                      </a:r>
                      <a:r>
                        <a:rPr lang="en-US" sz="1600" b="0" i="0" kern="1200" baseline="0" dirty="0">
                          <a:solidFill>
                            <a:schemeClr val="dk1"/>
                          </a:solidFill>
                          <a:effectLst/>
                          <a:latin typeface="+mn-lt"/>
                          <a:ea typeface="+mn-ea"/>
                          <a:cs typeface="+mn-cs"/>
                        </a:rPr>
                        <a:t> Parnters, Xiaomi, </a:t>
                      </a:r>
                      <a:r>
                        <a:rPr lang="en-US" sz="1600" b="0" i="0" kern="1200" dirty="0">
                          <a:solidFill>
                            <a:schemeClr val="dk1"/>
                          </a:solidFill>
                          <a:effectLst/>
                          <a:latin typeface="+mn-lt"/>
                          <a:ea typeface="+mn-ea"/>
                          <a:cs typeface="+mn-cs"/>
                        </a:rPr>
                        <a:t>SAIF Capital, India Quotient and Morningside Venture Capital</a:t>
                      </a:r>
                      <a:endParaRPr lang="en-IN" sz="1200" kern="1200" dirty="0">
                        <a:solidFill>
                          <a:schemeClr val="dk1"/>
                        </a:solidFill>
                        <a:latin typeface="+mn-lt"/>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85913336"/>
                  </a:ext>
                </a:extLst>
              </a:tr>
            </a:tbl>
          </a:graphicData>
        </a:graphic>
      </p:graphicFrame>
      <p:pic>
        <p:nvPicPr>
          <p:cNvPr id="11" name="Picture 32" descr="💊 Online Medicine Order - Buy Medicines Online with Discount | PharmEasy"/>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07" t="26248" r="1047" b="26676"/>
          <a:stretch/>
        </p:blipFill>
        <p:spPr bwMode="auto">
          <a:xfrm>
            <a:off x="308325" y="1181100"/>
            <a:ext cx="1252756" cy="7620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6" descr="Groww Mutual Fund Investing App Review - Save All Mone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7955" y="3496057"/>
            <a:ext cx="1362638" cy="37109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0" descr="Amazon.com: ShareChat - Best Videos and Shayari: Appstore for Androi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1857" y="5285994"/>
            <a:ext cx="1105692" cy="11056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61400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object 2"/>
          <p:cNvSpPr/>
          <p:nvPr/>
        </p:nvSpPr>
        <p:spPr>
          <a:xfrm rot="10800000">
            <a:off x="8681021" y="0"/>
            <a:ext cx="3505200" cy="3496056"/>
          </a:xfrm>
          <a:prstGeom prst="rect">
            <a:avLst/>
          </a:prstGeom>
          <a:blipFill>
            <a:blip r:embed="rId2" cstate="print"/>
            <a:stretch>
              <a:fillRect/>
            </a:stretch>
          </a:blipFill>
        </p:spPr>
        <p:txBody>
          <a:bodyPr wrap="square" lIns="0" tIns="0" rIns="0" bIns="0" rtlCol="0"/>
          <a:lstStyle/>
          <a:p>
            <a:endParaRPr sz="1050"/>
          </a:p>
        </p:txBody>
      </p:sp>
      <p:sp>
        <p:nvSpPr>
          <p:cNvPr id="25" name="object 2"/>
          <p:cNvSpPr/>
          <p:nvPr/>
        </p:nvSpPr>
        <p:spPr>
          <a:xfrm>
            <a:off x="0" y="3361944"/>
            <a:ext cx="3505200" cy="3496056"/>
          </a:xfrm>
          <a:prstGeom prst="rect">
            <a:avLst/>
          </a:prstGeom>
          <a:blipFill>
            <a:blip r:embed="rId2" cstate="print"/>
            <a:stretch>
              <a:fillRect/>
            </a:stretch>
          </a:blipFill>
        </p:spPr>
        <p:txBody>
          <a:bodyPr wrap="square" lIns="0" tIns="0" rIns="0" bIns="0" rtlCol="0"/>
          <a:lstStyle/>
          <a:p>
            <a:endParaRPr sz="1050"/>
          </a:p>
        </p:txBody>
      </p:sp>
      <p:grpSp>
        <p:nvGrpSpPr>
          <p:cNvPr id="16" name="object 5"/>
          <p:cNvGrpSpPr/>
          <p:nvPr/>
        </p:nvGrpSpPr>
        <p:grpSpPr>
          <a:xfrm>
            <a:off x="11963400" y="0"/>
            <a:ext cx="228600" cy="6858000"/>
            <a:chOff x="762000" y="3276598"/>
            <a:chExt cx="228600" cy="6629400"/>
          </a:xfrm>
        </p:grpSpPr>
        <p:sp>
          <p:nvSpPr>
            <p:cNvPr id="17" name="object 6"/>
            <p:cNvSpPr/>
            <p:nvPr/>
          </p:nvSpPr>
          <p:spPr>
            <a:xfrm>
              <a:off x="762000" y="3276598"/>
              <a:ext cx="140335" cy="6629400"/>
            </a:xfrm>
            <a:custGeom>
              <a:avLst/>
              <a:gdLst/>
              <a:ahLst/>
              <a:cxnLst/>
              <a:rect l="l" t="t" r="r" b="b"/>
              <a:pathLst>
                <a:path w="140334" h="6629400">
                  <a:moveTo>
                    <a:pt x="0" y="6629400"/>
                  </a:moveTo>
                  <a:lnTo>
                    <a:pt x="140208" y="6629400"/>
                  </a:lnTo>
                  <a:lnTo>
                    <a:pt x="140208" y="0"/>
                  </a:lnTo>
                  <a:lnTo>
                    <a:pt x="0" y="0"/>
                  </a:lnTo>
                  <a:lnTo>
                    <a:pt x="0" y="6629400"/>
                  </a:lnTo>
                  <a:close/>
                </a:path>
              </a:pathLst>
            </a:custGeom>
            <a:solidFill>
              <a:srgbClr val="DD332D"/>
            </a:solidFill>
          </p:spPr>
          <p:txBody>
            <a:bodyPr wrap="square" lIns="0" tIns="0" rIns="0" bIns="0" rtlCol="0"/>
            <a:lstStyle/>
            <a:p>
              <a:endParaRPr/>
            </a:p>
          </p:txBody>
        </p:sp>
        <p:sp>
          <p:nvSpPr>
            <p:cNvPr id="18" name="object 7"/>
            <p:cNvSpPr/>
            <p:nvPr/>
          </p:nvSpPr>
          <p:spPr>
            <a:xfrm>
              <a:off x="902207" y="3276598"/>
              <a:ext cx="88900" cy="6629400"/>
            </a:xfrm>
            <a:custGeom>
              <a:avLst/>
              <a:gdLst/>
              <a:ahLst/>
              <a:cxnLst/>
              <a:rect l="l" t="t" r="r" b="b"/>
              <a:pathLst>
                <a:path w="88900" h="6629400">
                  <a:moveTo>
                    <a:pt x="88383" y="0"/>
                  </a:moveTo>
                  <a:lnTo>
                    <a:pt x="0" y="0"/>
                  </a:lnTo>
                  <a:lnTo>
                    <a:pt x="0" y="6629400"/>
                  </a:lnTo>
                  <a:lnTo>
                    <a:pt x="88383" y="6629400"/>
                  </a:lnTo>
                  <a:lnTo>
                    <a:pt x="88383" y="0"/>
                  </a:lnTo>
                  <a:close/>
                </a:path>
              </a:pathLst>
            </a:custGeom>
            <a:solidFill>
              <a:srgbClr val="010A40"/>
            </a:solidFill>
          </p:spPr>
          <p:txBody>
            <a:bodyPr wrap="square" lIns="0" tIns="0" rIns="0" bIns="0" rtlCol="0"/>
            <a:lstStyle/>
            <a:p>
              <a:endParaRPr/>
            </a:p>
          </p:txBody>
        </p:sp>
      </p:grpSp>
      <p:graphicFrame>
        <p:nvGraphicFramePr>
          <p:cNvPr id="2" name="Table 1"/>
          <p:cNvGraphicFramePr>
            <a:graphicFrameLocks noGrp="1"/>
          </p:cNvGraphicFramePr>
          <p:nvPr>
            <p:extLst>
              <p:ext uri="{D42A27DB-BD31-4B8C-83A1-F6EECF244321}">
                <p14:modId xmlns:p14="http://schemas.microsoft.com/office/powerpoint/2010/main" val="3980055052"/>
              </p:ext>
            </p:extLst>
          </p:nvPr>
        </p:nvGraphicFramePr>
        <p:xfrm>
          <a:off x="171451" y="328184"/>
          <a:ext cx="11703177" cy="6462074"/>
        </p:xfrm>
        <a:graphic>
          <a:graphicData uri="http://schemas.openxmlformats.org/drawingml/2006/table">
            <a:tbl>
              <a:tblPr firstRow="1" bandRow="1">
                <a:tableStyleId>{5C22544A-7EE6-4342-B048-85BDC9FD1C3A}</a:tableStyleId>
              </a:tblPr>
              <a:tblGrid>
                <a:gridCol w="1523999">
                  <a:extLst>
                    <a:ext uri="{9D8B030D-6E8A-4147-A177-3AD203B41FA5}">
                      <a16:colId xmlns:a16="http://schemas.microsoft.com/office/drawing/2014/main" val="3715611358"/>
                    </a:ext>
                  </a:extLst>
                </a:gridCol>
                <a:gridCol w="4474075">
                  <a:extLst>
                    <a:ext uri="{9D8B030D-6E8A-4147-A177-3AD203B41FA5}">
                      <a16:colId xmlns:a16="http://schemas.microsoft.com/office/drawing/2014/main" val="2377971087"/>
                    </a:ext>
                  </a:extLst>
                </a:gridCol>
                <a:gridCol w="1679075">
                  <a:extLst>
                    <a:ext uri="{9D8B030D-6E8A-4147-A177-3AD203B41FA5}">
                      <a16:colId xmlns:a16="http://schemas.microsoft.com/office/drawing/2014/main" val="675352815"/>
                    </a:ext>
                  </a:extLst>
                </a:gridCol>
                <a:gridCol w="1371600">
                  <a:extLst>
                    <a:ext uri="{9D8B030D-6E8A-4147-A177-3AD203B41FA5}">
                      <a16:colId xmlns:a16="http://schemas.microsoft.com/office/drawing/2014/main" val="1613108641"/>
                    </a:ext>
                  </a:extLst>
                </a:gridCol>
                <a:gridCol w="2654428">
                  <a:extLst>
                    <a:ext uri="{9D8B030D-6E8A-4147-A177-3AD203B41FA5}">
                      <a16:colId xmlns:a16="http://schemas.microsoft.com/office/drawing/2014/main" val="3174692342"/>
                    </a:ext>
                  </a:extLst>
                </a:gridCol>
              </a:tblGrid>
              <a:tr h="389531">
                <a:tc>
                  <a:txBody>
                    <a:bodyPr/>
                    <a:lstStyle/>
                    <a:p>
                      <a:pPr algn="ctr"/>
                      <a:r>
                        <a:rPr lang="en-IN" dirty="0">
                          <a:solidFill>
                            <a:schemeClr val="accent1">
                              <a:lumMod val="50000"/>
                            </a:schemeClr>
                          </a:solidFill>
                        </a:rPr>
                        <a:t>STARTUP</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dirty="0">
                          <a:solidFill>
                            <a:schemeClr val="accent1">
                              <a:lumMod val="50000"/>
                            </a:schemeClr>
                          </a:solidFill>
                        </a:rPr>
                        <a:t>ABOUT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dirty="0">
                          <a:solidFill>
                            <a:schemeClr val="accent1">
                              <a:lumMod val="50000"/>
                            </a:schemeClr>
                          </a:solidFill>
                        </a:rPr>
                        <a:t>UNICOR</a:t>
                      </a:r>
                      <a:r>
                        <a:rPr lang="en-IN" baseline="0" dirty="0">
                          <a:solidFill>
                            <a:schemeClr val="accent1">
                              <a:lumMod val="50000"/>
                            </a:schemeClr>
                          </a:solidFill>
                        </a:rPr>
                        <a:t>N DATE</a:t>
                      </a:r>
                      <a:endParaRPr lang="en-IN"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dirty="0">
                          <a:solidFill>
                            <a:schemeClr val="accent1">
                              <a:lumMod val="50000"/>
                            </a:schemeClr>
                          </a:solidFill>
                        </a:rPr>
                        <a:t>FUNDING</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dirty="0">
                          <a:solidFill>
                            <a:schemeClr val="accent1">
                              <a:lumMod val="50000"/>
                            </a:schemeClr>
                          </a:solidFill>
                        </a:rPr>
                        <a:t>INVESTORS</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97986344"/>
                  </a:ext>
                </a:extLst>
              </a:tr>
              <a:tr h="2030521">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just" defTabSz="914400" rtl="0" eaLnBrk="1" latinLnBrk="0" hangingPunct="1"/>
                      <a:r>
                        <a:rPr lang="en-US" sz="1600" b="0" i="0" kern="1200" dirty="0">
                          <a:solidFill>
                            <a:schemeClr val="dk1"/>
                          </a:solidFill>
                          <a:effectLst/>
                          <a:latin typeface="+mn-lt"/>
                          <a:ea typeface="+mn-ea"/>
                          <a:cs typeface="+mn-cs"/>
                        </a:rPr>
                        <a:t>Gupshup provides an enterprise messaging platform. It provides a messaging app and tool for the developers to build, test, deploy, monitor, and track bots across various platforms. It helps businesses to engage with the customers using various channels that include SMS, Whatsapp, Facebook, Twitter, Voice, Amazon Alexa, Team chat, and Google Assistant.</a:t>
                      </a:r>
                      <a:endParaRPr lang="en-IN" sz="1600" b="0" i="0" kern="1200" dirty="0">
                        <a:solidFill>
                          <a:schemeClr val="dk1"/>
                        </a:solidFill>
                        <a:effectLst/>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baseline="0" dirty="0"/>
                        <a:t>Apr. 08, 2021</a:t>
                      </a:r>
                      <a:endParaRPr lang="en-IN"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IN"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IN" dirty="0"/>
                        <a:t>USD</a:t>
                      </a:r>
                      <a:r>
                        <a:rPr lang="en-IN" baseline="0" dirty="0"/>
                        <a:t> 144.1M</a:t>
                      </a:r>
                      <a:endParaRPr lang="en-IN" dirty="0"/>
                    </a:p>
                    <a:p>
                      <a:pPr algn="ctr"/>
                      <a:endParaRPr lang="en-IN"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600" dirty="0"/>
                        <a:t>Tiger</a:t>
                      </a:r>
                      <a:r>
                        <a:rPr lang="en-IN" sz="1600" baseline="0" dirty="0"/>
                        <a:t> Global, CRV, Globespan Capital Partners, Helion Venture Partners, Tenaya Partners  and Lloyd George Management </a:t>
                      </a:r>
                      <a:endParaRPr lang="en-IN"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42118427"/>
                  </a:ext>
                </a:extLst>
              </a:tr>
              <a:tr h="1744383">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r>
                        <a:rPr lang="en-US" sz="1600" b="0" i="0" kern="1200" dirty="0">
                          <a:solidFill>
                            <a:schemeClr val="dk1"/>
                          </a:solidFill>
                          <a:effectLst/>
                          <a:latin typeface="+mn-lt"/>
                          <a:ea typeface="+mn-ea"/>
                          <a:cs typeface="+mn-cs"/>
                        </a:rPr>
                        <a:t>Chargebee offers subscription and recurring billing system for subscription-based SaaS and eCommerce businesses. It is built with a focus on delivering the best experience to provide a seamless and flexible recurring billing experience to customers and manage customer subscriptions.</a:t>
                      </a:r>
                      <a:endParaRPr lang="en-IN" sz="1600" b="0" i="0" kern="1200" dirty="0">
                        <a:solidFill>
                          <a:schemeClr val="dk1"/>
                        </a:solidFill>
                        <a:effectLst/>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baseline="0" dirty="0"/>
                        <a:t>Apr. 20, 2021</a:t>
                      </a:r>
                      <a:endParaRPr lang="en-IN"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dirty="0"/>
                        <a:t>USD</a:t>
                      </a:r>
                      <a:r>
                        <a:rPr lang="en-IN" baseline="0" dirty="0"/>
                        <a:t> 218.2M</a:t>
                      </a:r>
                      <a:endParaRPr lang="en-IN"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latin typeface="+mn-lt"/>
                          <a:ea typeface="+mn-ea"/>
                          <a:cs typeface="+mn-cs"/>
                        </a:rPr>
                        <a:t>Sapphire</a:t>
                      </a:r>
                      <a:r>
                        <a:rPr lang="en-US" sz="1600" kern="1200" baseline="0" dirty="0">
                          <a:solidFill>
                            <a:schemeClr val="dk1"/>
                          </a:solidFill>
                          <a:latin typeface="+mn-lt"/>
                          <a:ea typeface="+mn-ea"/>
                          <a:cs typeface="+mn-cs"/>
                        </a:rPr>
                        <a:t> Ventures, Tiger Global Management, Steadview Capital, Insight Partner and Accel</a:t>
                      </a:r>
                      <a:endParaRPr lang="en-IN" sz="1600" kern="1200" dirty="0">
                        <a:solidFill>
                          <a:schemeClr val="dk1"/>
                        </a:solidFill>
                        <a:latin typeface="+mn-lt"/>
                        <a:ea typeface="+mn-ea"/>
                        <a:cs typeface="+mn-cs"/>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79943384"/>
                  </a:ext>
                </a:extLst>
              </a:tr>
              <a:tr h="2174880">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r>
                        <a:rPr lang="en-US" sz="1600" b="0" i="0" kern="1200" dirty="0">
                          <a:solidFill>
                            <a:schemeClr val="dk1"/>
                          </a:solidFill>
                          <a:effectLst/>
                          <a:latin typeface="+mn-lt"/>
                          <a:ea typeface="+mn-ea"/>
                          <a:cs typeface="+mn-cs"/>
                        </a:rPr>
                        <a:t>Urban provides a marketplace for freelance labor. It offers a variety of home services to consumers, including beauty treatments, haircuts, deep cleaning, plumbing, carpentry, and appliance repairs. The platform helps customers book reliable home services and it aims to help millions of service professionals across the world to deliver services at</a:t>
                      </a:r>
                    </a:p>
                    <a:p>
                      <a:pPr algn="just"/>
                      <a:r>
                        <a:rPr lang="en-US" sz="1600" b="0" i="0" kern="1200" dirty="0">
                          <a:solidFill>
                            <a:schemeClr val="dk1"/>
                          </a:solidFill>
                          <a:effectLst/>
                          <a:latin typeface="+mn-lt"/>
                          <a:ea typeface="+mn-ea"/>
                          <a:cs typeface="+mn-cs"/>
                        </a:rPr>
                        <a:t>home.</a:t>
                      </a:r>
                    </a:p>
                    <a:p>
                      <a:pPr algn="just"/>
                      <a:endParaRPr lang="en-US" sz="1600" b="0" i="0" kern="1200" dirty="0">
                        <a:solidFill>
                          <a:schemeClr val="dk1"/>
                        </a:solidFill>
                        <a:effectLst/>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baseline="0" dirty="0"/>
                        <a:t>Apr. 28, 2021</a:t>
                      </a:r>
                      <a:endParaRPr lang="en-IN"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dirty="0"/>
                        <a:t>USD</a:t>
                      </a:r>
                      <a:r>
                        <a:rPr lang="en-IN" baseline="0" dirty="0"/>
                        <a:t> 445.9M</a:t>
                      </a:r>
                      <a:endParaRPr lang="en-IN"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i="0" u="none" strike="noStrike" kern="1200" dirty="0">
                        <a:solidFill>
                          <a:schemeClr val="dk1"/>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i="0" kern="1200" dirty="0">
                          <a:solidFill>
                            <a:schemeClr val="dk1"/>
                          </a:solidFill>
                          <a:effectLst/>
                          <a:latin typeface="+mn-lt"/>
                          <a:ea typeface="+mn-ea"/>
                          <a:cs typeface="+mn-cs"/>
                        </a:rPr>
                        <a:t>DF International Partners, Wellington Management, Tiger Global, Steadview Capital, Prosus Ventures, Dragoneer Investment Group and Vy Capital</a:t>
                      </a:r>
                      <a:endParaRPr lang="en-US" sz="1600" b="0" i="0" u="none" strike="noStrike" kern="1200" dirty="0">
                        <a:solidFill>
                          <a:schemeClr val="dk1"/>
                        </a:solidFill>
                        <a:effectLst/>
                        <a:latin typeface="+mn-lt"/>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85913336"/>
                  </a:ext>
                </a:extLst>
              </a:tr>
            </a:tbl>
          </a:graphicData>
        </a:graphic>
      </p:graphicFrame>
      <p:pic>
        <p:nvPicPr>
          <p:cNvPr id="11" name="Picture 6" descr="Gupshup - Asset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479" y="1218147"/>
            <a:ext cx="1019226" cy="108690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2" descr="Chargebee | Xero App Marketplace US"/>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5967" t="36426" r="25832" b="34261"/>
          <a:stretch/>
        </p:blipFill>
        <p:spPr bwMode="auto">
          <a:xfrm>
            <a:off x="326508" y="3361944"/>
            <a:ext cx="1214312" cy="39805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2" descr="Urban Company Voucher | Paytm.com"/>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416" t="33499" r="4083" b="34501"/>
          <a:stretch/>
        </p:blipFill>
        <p:spPr bwMode="auto">
          <a:xfrm>
            <a:off x="279154" y="5486400"/>
            <a:ext cx="1358091" cy="469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75843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object 2"/>
          <p:cNvSpPr/>
          <p:nvPr/>
        </p:nvSpPr>
        <p:spPr>
          <a:xfrm rot="10800000">
            <a:off x="8681021" y="0"/>
            <a:ext cx="3505200" cy="3496056"/>
          </a:xfrm>
          <a:prstGeom prst="rect">
            <a:avLst/>
          </a:prstGeom>
          <a:blipFill>
            <a:blip r:embed="rId2" cstate="print"/>
            <a:stretch>
              <a:fillRect/>
            </a:stretch>
          </a:blipFill>
        </p:spPr>
        <p:txBody>
          <a:bodyPr wrap="square" lIns="0" tIns="0" rIns="0" bIns="0" rtlCol="0"/>
          <a:lstStyle/>
          <a:p>
            <a:endParaRPr sz="1050"/>
          </a:p>
        </p:txBody>
      </p:sp>
      <p:sp>
        <p:nvSpPr>
          <p:cNvPr id="25" name="object 2"/>
          <p:cNvSpPr/>
          <p:nvPr/>
        </p:nvSpPr>
        <p:spPr>
          <a:xfrm>
            <a:off x="0" y="3361944"/>
            <a:ext cx="3505200" cy="3496056"/>
          </a:xfrm>
          <a:prstGeom prst="rect">
            <a:avLst/>
          </a:prstGeom>
          <a:blipFill>
            <a:blip r:embed="rId2" cstate="print"/>
            <a:stretch>
              <a:fillRect/>
            </a:stretch>
          </a:blipFill>
        </p:spPr>
        <p:txBody>
          <a:bodyPr wrap="square" lIns="0" tIns="0" rIns="0" bIns="0" rtlCol="0"/>
          <a:lstStyle/>
          <a:p>
            <a:endParaRPr sz="1050"/>
          </a:p>
        </p:txBody>
      </p:sp>
      <p:grpSp>
        <p:nvGrpSpPr>
          <p:cNvPr id="16" name="object 5"/>
          <p:cNvGrpSpPr/>
          <p:nvPr/>
        </p:nvGrpSpPr>
        <p:grpSpPr>
          <a:xfrm>
            <a:off x="11963400" y="0"/>
            <a:ext cx="228600" cy="6858000"/>
            <a:chOff x="762000" y="3276598"/>
            <a:chExt cx="228600" cy="6629400"/>
          </a:xfrm>
        </p:grpSpPr>
        <p:sp>
          <p:nvSpPr>
            <p:cNvPr id="17" name="object 6"/>
            <p:cNvSpPr/>
            <p:nvPr/>
          </p:nvSpPr>
          <p:spPr>
            <a:xfrm>
              <a:off x="762000" y="3276598"/>
              <a:ext cx="140335" cy="6629400"/>
            </a:xfrm>
            <a:custGeom>
              <a:avLst/>
              <a:gdLst/>
              <a:ahLst/>
              <a:cxnLst/>
              <a:rect l="l" t="t" r="r" b="b"/>
              <a:pathLst>
                <a:path w="140334" h="6629400">
                  <a:moveTo>
                    <a:pt x="0" y="6629400"/>
                  </a:moveTo>
                  <a:lnTo>
                    <a:pt x="140208" y="6629400"/>
                  </a:lnTo>
                  <a:lnTo>
                    <a:pt x="140208" y="0"/>
                  </a:lnTo>
                  <a:lnTo>
                    <a:pt x="0" y="0"/>
                  </a:lnTo>
                  <a:lnTo>
                    <a:pt x="0" y="6629400"/>
                  </a:lnTo>
                  <a:close/>
                </a:path>
              </a:pathLst>
            </a:custGeom>
            <a:solidFill>
              <a:srgbClr val="DD332D"/>
            </a:solidFill>
          </p:spPr>
          <p:txBody>
            <a:bodyPr wrap="square" lIns="0" tIns="0" rIns="0" bIns="0" rtlCol="0"/>
            <a:lstStyle/>
            <a:p>
              <a:endParaRPr/>
            </a:p>
          </p:txBody>
        </p:sp>
        <p:sp>
          <p:nvSpPr>
            <p:cNvPr id="18" name="object 7"/>
            <p:cNvSpPr/>
            <p:nvPr/>
          </p:nvSpPr>
          <p:spPr>
            <a:xfrm>
              <a:off x="902207" y="3276598"/>
              <a:ext cx="88900" cy="6629400"/>
            </a:xfrm>
            <a:custGeom>
              <a:avLst/>
              <a:gdLst/>
              <a:ahLst/>
              <a:cxnLst/>
              <a:rect l="l" t="t" r="r" b="b"/>
              <a:pathLst>
                <a:path w="88900" h="6629400">
                  <a:moveTo>
                    <a:pt x="88383" y="0"/>
                  </a:moveTo>
                  <a:lnTo>
                    <a:pt x="0" y="0"/>
                  </a:lnTo>
                  <a:lnTo>
                    <a:pt x="0" y="6629400"/>
                  </a:lnTo>
                  <a:lnTo>
                    <a:pt x="88383" y="6629400"/>
                  </a:lnTo>
                  <a:lnTo>
                    <a:pt x="88383" y="0"/>
                  </a:lnTo>
                  <a:close/>
                </a:path>
              </a:pathLst>
            </a:custGeom>
            <a:solidFill>
              <a:srgbClr val="010A40"/>
            </a:solidFill>
          </p:spPr>
          <p:txBody>
            <a:bodyPr wrap="square" lIns="0" tIns="0" rIns="0" bIns="0" rtlCol="0"/>
            <a:lstStyle/>
            <a:p>
              <a:endParaRPr/>
            </a:p>
          </p:txBody>
        </p:sp>
      </p:grpSp>
      <p:graphicFrame>
        <p:nvGraphicFramePr>
          <p:cNvPr id="2" name="Table 1"/>
          <p:cNvGraphicFramePr>
            <a:graphicFrameLocks noGrp="1"/>
          </p:cNvGraphicFramePr>
          <p:nvPr>
            <p:extLst>
              <p:ext uri="{D42A27DB-BD31-4B8C-83A1-F6EECF244321}">
                <p14:modId xmlns:p14="http://schemas.microsoft.com/office/powerpoint/2010/main" val="270536543"/>
              </p:ext>
            </p:extLst>
          </p:nvPr>
        </p:nvGraphicFramePr>
        <p:xfrm>
          <a:off x="171451" y="328184"/>
          <a:ext cx="11703177" cy="6338946"/>
        </p:xfrm>
        <a:graphic>
          <a:graphicData uri="http://schemas.openxmlformats.org/drawingml/2006/table">
            <a:tbl>
              <a:tblPr firstRow="1" bandRow="1">
                <a:tableStyleId>{5C22544A-7EE6-4342-B048-85BDC9FD1C3A}</a:tableStyleId>
              </a:tblPr>
              <a:tblGrid>
                <a:gridCol w="1523999">
                  <a:extLst>
                    <a:ext uri="{9D8B030D-6E8A-4147-A177-3AD203B41FA5}">
                      <a16:colId xmlns:a16="http://schemas.microsoft.com/office/drawing/2014/main" val="3715611358"/>
                    </a:ext>
                  </a:extLst>
                </a:gridCol>
                <a:gridCol w="4474075">
                  <a:extLst>
                    <a:ext uri="{9D8B030D-6E8A-4147-A177-3AD203B41FA5}">
                      <a16:colId xmlns:a16="http://schemas.microsoft.com/office/drawing/2014/main" val="2377971087"/>
                    </a:ext>
                  </a:extLst>
                </a:gridCol>
                <a:gridCol w="1679075">
                  <a:extLst>
                    <a:ext uri="{9D8B030D-6E8A-4147-A177-3AD203B41FA5}">
                      <a16:colId xmlns:a16="http://schemas.microsoft.com/office/drawing/2014/main" val="675352815"/>
                    </a:ext>
                  </a:extLst>
                </a:gridCol>
                <a:gridCol w="1371600">
                  <a:extLst>
                    <a:ext uri="{9D8B030D-6E8A-4147-A177-3AD203B41FA5}">
                      <a16:colId xmlns:a16="http://schemas.microsoft.com/office/drawing/2014/main" val="1613108641"/>
                    </a:ext>
                  </a:extLst>
                </a:gridCol>
                <a:gridCol w="2654428">
                  <a:extLst>
                    <a:ext uri="{9D8B030D-6E8A-4147-A177-3AD203B41FA5}">
                      <a16:colId xmlns:a16="http://schemas.microsoft.com/office/drawing/2014/main" val="3174692342"/>
                    </a:ext>
                  </a:extLst>
                </a:gridCol>
              </a:tblGrid>
              <a:tr h="417065">
                <a:tc>
                  <a:txBody>
                    <a:bodyPr/>
                    <a:lstStyle/>
                    <a:p>
                      <a:pPr algn="ctr"/>
                      <a:r>
                        <a:rPr lang="en-IN" dirty="0">
                          <a:solidFill>
                            <a:schemeClr val="accent1">
                              <a:lumMod val="50000"/>
                            </a:schemeClr>
                          </a:solidFill>
                        </a:rPr>
                        <a:t>STARTUP</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dirty="0">
                          <a:solidFill>
                            <a:schemeClr val="accent1">
                              <a:lumMod val="50000"/>
                            </a:schemeClr>
                          </a:solidFill>
                        </a:rPr>
                        <a:t>ABOUT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dirty="0">
                          <a:solidFill>
                            <a:schemeClr val="accent1">
                              <a:lumMod val="50000"/>
                            </a:schemeClr>
                          </a:solidFill>
                        </a:rPr>
                        <a:t>UNICOR</a:t>
                      </a:r>
                      <a:r>
                        <a:rPr lang="en-IN" baseline="0" dirty="0">
                          <a:solidFill>
                            <a:schemeClr val="accent1">
                              <a:lumMod val="50000"/>
                            </a:schemeClr>
                          </a:solidFill>
                        </a:rPr>
                        <a:t>N DATE</a:t>
                      </a:r>
                      <a:endParaRPr lang="en-IN"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dirty="0">
                          <a:solidFill>
                            <a:schemeClr val="accent1">
                              <a:lumMod val="50000"/>
                            </a:schemeClr>
                          </a:solidFill>
                        </a:rPr>
                        <a:t>FUNDING</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dirty="0">
                          <a:solidFill>
                            <a:schemeClr val="accent1">
                              <a:lumMod val="50000"/>
                            </a:schemeClr>
                          </a:solidFill>
                        </a:rPr>
                        <a:t>INVESTORS</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97986344"/>
                  </a:ext>
                </a:extLst>
              </a:tr>
              <a:tr h="2186511">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r>
                        <a:rPr lang="en-US" sz="1600" b="0" i="0" kern="1200" dirty="0">
                          <a:solidFill>
                            <a:schemeClr val="dk1"/>
                          </a:solidFill>
                          <a:effectLst/>
                          <a:latin typeface="+mn-lt"/>
                          <a:ea typeface="+mn-ea"/>
                          <a:cs typeface="+mn-cs"/>
                        </a:rPr>
                        <a:t>Moglix is an e-commerce platform for industrial tools and equipment. The company is engaged in marketing industrial supplies, in particular, MRO, Safety, Electrical &amp; Lighting, Cleaning &amp; Laundry Supplies, Office Supplies, Tools, and many more industry essentials.</a:t>
                      </a:r>
                      <a:endParaRPr lang="en-IN" sz="1600" b="0" i="0" kern="1200" dirty="0">
                        <a:solidFill>
                          <a:schemeClr val="dk1"/>
                        </a:solidFill>
                        <a:effectLst/>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baseline="0" dirty="0"/>
                        <a:t>May 17, 2021</a:t>
                      </a:r>
                      <a:endParaRPr lang="en-IN"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IN"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IN" dirty="0"/>
                        <a:t>USD</a:t>
                      </a:r>
                      <a:r>
                        <a:rPr lang="en-IN" baseline="0" dirty="0"/>
                        <a:t> 222.2M</a:t>
                      </a:r>
                      <a:endParaRPr lang="en-IN" dirty="0"/>
                    </a:p>
                    <a:p>
                      <a:pPr algn="ctr"/>
                      <a:endParaRPr lang="en-IN"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i="0" kern="1200" dirty="0">
                          <a:solidFill>
                            <a:schemeClr val="dk1"/>
                          </a:solidFill>
                          <a:effectLst/>
                          <a:latin typeface="+mn-lt"/>
                          <a:ea typeface="+mn-ea"/>
                          <a:cs typeface="+mn-cs"/>
                        </a:rPr>
                        <a:t>Falcon Edge Capital, Accel, Sequoia Capital, Tiger Global Management, </a:t>
                      </a:r>
                      <a:r>
                        <a:rPr lang="en-IN" sz="1600" b="0" i="0" kern="1200" dirty="0">
                          <a:solidFill>
                            <a:schemeClr val="dk1"/>
                          </a:solidFill>
                          <a:effectLst/>
                          <a:latin typeface="+mn-lt"/>
                          <a:ea typeface="+mn-ea"/>
                          <a:cs typeface="+mn-cs"/>
                        </a:rPr>
                        <a:t>Ratan Tata, Innoven Capital, Composite Capital Management, Harvard Management Company and Jungle Ventures</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42118427"/>
                  </a:ext>
                </a:extLst>
              </a:tr>
              <a:tr h="1867685">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r>
                        <a:rPr lang="en-US" sz="1600" b="0" i="0" kern="1200" dirty="0">
                          <a:solidFill>
                            <a:schemeClr val="dk1"/>
                          </a:solidFill>
                          <a:effectLst/>
                          <a:latin typeface="+mn-lt"/>
                          <a:ea typeface="+mn-ea"/>
                          <a:cs typeface="+mn-cs"/>
                        </a:rPr>
                        <a:t>Zeta is a modern banking tech company providing Modern Core and Processing for FIs and Embeddable Banking for fintechs and distributors. </a:t>
                      </a:r>
                      <a:endParaRPr lang="en-IN" sz="1600" b="0" i="0" kern="1200" dirty="0">
                        <a:solidFill>
                          <a:schemeClr val="dk1"/>
                        </a:solidFill>
                        <a:effectLst/>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baseline="0" dirty="0"/>
                        <a:t>May 24, 2021</a:t>
                      </a:r>
                      <a:endParaRPr lang="en-IN"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dirty="0"/>
                        <a:t>USD</a:t>
                      </a:r>
                      <a:r>
                        <a:rPr lang="en-IN" baseline="0" dirty="0"/>
                        <a:t> 310M</a:t>
                      </a:r>
                      <a:endParaRPr lang="en-IN"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IN" sz="1600" kern="1200" dirty="0">
                        <a:solidFill>
                          <a:schemeClr val="dk1"/>
                        </a:solidFill>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IN" sz="1600" kern="1200" dirty="0">
                        <a:solidFill>
                          <a:schemeClr val="dk1"/>
                        </a:solidFill>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IN" sz="1600" kern="1200" dirty="0">
                          <a:solidFill>
                            <a:schemeClr val="dk1"/>
                          </a:solidFill>
                          <a:latin typeface="+mn-lt"/>
                          <a:ea typeface="+mn-ea"/>
                          <a:cs typeface="+mn-cs"/>
                        </a:rPr>
                        <a:t>Sodexo</a:t>
                      </a:r>
                      <a:r>
                        <a:rPr lang="en-IN" sz="1600" kern="1200" baseline="0" dirty="0">
                          <a:solidFill>
                            <a:schemeClr val="dk1"/>
                          </a:solidFill>
                          <a:latin typeface="+mn-lt"/>
                          <a:ea typeface="+mn-ea"/>
                          <a:cs typeface="+mn-cs"/>
                        </a:rPr>
                        <a:t> and Softbank </a:t>
                      </a:r>
                    </a:p>
                    <a:p>
                      <a:pPr marL="0" marR="0" lvl="0" indent="0" algn="ctr" defTabSz="914400" rtl="0" eaLnBrk="1" fontAlgn="auto" latinLnBrk="0" hangingPunct="1">
                        <a:lnSpc>
                          <a:spcPct val="100000"/>
                        </a:lnSpc>
                        <a:spcBef>
                          <a:spcPts val="0"/>
                        </a:spcBef>
                        <a:spcAft>
                          <a:spcPts val="0"/>
                        </a:spcAft>
                        <a:buClrTx/>
                        <a:buSzTx/>
                        <a:buFontTx/>
                        <a:buNone/>
                        <a:tabLst/>
                        <a:defRPr/>
                      </a:pPr>
                      <a:r>
                        <a:rPr lang="en-IN" sz="1600" kern="1200" baseline="0" dirty="0">
                          <a:solidFill>
                            <a:schemeClr val="dk1"/>
                          </a:solidFill>
                          <a:latin typeface="+mn-lt"/>
                          <a:ea typeface="+mn-ea"/>
                          <a:cs typeface="+mn-cs"/>
                        </a:rPr>
                        <a:t>Vision Fund</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IN" sz="1600" kern="1200" dirty="0">
                        <a:solidFill>
                          <a:schemeClr val="dk1"/>
                        </a:solidFill>
                        <a:latin typeface="+mn-lt"/>
                        <a:ea typeface="+mn-ea"/>
                        <a:cs typeface="+mn-cs"/>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79943384"/>
                  </a:ext>
                </a:extLst>
              </a:tr>
              <a:tr h="1867685">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r>
                        <a:rPr lang="en-US" sz="1600" b="0" i="0" kern="1200" dirty="0">
                          <a:solidFill>
                            <a:schemeClr val="dk1"/>
                          </a:solidFill>
                          <a:effectLst/>
                          <a:latin typeface="+mn-lt"/>
                          <a:ea typeface="+mn-ea"/>
                          <a:cs typeface="+mn-cs"/>
                        </a:rPr>
                        <a:t>BrowserStack is a cloud-based cross-browser testing solutions provider. The product offers a cloud platform where developers, testers, and designers can test their web applications. It also offers local testing that allows users to test their internal servers.</a:t>
                      </a:r>
                      <a:r>
                        <a:rPr lang="en-US" sz="1800" b="0" i="0" kern="1200" dirty="0">
                          <a:solidFill>
                            <a:schemeClr val="dk1"/>
                          </a:solidFill>
                          <a:effectLst/>
                          <a:latin typeface="+mn-lt"/>
                          <a:ea typeface="+mn-ea"/>
                          <a:cs typeface="+mn-cs"/>
                        </a:rPr>
                        <a:t> </a:t>
                      </a:r>
                      <a:endParaRPr lang="en-IN" sz="1600" b="0" i="0" kern="1200" dirty="0">
                        <a:solidFill>
                          <a:schemeClr val="dk1"/>
                        </a:solidFill>
                        <a:effectLst/>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baseline="0" dirty="0"/>
                        <a:t>June 16, 2021</a:t>
                      </a:r>
                      <a:endParaRPr lang="en-IN"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dirty="0"/>
                        <a:t>USD</a:t>
                      </a:r>
                      <a:r>
                        <a:rPr lang="en-IN" baseline="0" dirty="0"/>
                        <a:t> 250M</a:t>
                      </a:r>
                      <a:endParaRPr lang="en-IN"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600" kern="1200" baseline="0" dirty="0">
                          <a:solidFill>
                            <a:schemeClr val="dk1"/>
                          </a:solidFill>
                          <a:latin typeface="+mn-lt"/>
                          <a:ea typeface="+mn-ea"/>
                          <a:cs typeface="+mn-cs"/>
                        </a:rPr>
                        <a:t>Insight Partners, Accel and Bond</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29203813"/>
                  </a:ext>
                </a:extLst>
              </a:tr>
            </a:tbl>
          </a:graphicData>
        </a:graphic>
      </p:graphicFrame>
      <p:pic>
        <p:nvPicPr>
          <p:cNvPr id="11" name="Picture 8" descr="File:Moglix.png - Wikimedia Common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6775" y="1444234"/>
            <a:ext cx="1254375" cy="60758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Zeta - UX Design Lea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6775" y="3361944"/>
            <a:ext cx="1085850" cy="44920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BrowserStack Login | Sign Into The Best Mobile &amp;amp; Browser Testing Too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4788" y="4778352"/>
            <a:ext cx="1306362" cy="685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64525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object 2"/>
          <p:cNvSpPr/>
          <p:nvPr/>
        </p:nvSpPr>
        <p:spPr>
          <a:xfrm rot="10800000">
            <a:off x="8681021" y="0"/>
            <a:ext cx="3505200" cy="3496056"/>
          </a:xfrm>
          <a:prstGeom prst="rect">
            <a:avLst/>
          </a:prstGeom>
          <a:blipFill>
            <a:blip r:embed="rId2" cstate="print"/>
            <a:stretch>
              <a:fillRect/>
            </a:stretch>
          </a:blipFill>
        </p:spPr>
        <p:txBody>
          <a:bodyPr wrap="square" lIns="0" tIns="0" rIns="0" bIns="0" rtlCol="0"/>
          <a:lstStyle/>
          <a:p>
            <a:endParaRPr sz="1050"/>
          </a:p>
        </p:txBody>
      </p:sp>
      <p:sp>
        <p:nvSpPr>
          <p:cNvPr id="25" name="object 2"/>
          <p:cNvSpPr/>
          <p:nvPr/>
        </p:nvSpPr>
        <p:spPr>
          <a:xfrm>
            <a:off x="0" y="3361944"/>
            <a:ext cx="3505200" cy="3496056"/>
          </a:xfrm>
          <a:prstGeom prst="rect">
            <a:avLst/>
          </a:prstGeom>
          <a:blipFill>
            <a:blip r:embed="rId2" cstate="print"/>
            <a:stretch>
              <a:fillRect/>
            </a:stretch>
          </a:blipFill>
        </p:spPr>
        <p:txBody>
          <a:bodyPr wrap="square" lIns="0" tIns="0" rIns="0" bIns="0" rtlCol="0"/>
          <a:lstStyle/>
          <a:p>
            <a:endParaRPr sz="1050"/>
          </a:p>
        </p:txBody>
      </p:sp>
      <p:grpSp>
        <p:nvGrpSpPr>
          <p:cNvPr id="16" name="object 5"/>
          <p:cNvGrpSpPr/>
          <p:nvPr/>
        </p:nvGrpSpPr>
        <p:grpSpPr>
          <a:xfrm>
            <a:off x="11963400" y="0"/>
            <a:ext cx="228600" cy="6858000"/>
            <a:chOff x="762000" y="3276598"/>
            <a:chExt cx="228600" cy="6629400"/>
          </a:xfrm>
        </p:grpSpPr>
        <p:sp>
          <p:nvSpPr>
            <p:cNvPr id="17" name="object 6"/>
            <p:cNvSpPr/>
            <p:nvPr/>
          </p:nvSpPr>
          <p:spPr>
            <a:xfrm>
              <a:off x="762000" y="3276598"/>
              <a:ext cx="140335" cy="6629400"/>
            </a:xfrm>
            <a:custGeom>
              <a:avLst/>
              <a:gdLst/>
              <a:ahLst/>
              <a:cxnLst/>
              <a:rect l="l" t="t" r="r" b="b"/>
              <a:pathLst>
                <a:path w="140334" h="6629400">
                  <a:moveTo>
                    <a:pt x="0" y="6629400"/>
                  </a:moveTo>
                  <a:lnTo>
                    <a:pt x="140208" y="6629400"/>
                  </a:lnTo>
                  <a:lnTo>
                    <a:pt x="140208" y="0"/>
                  </a:lnTo>
                  <a:lnTo>
                    <a:pt x="0" y="0"/>
                  </a:lnTo>
                  <a:lnTo>
                    <a:pt x="0" y="6629400"/>
                  </a:lnTo>
                  <a:close/>
                </a:path>
              </a:pathLst>
            </a:custGeom>
            <a:solidFill>
              <a:srgbClr val="DD332D"/>
            </a:solidFill>
          </p:spPr>
          <p:txBody>
            <a:bodyPr wrap="square" lIns="0" tIns="0" rIns="0" bIns="0" rtlCol="0"/>
            <a:lstStyle/>
            <a:p>
              <a:endParaRPr/>
            </a:p>
          </p:txBody>
        </p:sp>
        <p:sp>
          <p:nvSpPr>
            <p:cNvPr id="18" name="object 7"/>
            <p:cNvSpPr/>
            <p:nvPr/>
          </p:nvSpPr>
          <p:spPr>
            <a:xfrm>
              <a:off x="902207" y="3276598"/>
              <a:ext cx="88900" cy="6629400"/>
            </a:xfrm>
            <a:custGeom>
              <a:avLst/>
              <a:gdLst/>
              <a:ahLst/>
              <a:cxnLst/>
              <a:rect l="l" t="t" r="r" b="b"/>
              <a:pathLst>
                <a:path w="88900" h="6629400">
                  <a:moveTo>
                    <a:pt x="88383" y="0"/>
                  </a:moveTo>
                  <a:lnTo>
                    <a:pt x="0" y="0"/>
                  </a:lnTo>
                  <a:lnTo>
                    <a:pt x="0" y="6629400"/>
                  </a:lnTo>
                  <a:lnTo>
                    <a:pt x="88383" y="6629400"/>
                  </a:lnTo>
                  <a:lnTo>
                    <a:pt x="88383" y="0"/>
                  </a:lnTo>
                  <a:close/>
                </a:path>
              </a:pathLst>
            </a:custGeom>
            <a:solidFill>
              <a:srgbClr val="010A40"/>
            </a:solidFill>
          </p:spPr>
          <p:txBody>
            <a:bodyPr wrap="square" lIns="0" tIns="0" rIns="0" bIns="0" rtlCol="0"/>
            <a:lstStyle/>
            <a:p>
              <a:endParaRPr/>
            </a:p>
          </p:txBody>
        </p:sp>
      </p:grpSp>
      <p:graphicFrame>
        <p:nvGraphicFramePr>
          <p:cNvPr id="2" name="Table 1"/>
          <p:cNvGraphicFramePr>
            <a:graphicFrameLocks noGrp="1"/>
          </p:cNvGraphicFramePr>
          <p:nvPr>
            <p:extLst>
              <p:ext uri="{D42A27DB-BD31-4B8C-83A1-F6EECF244321}">
                <p14:modId xmlns:p14="http://schemas.microsoft.com/office/powerpoint/2010/main" val="1048944645"/>
              </p:ext>
            </p:extLst>
          </p:nvPr>
        </p:nvGraphicFramePr>
        <p:xfrm>
          <a:off x="171451" y="328184"/>
          <a:ext cx="11703177" cy="6321192"/>
        </p:xfrm>
        <a:graphic>
          <a:graphicData uri="http://schemas.openxmlformats.org/drawingml/2006/table">
            <a:tbl>
              <a:tblPr firstRow="1" bandRow="1">
                <a:tableStyleId>{5C22544A-7EE6-4342-B048-85BDC9FD1C3A}</a:tableStyleId>
              </a:tblPr>
              <a:tblGrid>
                <a:gridCol w="1523999">
                  <a:extLst>
                    <a:ext uri="{9D8B030D-6E8A-4147-A177-3AD203B41FA5}">
                      <a16:colId xmlns:a16="http://schemas.microsoft.com/office/drawing/2014/main" val="3715611358"/>
                    </a:ext>
                  </a:extLst>
                </a:gridCol>
                <a:gridCol w="4474075">
                  <a:extLst>
                    <a:ext uri="{9D8B030D-6E8A-4147-A177-3AD203B41FA5}">
                      <a16:colId xmlns:a16="http://schemas.microsoft.com/office/drawing/2014/main" val="2377971087"/>
                    </a:ext>
                  </a:extLst>
                </a:gridCol>
                <a:gridCol w="1679075">
                  <a:extLst>
                    <a:ext uri="{9D8B030D-6E8A-4147-A177-3AD203B41FA5}">
                      <a16:colId xmlns:a16="http://schemas.microsoft.com/office/drawing/2014/main" val="675352815"/>
                    </a:ext>
                  </a:extLst>
                </a:gridCol>
                <a:gridCol w="1371600">
                  <a:extLst>
                    <a:ext uri="{9D8B030D-6E8A-4147-A177-3AD203B41FA5}">
                      <a16:colId xmlns:a16="http://schemas.microsoft.com/office/drawing/2014/main" val="1613108641"/>
                    </a:ext>
                  </a:extLst>
                </a:gridCol>
                <a:gridCol w="2654428">
                  <a:extLst>
                    <a:ext uri="{9D8B030D-6E8A-4147-A177-3AD203B41FA5}">
                      <a16:colId xmlns:a16="http://schemas.microsoft.com/office/drawing/2014/main" val="3174692342"/>
                    </a:ext>
                  </a:extLst>
                </a:gridCol>
              </a:tblGrid>
              <a:tr h="379920">
                <a:tc>
                  <a:txBody>
                    <a:bodyPr/>
                    <a:lstStyle/>
                    <a:p>
                      <a:pPr algn="ctr"/>
                      <a:r>
                        <a:rPr lang="en-IN" dirty="0">
                          <a:solidFill>
                            <a:schemeClr val="accent1">
                              <a:lumMod val="50000"/>
                            </a:schemeClr>
                          </a:solidFill>
                        </a:rPr>
                        <a:t>STARTUP</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dirty="0">
                          <a:solidFill>
                            <a:schemeClr val="accent1">
                              <a:lumMod val="50000"/>
                            </a:schemeClr>
                          </a:solidFill>
                        </a:rPr>
                        <a:t>ABOUT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dirty="0">
                          <a:solidFill>
                            <a:schemeClr val="accent1">
                              <a:lumMod val="50000"/>
                            </a:schemeClr>
                          </a:solidFill>
                        </a:rPr>
                        <a:t>UNICOR</a:t>
                      </a:r>
                      <a:r>
                        <a:rPr lang="en-IN" baseline="0" dirty="0">
                          <a:solidFill>
                            <a:schemeClr val="accent1">
                              <a:lumMod val="50000"/>
                            </a:schemeClr>
                          </a:solidFill>
                        </a:rPr>
                        <a:t>N DATE</a:t>
                      </a:r>
                      <a:endParaRPr lang="en-IN"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dirty="0">
                          <a:solidFill>
                            <a:schemeClr val="accent1">
                              <a:lumMod val="50000"/>
                            </a:schemeClr>
                          </a:solidFill>
                        </a:rPr>
                        <a:t>FUNDING</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dirty="0">
                          <a:solidFill>
                            <a:schemeClr val="accent1">
                              <a:lumMod val="50000"/>
                            </a:schemeClr>
                          </a:solidFill>
                        </a:rPr>
                        <a:t>INVESTORS</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97986344"/>
                  </a:ext>
                </a:extLst>
              </a:tr>
              <a:tr h="1980424">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r>
                        <a:rPr lang="en-US" sz="1600" b="0" i="0" kern="1200" dirty="0">
                          <a:solidFill>
                            <a:schemeClr val="dk1"/>
                          </a:solidFill>
                          <a:effectLst/>
                          <a:latin typeface="+mn-lt"/>
                          <a:ea typeface="+mn-ea"/>
                          <a:cs typeface="+mn-cs"/>
                        </a:rPr>
                        <a:t>BlackBuck is a web &amp; AI-based marketplace for booking freight transportation. Through its web-based platforms, load providers can post loads and find carriers, make bookings, and track shipments using GPS.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dirty="0"/>
                        <a:t>July 22, 2021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dirty="0"/>
                        <a:t>USD 67M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i="0" kern="1200" dirty="0">
                          <a:solidFill>
                            <a:schemeClr val="dk1"/>
                          </a:solidFill>
                          <a:effectLst/>
                          <a:latin typeface="+mn-lt"/>
                          <a:ea typeface="+mn-ea"/>
                          <a:cs typeface="+mn-cs"/>
                        </a:rPr>
                        <a:t>Tribe Capital, IFC Emerging Asia Fund, VEF, Wellington Management, Sands Capital, and International Finance Corporation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IN" sz="1600" b="0" i="0" kern="1200" dirty="0">
                        <a:solidFill>
                          <a:schemeClr val="dk1"/>
                        </a:solidFill>
                        <a:effectLst/>
                        <a:latin typeface="+mn-lt"/>
                        <a:ea typeface="+mn-ea"/>
                        <a:cs typeface="+mn-cs"/>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65953079"/>
                  </a:ext>
                </a:extLst>
              </a:tr>
              <a:tr h="1980424">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r>
                        <a:rPr lang="en-US" sz="1600" b="0" i="0" kern="1200" dirty="0">
                          <a:solidFill>
                            <a:schemeClr val="dk1"/>
                          </a:solidFill>
                          <a:effectLst/>
                          <a:latin typeface="+mn-lt"/>
                          <a:ea typeface="+mn-ea"/>
                          <a:cs typeface="+mn-cs"/>
                        </a:rPr>
                        <a:t>Droom is an AI and data science driven online transactional platform, which offers 21st century experience in buying &amp; selling used &amp; new automobiles in India &amp; other emerging markets.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dirty="0"/>
                        <a:t>July 28, 2021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dirty="0"/>
                        <a:t>USD 200M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i="0" kern="1200" dirty="0">
                          <a:solidFill>
                            <a:schemeClr val="dk1"/>
                          </a:solidFill>
                          <a:effectLst/>
                          <a:latin typeface="+mn-lt"/>
                          <a:ea typeface="+mn-ea"/>
                          <a:cs typeface="+mn-cs"/>
                        </a:rPr>
                        <a:t>Existing and new investors, including 57 Stars and Seven Train Ventures</a:t>
                      </a:r>
                      <a:endParaRPr lang="en-IN" sz="1600" b="0" i="0" kern="1200" dirty="0">
                        <a:solidFill>
                          <a:schemeClr val="dk1"/>
                        </a:solidFill>
                        <a:effectLst/>
                        <a:latin typeface="+mn-lt"/>
                        <a:ea typeface="+mn-ea"/>
                        <a:cs typeface="+mn-cs"/>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24595158"/>
                  </a:ext>
                </a:extLst>
              </a:tr>
              <a:tr h="1980424">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r>
                        <a:rPr lang="en-US" sz="1600" b="0" i="0" kern="1200" dirty="0">
                          <a:solidFill>
                            <a:schemeClr val="dk1"/>
                          </a:solidFill>
                          <a:effectLst/>
                          <a:latin typeface="+mn-lt"/>
                          <a:ea typeface="+mn-ea"/>
                          <a:cs typeface="+mn-cs"/>
                        </a:rPr>
                        <a:t>OfBusiness serves as a single-window for SMEs in the manufacturing and infrastructure space to provide unsecured credit lines as an alternate to financing. SMEs can use this limit for cost-effective procurement of raw material which the platform aggregates, passing the aggregation benefits to the SMEs.</a:t>
                      </a:r>
                      <a:endParaRPr lang="en-IN" sz="1600" b="0" i="0" kern="1200" dirty="0">
                        <a:solidFill>
                          <a:schemeClr val="dk1"/>
                        </a:solidFill>
                        <a:effectLst/>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baseline="0" dirty="0"/>
                        <a:t>July 31, 2021</a:t>
                      </a:r>
                      <a:endParaRPr lang="en-IN"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IN"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IN" dirty="0"/>
                        <a:t>USD</a:t>
                      </a:r>
                      <a:r>
                        <a:rPr lang="en-IN" baseline="0" dirty="0"/>
                        <a:t> 160M</a:t>
                      </a:r>
                      <a:endParaRPr lang="en-IN"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i="0" kern="1200" dirty="0">
                          <a:solidFill>
                            <a:schemeClr val="dk1"/>
                          </a:solidFill>
                          <a:effectLst/>
                          <a:latin typeface="+mn-lt"/>
                          <a:ea typeface="+mn-ea"/>
                          <a:cs typeface="+mn-cs"/>
                        </a:rPr>
                        <a:t>Softbank Vision Fund II, Falcon Edge Capital and Matrix Partners</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83661774"/>
                  </a:ext>
                </a:extLst>
              </a:tr>
            </a:tbl>
          </a:graphicData>
        </a:graphic>
      </p:graphicFrame>
      <p:pic>
        <p:nvPicPr>
          <p:cNvPr id="10" name="Picture 2" descr="BlackBuck (Zinka Logistics Solutions Pvt. Ltd.) | LinkedIn">
            <a:extLst>
              <a:ext uri="{FF2B5EF4-FFF2-40B4-BE49-F238E27FC236}">
                <a16:creationId xmlns:a16="http://schemas.microsoft.com/office/drawing/2014/main" id="{9BED6F00-E9C6-4056-A359-136852C3CCE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793" t="34227" r="5058" b="34585"/>
          <a:stretch/>
        </p:blipFill>
        <p:spPr bwMode="auto">
          <a:xfrm>
            <a:off x="317372" y="1303367"/>
            <a:ext cx="1285244" cy="44466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F5FB5E9E-A2DF-444A-8D9E-ED2D31CB3AC1}"/>
              </a:ext>
            </a:extLst>
          </p:cNvPr>
          <p:cNvPicPr>
            <a:picLocks noChangeAspect="1"/>
          </p:cNvPicPr>
          <p:nvPr/>
        </p:nvPicPr>
        <p:blipFill rotWithShape="1">
          <a:blip r:embed="rId4"/>
          <a:srcRect t="30397" b="32404"/>
          <a:stretch/>
        </p:blipFill>
        <p:spPr>
          <a:xfrm>
            <a:off x="299396" y="3253659"/>
            <a:ext cx="1303220" cy="484795"/>
          </a:xfrm>
          <a:prstGeom prst="rect">
            <a:avLst/>
          </a:prstGeom>
        </p:spPr>
      </p:pic>
      <p:pic>
        <p:nvPicPr>
          <p:cNvPr id="11" name="Picture 2" descr="About Us">
            <a:extLst>
              <a:ext uri="{FF2B5EF4-FFF2-40B4-BE49-F238E27FC236}">
                <a16:creationId xmlns:a16="http://schemas.microsoft.com/office/drawing/2014/main" id="{5D79B0AA-9E47-4659-91AE-0A3EF459EDF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6383" y="5400618"/>
            <a:ext cx="1326233" cy="308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9102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object 2"/>
          <p:cNvSpPr/>
          <p:nvPr/>
        </p:nvSpPr>
        <p:spPr>
          <a:xfrm rot="10800000">
            <a:off x="8681021" y="0"/>
            <a:ext cx="3505200" cy="3496056"/>
          </a:xfrm>
          <a:prstGeom prst="rect">
            <a:avLst/>
          </a:prstGeom>
          <a:blipFill>
            <a:blip r:embed="rId2" cstate="print"/>
            <a:stretch>
              <a:fillRect/>
            </a:stretch>
          </a:blipFill>
        </p:spPr>
        <p:txBody>
          <a:bodyPr wrap="square" lIns="0" tIns="0" rIns="0" bIns="0" rtlCol="0"/>
          <a:lstStyle/>
          <a:p>
            <a:endParaRPr sz="1050"/>
          </a:p>
        </p:txBody>
      </p:sp>
      <p:sp>
        <p:nvSpPr>
          <p:cNvPr id="25" name="object 2"/>
          <p:cNvSpPr/>
          <p:nvPr/>
        </p:nvSpPr>
        <p:spPr>
          <a:xfrm>
            <a:off x="0" y="3361944"/>
            <a:ext cx="3505200" cy="3496056"/>
          </a:xfrm>
          <a:prstGeom prst="rect">
            <a:avLst/>
          </a:prstGeom>
          <a:blipFill>
            <a:blip r:embed="rId2" cstate="print"/>
            <a:stretch>
              <a:fillRect/>
            </a:stretch>
          </a:blipFill>
        </p:spPr>
        <p:txBody>
          <a:bodyPr wrap="square" lIns="0" tIns="0" rIns="0" bIns="0" rtlCol="0"/>
          <a:lstStyle/>
          <a:p>
            <a:endParaRPr sz="1050"/>
          </a:p>
        </p:txBody>
      </p:sp>
      <p:grpSp>
        <p:nvGrpSpPr>
          <p:cNvPr id="16" name="object 5"/>
          <p:cNvGrpSpPr/>
          <p:nvPr/>
        </p:nvGrpSpPr>
        <p:grpSpPr>
          <a:xfrm>
            <a:off x="11963400" y="0"/>
            <a:ext cx="228600" cy="6858000"/>
            <a:chOff x="762000" y="3276598"/>
            <a:chExt cx="228600" cy="6629400"/>
          </a:xfrm>
        </p:grpSpPr>
        <p:sp>
          <p:nvSpPr>
            <p:cNvPr id="17" name="object 6"/>
            <p:cNvSpPr/>
            <p:nvPr/>
          </p:nvSpPr>
          <p:spPr>
            <a:xfrm>
              <a:off x="762000" y="3276598"/>
              <a:ext cx="140335" cy="6629400"/>
            </a:xfrm>
            <a:custGeom>
              <a:avLst/>
              <a:gdLst/>
              <a:ahLst/>
              <a:cxnLst/>
              <a:rect l="l" t="t" r="r" b="b"/>
              <a:pathLst>
                <a:path w="140334" h="6629400">
                  <a:moveTo>
                    <a:pt x="0" y="6629400"/>
                  </a:moveTo>
                  <a:lnTo>
                    <a:pt x="140208" y="6629400"/>
                  </a:lnTo>
                  <a:lnTo>
                    <a:pt x="140208" y="0"/>
                  </a:lnTo>
                  <a:lnTo>
                    <a:pt x="0" y="0"/>
                  </a:lnTo>
                  <a:lnTo>
                    <a:pt x="0" y="6629400"/>
                  </a:lnTo>
                  <a:close/>
                </a:path>
              </a:pathLst>
            </a:custGeom>
            <a:solidFill>
              <a:srgbClr val="DD332D"/>
            </a:solidFill>
          </p:spPr>
          <p:txBody>
            <a:bodyPr wrap="square" lIns="0" tIns="0" rIns="0" bIns="0" rtlCol="0"/>
            <a:lstStyle/>
            <a:p>
              <a:endParaRPr/>
            </a:p>
          </p:txBody>
        </p:sp>
        <p:sp>
          <p:nvSpPr>
            <p:cNvPr id="18" name="object 7"/>
            <p:cNvSpPr/>
            <p:nvPr/>
          </p:nvSpPr>
          <p:spPr>
            <a:xfrm>
              <a:off x="902207" y="3276598"/>
              <a:ext cx="88900" cy="6629400"/>
            </a:xfrm>
            <a:custGeom>
              <a:avLst/>
              <a:gdLst/>
              <a:ahLst/>
              <a:cxnLst/>
              <a:rect l="l" t="t" r="r" b="b"/>
              <a:pathLst>
                <a:path w="88900" h="6629400">
                  <a:moveTo>
                    <a:pt x="88383" y="0"/>
                  </a:moveTo>
                  <a:lnTo>
                    <a:pt x="0" y="0"/>
                  </a:lnTo>
                  <a:lnTo>
                    <a:pt x="0" y="6629400"/>
                  </a:lnTo>
                  <a:lnTo>
                    <a:pt x="88383" y="6629400"/>
                  </a:lnTo>
                  <a:lnTo>
                    <a:pt x="88383" y="0"/>
                  </a:lnTo>
                  <a:close/>
                </a:path>
              </a:pathLst>
            </a:custGeom>
            <a:solidFill>
              <a:srgbClr val="010A40"/>
            </a:solidFill>
          </p:spPr>
          <p:txBody>
            <a:bodyPr wrap="square" lIns="0" tIns="0" rIns="0" bIns="0" rtlCol="0"/>
            <a:lstStyle/>
            <a:p>
              <a:endParaRPr/>
            </a:p>
          </p:txBody>
        </p:sp>
      </p:grpSp>
      <p:graphicFrame>
        <p:nvGraphicFramePr>
          <p:cNvPr id="2" name="Table 1"/>
          <p:cNvGraphicFramePr>
            <a:graphicFrameLocks noGrp="1"/>
          </p:cNvGraphicFramePr>
          <p:nvPr>
            <p:extLst>
              <p:ext uri="{D42A27DB-BD31-4B8C-83A1-F6EECF244321}">
                <p14:modId xmlns:p14="http://schemas.microsoft.com/office/powerpoint/2010/main" val="1876373729"/>
              </p:ext>
            </p:extLst>
          </p:nvPr>
        </p:nvGraphicFramePr>
        <p:xfrm>
          <a:off x="171451" y="328184"/>
          <a:ext cx="11703177" cy="6321192"/>
        </p:xfrm>
        <a:graphic>
          <a:graphicData uri="http://schemas.openxmlformats.org/drawingml/2006/table">
            <a:tbl>
              <a:tblPr firstRow="1" bandRow="1">
                <a:tableStyleId>{5C22544A-7EE6-4342-B048-85BDC9FD1C3A}</a:tableStyleId>
              </a:tblPr>
              <a:tblGrid>
                <a:gridCol w="1523999">
                  <a:extLst>
                    <a:ext uri="{9D8B030D-6E8A-4147-A177-3AD203B41FA5}">
                      <a16:colId xmlns:a16="http://schemas.microsoft.com/office/drawing/2014/main" val="3715611358"/>
                    </a:ext>
                  </a:extLst>
                </a:gridCol>
                <a:gridCol w="4474075">
                  <a:extLst>
                    <a:ext uri="{9D8B030D-6E8A-4147-A177-3AD203B41FA5}">
                      <a16:colId xmlns:a16="http://schemas.microsoft.com/office/drawing/2014/main" val="2377971087"/>
                    </a:ext>
                  </a:extLst>
                </a:gridCol>
                <a:gridCol w="1679075">
                  <a:extLst>
                    <a:ext uri="{9D8B030D-6E8A-4147-A177-3AD203B41FA5}">
                      <a16:colId xmlns:a16="http://schemas.microsoft.com/office/drawing/2014/main" val="675352815"/>
                    </a:ext>
                  </a:extLst>
                </a:gridCol>
                <a:gridCol w="1371600">
                  <a:extLst>
                    <a:ext uri="{9D8B030D-6E8A-4147-A177-3AD203B41FA5}">
                      <a16:colId xmlns:a16="http://schemas.microsoft.com/office/drawing/2014/main" val="1613108641"/>
                    </a:ext>
                  </a:extLst>
                </a:gridCol>
                <a:gridCol w="2654428">
                  <a:extLst>
                    <a:ext uri="{9D8B030D-6E8A-4147-A177-3AD203B41FA5}">
                      <a16:colId xmlns:a16="http://schemas.microsoft.com/office/drawing/2014/main" val="3174692342"/>
                    </a:ext>
                  </a:extLst>
                </a:gridCol>
              </a:tblGrid>
              <a:tr h="379920">
                <a:tc>
                  <a:txBody>
                    <a:bodyPr/>
                    <a:lstStyle/>
                    <a:p>
                      <a:pPr algn="ctr"/>
                      <a:r>
                        <a:rPr lang="en-IN" dirty="0">
                          <a:solidFill>
                            <a:schemeClr val="accent1">
                              <a:lumMod val="50000"/>
                            </a:schemeClr>
                          </a:solidFill>
                        </a:rPr>
                        <a:t>STARTUP</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dirty="0">
                          <a:solidFill>
                            <a:schemeClr val="accent1">
                              <a:lumMod val="50000"/>
                            </a:schemeClr>
                          </a:solidFill>
                        </a:rPr>
                        <a:t>ABOUT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dirty="0">
                          <a:solidFill>
                            <a:schemeClr val="accent1">
                              <a:lumMod val="50000"/>
                            </a:schemeClr>
                          </a:solidFill>
                        </a:rPr>
                        <a:t>UNICOR</a:t>
                      </a:r>
                      <a:r>
                        <a:rPr lang="en-IN" baseline="0" dirty="0">
                          <a:solidFill>
                            <a:schemeClr val="accent1">
                              <a:lumMod val="50000"/>
                            </a:schemeClr>
                          </a:solidFill>
                        </a:rPr>
                        <a:t>N DATE</a:t>
                      </a:r>
                      <a:endParaRPr lang="en-IN"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dirty="0">
                          <a:solidFill>
                            <a:schemeClr val="accent1">
                              <a:lumMod val="50000"/>
                            </a:schemeClr>
                          </a:solidFill>
                        </a:rPr>
                        <a:t>FUNDING</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dirty="0">
                          <a:solidFill>
                            <a:schemeClr val="accent1">
                              <a:lumMod val="50000"/>
                            </a:schemeClr>
                          </a:solidFill>
                        </a:rPr>
                        <a:t>INVESTORS</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97986344"/>
                  </a:ext>
                </a:extLst>
              </a:tr>
              <a:tr h="1980424">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r>
                        <a:rPr lang="en-US" sz="1600" b="0" i="0" kern="1200" dirty="0" err="1">
                          <a:solidFill>
                            <a:schemeClr val="dk1"/>
                          </a:solidFill>
                          <a:effectLst/>
                          <a:latin typeface="+mn-lt"/>
                          <a:ea typeface="+mn-ea"/>
                          <a:cs typeface="+mn-cs"/>
                        </a:rPr>
                        <a:t>BharatPe</a:t>
                      </a:r>
                      <a:r>
                        <a:rPr lang="en-US" sz="1600" b="0" i="0" kern="1200" dirty="0">
                          <a:solidFill>
                            <a:schemeClr val="dk1"/>
                          </a:solidFill>
                          <a:effectLst/>
                          <a:latin typeface="+mn-lt"/>
                          <a:ea typeface="+mn-ea"/>
                          <a:cs typeface="+mn-cs"/>
                        </a:rPr>
                        <a:t> is an offline acquirer of merchants, providing a QR code for UPI payments, POS machine for card acceptance, and loans to small merchants.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dirty="0"/>
                        <a:t>Aug 04, 2021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dirty="0"/>
                        <a:t>USD 270M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i="0" kern="1200" dirty="0">
                          <a:solidFill>
                            <a:schemeClr val="dk1"/>
                          </a:solidFill>
                          <a:effectLst/>
                          <a:latin typeface="+mn-lt"/>
                          <a:ea typeface="+mn-ea"/>
                          <a:cs typeface="+mn-cs"/>
                        </a:rPr>
                        <a:t>Tiger Global, </a:t>
                      </a:r>
                      <a:r>
                        <a:rPr lang="en-US" sz="1600" b="0" i="0" kern="1200" dirty="0" err="1">
                          <a:solidFill>
                            <a:schemeClr val="dk1"/>
                          </a:solidFill>
                          <a:effectLst/>
                          <a:latin typeface="+mn-lt"/>
                          <a:ea typeface="+mn-ea"/>
                          <a:cs typeface="+mn-cs"/>
                        </a:rPr>
                        <a:t>Dragoneer</a:t>
                      </a:r>
                      <a:r>
                        <a:rPr lang="en-US" sz="1600" b="0" i="0" kern="1200" dirty="0">
                          <a:solidFill>
                            <a:schemeClr val="dk1"/>
                          </a:solidFill>
                          <a:effectLst/>
                          <a:latin typeface="+mn-lt"/>
                          <a:ea typeface="+mn-ea"/>
                          <a:cs typeface="+mn-cs"/>
                        </a:rPr>
                        <a:t> Investment Group, Steadfast Capital, </a:t>
                      </a:r>
                      <a:r>
                        <a:rPr lang="en-US" sz="1600" b="0" i="0" kern="1200" dirty="0" err="1">
                          <a:solidFill>
                            <a:schemeClr val="dk1"/>
                          </a:solidFill>
                          <a:effectLst/>
                          <a:latin typeface="+mn-lt"/>
                          <a:ea typeface="+mn-ea"/>
                          <a:cs typeface="+mn-cs"/>
                        </a:rPr>
                        <a:t>Coatue</a:t>
                      </a:r>
                      <a:r>
                        <a:rPr lang="en-US" sz="1600" b="0" i="0" kern="1200" dirty="0">
                          <a:solidFill>
                            <a:schemeClr val="dk1"/>
                          </a:solidFill>
                          <a:effectLst/>
                          <a:latin typeface="+mn-lt"/>
                          <a:ea typeface="+mn-ea"/>
                          <a:cs typeface="+mn-cs"/>
                        </a:rPr>
                        <a:t> Management, Insight Partners, Sequoia Growth, Ribbit Capital, and </a:t>
                      </a:r>
                      <a:r>
                        <a:rPr lang="en-US" sz="1600" b="0" i="0" kern="1200" dirty="0" err="1">
                          <a:solidFill>
                            <a:schemeClr val="dk1"/>
                          </a:solidFill>
                          <a:effectLst/>
                          <a:latin typeface="+mn-lt"/>
                          <a:ea typeface="+mn-ea"/>
                          <a:cs typeface="+mn-cs"/>
                        </a:rPr>
                        <a:t>Amplo</a:t>
                      </a:r>
                      <a:endParaRPr lang="en-US" sz="1600" b="0" i="0" kern="1200" dirty="0">
                        <a:solidFill>
                          <a:schemeClr val="dk1"/>
                        </a:solidFill>
                        <a:effectLst/>
                        <a:latin typeface="+mn-lt"/>
                        <a:ea typeface="+mn-ea"/>
                        <a:cs typeface="+mn-cs"/>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65953079"/>
                  </a:ext>
                </a:extLst>
              </a:tr>
              <a:tr h="1980424">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r>
                        <a:rPr lang="en-US" sz="1600" b="0" i="0" kern="1200" dirty="0" err="1">
                          <a:solidFill>
                            <a:schemeClr val="dk1"/>
                          </a:solidFill>
                          <a:effectLst/>
                          <a:latin typeface="+mn-lt"/>
                          <a:ea typeface="+mn-ea"/>
                          <a:cs typeface="+mn-cs"/>
                        </a:rPr>
                        <a:t>MindTickle</a:t>
                      </a:r>
                      <a:r>
                        <a:rPr lang="en-US" sz="1600" b="0" i="0" kern="1200" dirty="0">
                          <a:solidFill>
                            <a:schemeClr val="dk1"/>
                          </a:solidFill>
                          <a:effectLst/>
                          <a:latin typeface="+mn-lt"/>
                          <a:ea typeface="+mn-ea"/>
                          <a:cs typeface="+mn-cs"/>
                        </a:rPr>
                        <a:t> is a software company that offers sales readiness and enablement tools for businesses.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dirty="0"/>
                        <a:t>Aug 05, 2021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dirty="0"/>
                        <a:t>USD 100M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i="0" kern="1200" dirty="0">
                          <a:solidFill>
                            <a:schemeClr val="dk1"/>
                          </a:solidFill>
                          <a:effectLst/>
                          <a:latin typeface="+mn-lt"/>
                          <a:ea typeface="+mn-ea"/>
                          <a:cs typeface="+mn-cs"/>
                        </a:rPr>
                        <a:t>Softbank Vision Fund II, Norwest Venture Partners, Canaan, </a:t>
                      </a:r>
                      <a:r>
                        <a:rPr lang="en-US" sz="1600" b="0" i="0" kern="1200" dirty="0" err="1">
                          <a:solidFill>
                            <a:schemeClr val="dk1"/>
                          </a:solidFill>
                          <a:effectLst/>
                          <a:latin typeface="+mn-lt"/>
                          <a:ea typeface="+mn-ea"/>
                          <a:cs typeface="+mn-cs"/>
                        </a:rPr>
                        <a:t>NewView</a:t>
                      </a:r>
                      <a:r>
                        <a:rPr lang="en-US" sz="1600" b="0" i="0" kern="1200" dirty="0">
                          <a:solidFill>
                            <a:schemeClr val="dk1"/>
                          </a:solidFill>
                          <a:effectLst/>
                          <a:latin typeface="+mn-lt"/>
                          <a:ea typeface="+mn-ea"/>
                          <a:cs typeface="+mn-cs"/>
                        </a:rPr>
                        <a:t> Capital, and Qualcomm Ventures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IN" sz="1600" b="0" i="0" kern="1200" dirty="0">
                        <a:solidFill>
                          <a:schemeClr val="dk1"/>
                        </a:solidFill>
                        <a:effectLst/>
                        <a:latin typeface="+mn-lt"/>
                        <a:ea typeface="+mn-ea"/>
                        <a:cs typeface="+mn-cs"/>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24595158"/>
                  </a:ext>
                </a:extLst>
              </a:tr>
              <a:tr h="1980424">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600" b="0" i="0" kern="1200" dirty="0" err="1">
                          <a:solidFill>
                            <a:schemeClr val="dk1"/>
                          </a:solidFill>
                          <a:effectLst/>
                          <a:latin typeface="+mn-lt"/>
                          <a:ea typeface="+mn-ea"/>
                          <a:cs typeface="+mn-cs"/>
                        </a:rPr>
                        <a:t>UpGrad</a:t>
                      </a:r>
                      <a:r>
                        <a:rPr lang="en-US" sz="1600" b="0" i="0" kern="1200" dirty="0">
                          <a:solidFill>
                            <a:schemeClr val="dk1"/>
                          </a:solidFill>
                          <a:effectLst/>
                          <a:latin typeface="+mn-lt"/>
                          <a:ea typeface="+mn-ea"/>
                          <a:cs typeface="+mn-cs"/>
                        </a:rPr>
                        <a:t> is an online higher education platform providing programs in Data Science, Technology, Management, and Law, to students, working professionals and enterprises.</a:t>
                      </a:r>
                      <a:endParaRPr lang="en-IN" sz="1600" b="0" i="0" kern="1200" dirty="0">
                        <a:solidFill>
                          <a:schemeClr val="dk1"/>
                        </a:solidFill>
                        <a:effectLst/>
                        <a:latin typeface="+mn-lt"/>
                        <a:ea typeface="+mn-ea"/>
                        <a:cs typeface="+mn-cs"/>
                      </a:endParaRPr>
                    </a:p>
                    <a:p>
                      <a:pPr algn="just"/>
                      <a:endParaRPr lang="en-US" sz="1600" b="0" i="0" kern="1200" dirty="0">
                        <a:solidFill>
                          <a:schemeClr val="dk1"/>
                        </a:solidFill>
                        <a:effectLst/>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baseline="0" dirty="0"/>
                        <a:t>Aug 09, 2021</a:t>
                      </a:r>
                      <a:endParaRPr lang="en-IN" dirty="0"/>
                    </a:p>
                    <a:p>
                      <a:pPr algn="ctr"/>
                      <a:endParaRPr lang="en-IN"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dirty="0"/>
                        <a:t>USD</a:t>
                      </a:r>
                      <a:r>
                        <a:rPr lang="en-IN" baseline="0" dirty="0"/>
                        <a:t> 185M</a:t>
                      </a:r>
                      <a:endParaRPr lang="en-IN" dirty="0"/>
                    </a:p>
                    <a:p>
                      <a:pPr algn="ctr"/>
                      <a:endParaRPr lang="en-IN"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i="0" kern="1200" dirty="0">
                          <a:solidFill>
                            <a:schemeClr val="dk1"/>
                          </a:solidFill>
                          <a:effectLst/>
                          <a:latin typeface="+mn-lt"/>
                          <a:ea typeface="+mn-ea"/>
                          <a:cs typeface="+mn-cs"/>
                        </a:rPr>
                        <a:t>Temasek, World Bank’s International Finance Corporation and IIFL</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IN" sz="1600" b="0" i="0" kern="1200" dirty="0">
                        <a:solidFill>
                          <a:schemeClr val="dk1"/>
                        </a:solidFill>
                        <a:effectLst/>
                        <a:latin typeface="+mn-lt"/>
                        <a:ea typeface="+mn-ea"/>
                        <a:cs typeface="+mn-cs"/>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74466204"/>
                  </a:ext>
                </a:extLst>
              </a:tr>
            </a:tbl>
          </a:graphicData>
        </a:graphic>
      </p:graphicFrame>
      <p:pic>
        <p:nvPicPr>
          <p:cNvPr id="2050" name="Picture 2" descr="BharatPe | Investment | Insight Partners">
            <a:extLst>
              <a:ext uri="{FF2B5EF4-FFF2-40B4-BE49-F238E27FC236}">
                <a16:creationId xmlns:a16="http://schemas.microsoft.com/office/drawing/2014/main" id="{650CBB89-14C3-4A4C-88C6-1768739A14E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162" y="1419258"/>
            <a:ext cx="1465011" cy="42580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descr="MindTickle">
            <a:extLst>
              <a:ext uri="{FF2B5EF4-FFF2-40B4-BE49-F238E27FC236}">
                <a16:creationId xmlns:a16="http://schemas.microsoft.com/office/drawing/2014/main" id="{E10C5219-B055-4F12-955A-6D3558BED03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79" y="3146251"/>
            <a:ext cx="1989337" cy="104440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upGrad Enables Online Blended Degree Programs Outlays 150 Crore For The  Launch - BW Education">
            <a:extLst>
              <a:ext uri="{FF2B5EF4-FFF2-40B4-BE49-F238E27FC236}">
                <a16:creationId xmlns:a16="http://schemas.microsoft.com/office/drawing/2014/main" id="{C392BF7E-7D7A-45F7-86A4-9EC4ACA4B83C}"/>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0800" b="28434"/>
          <a:stretch/>
        </p:blipFill>
        <p:spPr bwMode="auto">
          <a:xfrm>
            <a:off x="374435" y="5438742"/>
            <a:ext cx="1240463" cy="3402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88226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object 2"/>
          <p:cNvSpPr/>
          <p:nvPr/>
        </p:nvSpPr>
        <p:spPr>
          <a:xfrm rot="10800000">
            <a:off x="8681021" y="0"/>
            <a:ext cx="3505200" cy="3496056"/>
          </a:xfrm>
          <a:prstGeom prst="rect">
            <a:avLst/>
          </a:prstGeom>
          <a:blipFill>
            <a:blip r:embed="rId2" cstate="print"/>
            <a:stretch>
              <a:fillRect/>
            </a:stretch>
          </a:blipFill>
        </p:spPr>
        <p:txBody>
          <a:bodyPr wrap="square" lIns="0" tIns="0" rIns="0" bIns="0" rtlCol="0"/>
          <a:lstStyle/>
          <a:p>
            <a:endParaRPr sz="1050"/>
          </a:p>
        </p:txBody>
      </p:sp>
      <p:sp>
        <p:nvSpPr>
          <p:cNvPr id="25" name="object 2"/>
          <p:cNvSpPr/>
          <p:nvPr/>
        </p:nvSpPr>
        <p:spPr>
          <a:xfrm>
            <a:off x="0" y="3361944"/>
            <a:ext cx="3505200" cy="3496056"/>
          </a:xfrm>
          <a:prstGeom prst="rect">
            <a:avLst/>
          </a:prstGeom>
          <a:blipFill>
            <a:blip r:embed="rId2" cstate="print"/>
            <a:stretch>
              <a:fillRect/>
            </a:stretch>
          </a:blipFill>
        </p:spPr>
        <p:txBody>
          <a:bodyPr wrap="square" lIns="0" tIns="0" rIns="0" bIns="0" rtlCol="0"/>
          <a:lstStyle/>
          <a:p>
            <a:endParaRPr sz="1050"/>
          </a:p>
        </p:txBody>
      </p:sp>
      <p:grpSp>
        <p:nvGrpSpPr>
          <p:cNvPr id="16" name="object 5"/>
          <p:cNvGrpSpPr/>
          <p:nvPr/>
        </p:nvGrpSpPr>
        <p:grpSpPr>
          <a:xfrm>
            <a:off x="11963400" y="0"/>
            <a:ext cx="228600" cy="6858000"/>
            <a:chOff x="762000" y="3276598"/>
            <a:chExt cx="228600" cy="6629400"/>
          </a:xfrm>
        </p:grpSpPr>
        <p:sp>
          <p:nvSpPr>
            <p:cNvPr id="17" name="object 6"/>
            <p:cNvSpPr/>
            <p:nvPr/>
          </p:nvSpPr>
          <p:spPr>
            <a:xfrm>
              <a:off x="762000" y="3276598"/>
              <a:ext cx="140335" cy="6629400"/>
            </a:xfrm>
            <a:custGeom>
              <a:avLst/>
              <a:gdLst/>
              <a:ahLst/>
              <a:cxnLst/>
              <a:rect l="l" t="t" r="r" b="b"/>
              <a:pathLst>
                <a:path w="140334" h="6629400">
                  <a:moveTo>
                    <a:pt x="0" y="6629400"/>
                  </a:moveTo>
                  <a:lnTo>
                    <a:pt x="140208" y="6629400"/>
                  </a:lnTo>
                  <a:lnTo>
                    <a:pt x="140208" y="0"/>
                  </a:lnTo>
                  <a:lnTo>
                    <a:pt x="0" y="0"/>
                  </a:lnTo>
                  <a:lnTo>
                    <a:pt x="0" y="6629400"/>
                  </a:lnTo>
                  <a:close/>
                </a:path>
              </a:pathLst>
            </a:custGeom>
            <a:solidFill>
              <a:srgbClr val="DD332D"/>
            </a:solidFill>
          </p:spPr>
          <p:txBody>
            <a:bodyPr wrap="square" lIns="0" tIns="0" rIns="0" bIns="0" rtlCol="0"/>
            <a:lstStyle/>
            <a:p>
              <a:endParaRPr/>
            </a:p>
          </p:txBody>
        </p:sp>
        <p:sp>
          <p:nvSpPr>
            <p:cNvPr id="18" name="object 7"/>
            <p:cNvSpPr/>
            <p:nvPr/>
          </p:nvSpPr>
          <p:spPr>
            <a:xfrm>
              <a:off x="902207" y="3276598"/>
              <a:ext cx="88900" cy="6629400"/>
            </a:xfrm>
            <a:custGeom>
              <a:avLst/>
              <a:gdLst/>
              <a:ahLst/>
              <a:cxnLst/>
              <a:rect l="l" t="t" r="r" b="b"/>
              <a:pathLst>
                <a:path w="88900" h="6629400">
                  <a:moveTo>
                    <a:pt x="88383" y="0"/>
                  </a:moveTo>
                  <a:lnTo>
                    <a:pt x="0" y="0"/>
                  </a:lnTo>
                  <a:lnTo>
                    <a:pt x="0" y="6629400"/>
                  </a:lnTo>
                  <a:lnTo>
                    <a:pt x="88383" y="6629400"/>
                  </a:lnTo>
                  <a:lnTo>
                    <a:pt x="88383" y="0"/>
                  </a:lnTo>
                  <a:close/>
                </a:path>
              </a:pathLst>
            </a:custGeom>
            <a:solidFill>
              <a:srgbClr val="010A40"/>
            </a:solidFill>
          </p:spPr>
          <p:txBody>
            <a:bodyPr wrap="square" lIns="0" tIns="0" rIns="0" bIns="0" rtlCol="0"/>
            <a:lstStyle/>
            <a:p>
              <a:endParaRPr/>
            </a:p>
          </p:txBody>
        </p:sp>
      </p:grpSp>
      <p:graphicFrame>
        <p:nvGraphicFramePr>
          <p:cNvPr id="2" name="Table 1"/>
          <p:cNvGraphicFramePr>
            <a:graphicFrameLocks noGrp="1"/>
          </p:cNvGraphicFramePr>
          <p:nvPr>
            <p:extLst>
              <p:ext uri="{D42A27DB-BD31-4B8C-83A1-F6EECF244321}">
                <p14:modId xmlns:p14="http://schemas.microsoft.com/office/powerpoint/2010/main" val="2005902432"/>
              </p:ext>
            </p:extLst>
          </p:nvPr>
        </p:nvGraphicFramePr>
        <p:xfrm>
          <a:off x="171451" y="328184"/>
          <a:ext cx="11703177" cy="6321192"/>
        </p:xfrm>
        <a:graphic>
          <a:graphicData uri="http://schemas.openxmlformats.org/drawingml/2006/table">
            <a:tbl>
              <a:tblPr firstRow="1" bandRow="1">
                <a:tableStyleId>{5C22544A-7EE6-4342-B048-85BDC9FD1C3A}</a:tableStyleId>
              </a:tblPr>
              <a:tblGrid>
                <a:gridCol w="1523999">
                  <a:extLst>
                    <a:ext uri="{9D8B030D-6E8A-4147-A177-3AD203B41FA5}">
                      <a16:colId xmlns:a16="http://schemas.microsoft.com/office/drawing/2014/main" val="3715611358"/>
                    </a:ext>
                  </a:extLst>
                </a:gridCol>
                <a:gridCol w="4474075">
                  <a:extLst>
                    <a:ext uri="{9D8B030D-6E8A-4147-A177-3AD203B41FA5}">
                      <a16:colId xmlns:a16="http://schemas.microsoft.com/office/drawing/2014/main" val="2377971087"/>
                    </a:ext>
                  </a:extLst>
                </a:gridCol>
                <a:gridCol w="1679075">
                  <a:extLst>
                    <a:ext uri="{9D8B030D-6E8A-4147-A177-3AD203B41FA5}">
                      <a16:colId xmlns:a16="http://schemas.microsoft.com/office/drawing/2014/main" val="675352815"/>
                    </a:ext>
                  </a:extLst>
                </a:gridCol>
                <a:gridCol w="1371600">
                  <a:extLst>
                    <a:ext uri="{9D8B030D-6E8A-4147-A177-3AD203B41FA5}">
                      <a16:colId xmlns:a16="http://schemas.microsoft.com/office/drawing/2014/main" val="1613108641"/>
                    </a:ext>
                  </a:extLst>
                </a:gridCol>
                <a:gridCol w="2654428">
                  <a:extLst>
                    <a:ext uri="{9D8B030D-6E8A-4147-A177-3AD203B41FA5}">
                      <a16:colId xmlns:a16="http://schemas.microsoft.com/office/drawing/2014/main" val="3174692342"/>
                    </a:ext>
                  </a:extLst>
                </a:gridCol>
              </a:tblGrid>
              <a:tr h="379920">
                <a:tc>
                  <a:txBody>
                    <a:bodyPr/>
                    <a:lstStyle/>
                    <a:p>
                      <a:pPr algn="ctr"/>
                      <a:r>
                        <a:rPr lang="en-IN" dirty="0">
                          <a:solidFill>
                            <a:schemeClr val="accent1">
                              <a:lumMod val="50000"/>
                            </a:schemeClr>
                          </a:solidFill>
                        </a:rPr>
                        <a:t>STARTUP</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dirty="0">
                          <a:solidFill>
                            <a:schemeClr val="accent1">
                              <a:lumMod val="50000"/>
                            </a:schemeClr>
                          </a:solidFill>
                        </a:rPr>
                        <a:t>ABOUT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dirty="0">
                          <a:solidFill>
                            <a:schemeClr val="accent1">
                              <a:lumMod val="50000"/>
                            </a:schemeClr>
                          </a:solidFill>
                        </a:rPr>
                        <a:t>UNICOR</a:t>
                      </a:r>
                      <a:r>
                        <a:rPr lang="en-IN" baseline="0" dirty="0">
                          <a:solidFill>
                            <a:schemeClr val="accent1">
                              <a:lumMod val="50000"/>
                            </a:schemeClr>
                          </a:solidFill>
                        </a:rPr>
                        <a:t>N DATE</a:t>
                      </a:r>
                      <a:endParaRPr lang="en-IN"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dirty="0">
                          <a:solidFill>
                            <a:schemeClr val="accent1">
                              <a:lumMod val="50000"/>
                            </a:schemeClr>
                          </a:solidFill>
                        </a:rPr>
                        <a:t>FUNDING</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dirty="0">
                          <a:solidFill>
                            <a:schemeClr val="accent1">
                              <a:lumMod val="50000"/>
                            </a:schemeClr>
                          </a:solidFill>
                        </a:rPr>
                        <a:t>INVESTORS</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97986344"/>
                  </a:ext>
                </a:extLst>
              </a:tr>
              <a:tr h="1980424">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r>
                        <a:rPr lang="en-US" sz="1600" b="0" i="0" kern="1200" dirty="0" err="1">
                          <a:solidFill>
                            <a:schemeClr val="dk1"/>
                          </a:solidFill>
                          <a:effectLst/>
                          <a:latin typeface="+mn-lt"/>
                          <a:ea typeface="+mn-ea"/>
                          <a:cs typeface="+mn-cs"/>
                        </a:rPr>
                        <a:t>CoinDCX</a:t>
                      </a:r>
                      <a:r>
                        <a:rPr lang="en-US" sz="1600" b="0" i="0" kern="1200" dirty="0">
                          <a:solidFill>
                            <a:schemeClr val="dk1"/>
                          </a:solidFill>
                          <a:effectLst/>
                          <a:latin typeface="+mn-lt"/>
                          <a:ea typeface="+mn-ea"/>
                          <a:cs typeface="+mn-cs"/>
                        </a:rPr>
                        <a:t> is a cryptocurrency exchange platform. It allows users to buy, sell, and trade digital currencies through encrypted networks.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dirty="0"/>
                        <a:t>Aug 10, 2021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dirty="0"/>
                        <a:t>USD 90M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i="0" kern="1200" dirty="0">
                          <a:solidFill>
                            <a:schemeClr val="dk1"/>
                          </a:solidFill>
                          <a:effectLst/>
                          <a:latin typeface="+mn-lt"/>
                          <a:ea typeface="+mn-ea"/>
                          <a:cs typeface="+mn-cs"/>
                        </a:rPr>
                        <a:t>B Capital, Coinbase Ventures, </a:t>
                      </a:r>
                      <a:r>
                        <a:rPr lang="en-US" sz="1600" b="0" i="0" kern="1200" dirty="0" err="1">
                          <a:solidFill>
                            <a:schemeClr val="dk1"/>
                          </a:solidFill>
                          <a:effectLst/>
                          <a:latin typeface="+mn-lt"/>
                          <a:ea typeface="+mn-ea"/>
                          <a:cs typeface="+mn-cs"/>
                        </a:rPr>
                        <a:t>Polychain</a:t>
                      </a:r>
                      <a:r>
                        <a:rPr lang="en-US" sz="1600" b="0" i="0" kern="1200" dirty="0">
                          <a:solidFill>
                            <a:schemeClr val="dk1"/>
                          </a:solidFill>
                          <a:effectLst/>
                          <a:latin typeface="+mn-lt"/>
                          <a:ea typeface="+mn-ea"/>
                          <a:cs typeface="+mn-cs"/>
                        </a:rPr>
                        <a:t> Capital, Block.one, Jump Capital and others</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65953079"/>
                  </a:ext>
                </a:extLst>
              </a:tr>
              <a:tr h="1980424">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r>
                        <a:rPr lang="en-US" sz="1600" b="0" i="0" kern="1200" dirty="0" err="1">
                          <a:solidFill>
                            <a:schemeClr val="dk1"/>
                          </a:solidFill>
                          <a:effectLst/>
                          <a:latin typeface="+mn-lt"/>
                          <a:ea typeface="+mn-ea"/>
                          <a:cs typeface="+mn-cs"/>
                        </a:rPr>
                        <a:t>Eruditus</a:t>
                      </a:r>
                      <a:r>
                        <a:rPr lang="en-US" sz="1600" b="0" i="0" kern="1200" dirty="0">
                          <a:solidFill>
                            <a:schemeClr val="dk1"/>
                          </a:solidFill>
                          <a:effectLst/>
                          <a:latin typeface="+mn-lt"/>
                          <a:ea typeface="+mn-ea"/>
                          <a:cs typeface="+mn-cs"/>
                        </a:rPr>
                        <a:t> collaborates with top universities to make executive education accessible globally. </a:t>
                      </a:r>
                      <a:r>
                        <a:rPr lang="en-US" sz="1600" b="0" i="0" kern="1200" dirty="0" err="1">
                          <a:solidFill>
                            <a:schemeClr val="dk1"/>
                          </a:solidFill>
                          <a:effectLst/>
                          <a:latin typeface="+mn-lt"/>
                          <a:ea typeface="+mn-ea"/>
                          <a:cs typeface="+mn-cs"/>
                        </a:rPr>
                        <a:t>Eruditus</a:t>
                      </a:r>
                      <a:r>
                        <a:rPr lang="en-US" sz="1600" b="0" i="0" kern="1200" dirty="0">
                          <a:solidFill>
                            <a:schemeClr val="dk1"/>
                          </a:solidFill>
                          <a:effectLst/>
                          <a:latin typeface="+mn-lt"/>
                          <a:ea typeface="+mn-ea"/>
                          <a:cs typeface="+mn-cs"/>
                        </a:rPr>
                        <a:t> has partnered with more than 30 universities to date, including MIT, Columbia, Harvard, Cambridge, INSEAD, Wharton, UC Berkeley, INCAE, IIT, IIM, NUS, and HKUST, launching more than 100 courses and serving students from more than 80 countries.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dirty="0"/>
                        <a:t>Aug 12, 2021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dirty="0"/>
                        <a:t>USD 650M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i="0" kern="1200" dirty="0">
                          <a:solidFill>
                            <a:schemeClr val="dk1"/>
                          </a:solidFill>
                          <a:effectLst/>
                          <a:latin typeface="+mn-lt"/>
                          <a:ea typeface="+mn-ea"/>
                          <a:cs typeface="+mn-cs"/>
                        </a:rPr>
                        <a:t>Accel, SoftBank Vision Fund 2, The Chan Zuckerberg Initiative, Sequoia India, Bertelsmann, </a:t>
                      </a:r>
                      <a:r>
                        <a:rPr lang="en-US" sz="1600" b="0" i="0" kern="1200" dirty="0" err="1">
                          <a:solidFill>
                            <a:schemeClr val="dk1"/>
                          </a:solidFill>
                          <a:effectLst/>
                          <a:latin typeface="+mn-lt"/>
                          <a:ea typeface="+mn-ea"/>
                          <a:cs typeface="+mn-cs"/>
                        </a:rPr>
                        <a:t>Prosus</a:t>
                      </a:r>
                      <a:r>
                        <a:rPr lang="en-US" sz="1600" b="0" i="0" kern="1200" dirty="0">
                          <a:solidFill>
                            <a:schemeClr val="dk1"/>
                          </a:solidFill>
                          <a:effectLst/>
                          <a:latin typeface="+mn-lt"/>
                          <a:ea typeface="+mn-ea"/>
                          <a:cs typeface="+mn-cs"/>
                        </a:rPr>
                        <a:t>, and Leeds Illuminate</a:t>
                      </a:r>
                      <a:endParaRPr lang="en-IN" sz="1600" b="0" i="0" kern="1200" dirty="0">
                        <a:solidFill>
                          <a:schemeClr val="dk1"/>
                        </a:solidFill>
                        <a:effectLst/>
                        <a:latin typeface="+mn-lt"/>
                        <a:ea typeface="+mn-ea"/>
                        <a:cs typeface="+mn-cs"/>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24595158"/>
                  </a:ext>
                </a:extLst>
              </a:tr>
              <a:tr h="1980424">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r>
                        <a:rPr lang="en-US" sz="1600" b="0" i="0" kern="1200" dirty="0" err="1">
                          <a:solidFill>
                            <a:schemeClr val="dk1"/>
                          </a:solidFill>
                          <a:effectLst/>
                          <a:latin typeface="+mn-lt"/>
                          <a:ea typeface="+mn-ea"/>
                          <a:cs typeface="+mn-cs"/>
                        </a:rPr>
                        <a:t>Zetwerk</a:t>
                      </a:r>
                      <a:r>
                        <a:rPr lang="en-US" sz="1600" b="0" i="0" kern="1200" dirty="0">
                          <a:solidFill>
                            <a:schemeClr val="dk1"/>
                          </a:solidFill>
                          <a:effectLst/>
                          <a:latin typeface="+mn-lt"/>
                          <a:ea typeface="+mn-ea"/>
                          <a:cs typeface="+mn-cs"/>
                        </a:rPr>
                        <a:t> is an end-to-end manufacturing supply chain solutions provider. The online marketplace connects large manufacturing companies with vendors and suppliers for customized products that are used as components of industrial machines and equipment.</a:t>
                      </a:r>
                      <a:endParaRPr lang="en-IN" sz="1600" b="0" i="0" kern="1200" dirty="0">
                        <a:solidFill>
                          <a:schemeClr val="dk1"/>
                        </a:solidFill>
                        <a:effectLst/>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dirty="0"/>
                        <a:t>Aug 20, 2021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dirty="0"/>
                        <a:t>USD 150M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i="0" kern="1200" dirty="0">
                          <a:solidFill>
                            <a:schemeClr val="dk1"/>
                          </a:solidFill>
                          <a:effectLst/>
                          <a:latin typeface="+mn-lt"/>
                          <a:ea typeface="+mn-ea"/>
                          <a:cs typeface="+mn-cs"/>
                        </a:rPr>
                        <a:t>D1 Capital Partners, Green Oaks, Lightspeed, Avenir, Sequoia Capital, Accel and angel investors</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03676240"/>
                  </a:ext>
                </a:extLst>
              </a:tr>
            </a:tbl>
          </a:graphicData>
        </a:graphic>
      </p:graphicFrame>
      <p:pic>
        <p:nvPicPr>
          <p:cNvPr id="4" name="Picture 3">
            <a:extLst>
              <a:ext uri="{FF2B5EF4-FFF2-40B4-BE49-F238E27FC236}">
                <a16:creationId xmlns:a16="http://schemas.microsoft.com/office/drawing/2014/main" id="{A53D8EE6-C98D-46A1-BAE1-04C07BE76ECF}"/>
              </a:ext>
            </a:extLst>
          </p:cNvPr>
          <p:cNvPicPr>
            <a:picLocks noChangeAspect="1"/>
          </p:cNvPicPr>
          <p:nvPr/>
        </p:nvPicPr>
        <p:blipFill>
          <a:blip r:embed="rId3"/>
          <a:stretch>
            <a:fillRect/>
          </a:stretch>
        </p:blipFill>
        <p:spPr>
          <a:xfrm>
            <a:off x="257393" y="1551957"/>
            <a:ext cx="1465535" cy="293107"/>
          </a:xfrm>
          <a:prstGeom prst="rect">
            <a:avLst/>
          </a:prstGeom>
        </p:spPr>
      </p:pic>
      <p:pic>
        <p:nvPicPr>
          <p:cNvPr id="10" name="Picture 2" descr="Eruditus Executive Education">
            <a:extLst>
              <a:ext uri="{FF2B5EF4-FFF2-40B4-BE49-F238E27FC236}">
                <a16:creationId xmlns:a16="http://schemas.microsoft.com/office/drawing/2014/main" id="{D9EDDE35-1C4F-4B71-B5D7-568FF2ECC4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393" y="3361944"/>
            <a:ext cx="1524878" cy="56049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Zetwerk">
            <a:extLst>
              <a:ext uri="{FF2B5EF4-FFF2-40B4-BE49-F238E27FC236}">
                <a16:creationId xmlns:a16="http://schemas.microsoft.com/office/drawing/2014/main" id="{0CB9E832-2B38-4AC0-9127-FB5A7C49244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624" y="5388174"/>
            <a:ext cx="1316119" cy="295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8967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object 2"/>
          <p:cNvSpPr/>
          <p:nvPr/>
        </p:nvSpPr>
        <p:spPr>
          <a:xfrm rot="10800000">
            <a:off x="8681021" y="0"/>
            <a:ext cx="3505200" cy="3496056"/>
          </a:xfrm>
          <a:prstGeom prst="rect">
            <a:avLst/>
          </a:prstGeom>
          <a:blipFill>
            <a:blip r:embed="rId2" cstate="print"/>
            <a:stretch>
              <a:fillRect/>
            </a:stretch>
          </a:blipFill>
        </p:spPr>
        <p:txBody>
          <a:bodyPr wrap="square" lIns="0" tIns="0" rIns="0" bIns="0" rtlCol="0"/>
          <a:lstStyle/>
          <a:p>
            <a:endParaRPr sz="1050"/>
          </a:p>
        </p:txBody>
      </p:sp>
      <p:sp>
        <p:nvSpPr>
          <p:cNvPr id="25" name="object 2"/>
          <p:cNvSpPr/>
          <p:nvPr/>
        </p:nvSpPr>
        <p:spPr>
          <a:xfrm>
            <a:off x="0" y="3361944"/>
            <a:ext cx="3505200" cy="3496056"/>
          </a:xfrm>
          <a:prstGeom prst="rect">
            <a:avLst/>
          </a:prstGeom>
          <a:blipFill>
            <a:blip r:embed="rId2" cstate="print"/>
            <a:stretch>
              <a:fillRect/>
            </a:stretch>
          </a:blipFill>
        </p:spPr>
        <p:txBody>
          <a:bodyPr wrap="square" lIns="0" tIns="0" rIns="0" bIns="0" rtlCol="0"/>
          <a:lstStyle/>
          <a:p>
            <a:endParaRPr sz="1050"/>
          </a:p>
        </p:txBody>
      </p:sp>
      <p:grpSp>
        <p:nvGrpSpPr>
          <p:cNvPr id="16" name="object 5"/>
          <p:cNvGrpSpPr/>
          <p:nvPr/>
        </p:nvGrpSpPr>
        <p:grpSpPr>
          <a:xfrm>
            <a:off x="11963400" y="0"/>
            <a:ext cx="228600" cy="6858000"/>
            <a:chOff x="762000" y="3276598"/>
            <a:chExt cx="228600" cy="6629400"/>
          </a:xfrm>
        </p:grpSpPr>
        <p:sp>
          <p:nvSpPr>
            <p:cNvPr id="17" name="object 6"/>
            <p:cNvSpPr/>
            <p:nvPr/>
          </p:nvSpPr>
          <p:spPr>
            <a:xfrm>
              <a:off x="762000" y="3276598"/>
              <a:ext cx="140335" cy="6629400"/>
            </a:xfrm>
            <a:custGeom>
              <a:avLst/>
              <a:gdLst/>
              <a:ahLst/>
              <a:cxnLst/>
              <a:rect l="l" t="t" r="r" b="b"/>
              <a:pathLst>
                <a:path w="140334" h="6629400">
                  <a:moveTo>
                    <a:pt x="0" y="6629400"/>
                  </a:moveTo>
                  <a:lnTo>
                    <a:pt x="140208" y="6629400"/>
                  </a:lnTo>
                  <a:lnTo>
                    <a:pt x="140208" y="0"/>
                  </a:lnTo>
                  <a:lnTo>
                    <a:pt x="0" y="0"/>
                  </a:lnTo>
                  <a:lnTo>
                    <a:pt x="0" y="6629400"/>
                  </a:lnTo>
                  <a:close/>
                </a:path>
              </a:pathLst>
            </a:custGeom>
            <a:solidFill>
              <a:srgbClr val="DD332D"/>
            </a:solidFill>
          </p:spPr>
          <p:txBody>
            <a:bodyPr wrap="square" lIns="0" tIns="0" rIns="0" bIns="0" rtlCol="0"/>
            <a:lstStyle/>
            <a:p>
              <a:endParaRPr/>
            </a:p>
          </p:txBody>
        </p:sp>
        <p:sp>
          <p:nvSpPr>
            <p:cNvPr id="18" name="object 7"/>
            <p:cNvSpPr/>
            <p:nvPr/>
          </p:nvSpPr>
          <p:spPr>
            <a:xfrm>
              <a:off x="902207" y="3276598"/>
              <a:ext cx="88900" cy="6629400"/>
            </a:xfrm>
            <a:custGeom>
              <a:avLst/>
              <a:gdLst/>
              <a:ahLst/>
              <a:cxnLst/>
              <a:rect l="l" t="t" r="r" b="b"/>
              <a:pathLst>
                <a:path w="88900" h="6629400">
                  <a:moveTo>
                    <a:pt x="88383" y="0"/>
                  </a:moveTo>
                  <a:lnTo>
                    <a:pt x="0" y="0"/>
                  </a:lnTo>
                  <a:lnTo>
                    <a:pt x="0" y="6629400"/>
                  </a:lnTo>
                  <a:lnTo>
                    <a:pt x="88383" y="6629400"/>
                  </a:lnTo>
                  <a:lnTo>
                    <a:pt x="88383" y="0"/>
                  </a:lnTo>
                  <a:close/>
                </a:path>
              </a:pathLst>
            </a:custGeom>
            <a:solidFill>
              <a:srgbClr val="010A40"/>
            </a:solidFill>
          </p:spPr>
          <p:txBody>
            <a:bodyPr wrap="square" lIns="0" tIns="0" rIns="0" bIns="0" rtlCol="0"/>
            <a:lstStyle/>
            <a:p>
              <a:endParaRPr/>
            </a:p>
          </p:txBody>
        </p:sp>
      </p:grpSp>
      <p:graphicFrame>
        <p:nvGraphicFramePr>
          <p:cNvPr id="2" name="Table 1"/>
          <p:cNvGraphicFramePr>
            <a:graphicFrameLocks noGrp="1"/>
          </p:cNvGraphicFramePr>
          <p:nvPr>
            <p:extLst>
              <p:ext uri="{D42A27DB-BD31-4B8C-83A1-F6EECF244321}">
                <p14:modId xmlns:p14="http://schemas.microsoft.com/office/powerpoint/2010/main" val="1129506610"/>
              </p:ext>
            </p:extLst>
          </p:nvPr>
        </p:nvGraphicFramePr>
        <p:xfrm>
          <a:off x="171451" y="328184"/>
          <a:ext cx="11703177" cy="6321192"/>
        </p:xfrm>
        <a:graphic>
          <a:graphicData uri="http://schemas.openxmlformats.org/drawingml/2006/table">
            <a:tbl>
              <a:tblPr firstRow="1" bandRow="1">
                <a:tableStyleId>{5C22544A-7EE6-4342-B048-85BDC9FD1C3A}</a:tableStyleId>
              </a:tblPr>
              <a:tblGrid>
                <a:gridCol w="1523999">
                  <a:extLst>
                    <a:ext uri="{9D8B030D-6E8A-4147-A177-3AD203B41FA5}">
                      <a16:colId xmlns:a16="http://schemas.microsoft.com/office/drawing/2014/main" val="3715611358"/>
                    </a:ext>
                  </a:extLst>
                </a:gridCol>
                <a:gridCol w="4474075">
                  <a:extLst>
                    <a:ext uri="{9D8B030D-6E8A-4147-A177-3AD203B41FA5}">
                      <a16:colId xmlns:a16="http://schemas.microsoft.com/office/drawing/2014/main" val="2377971087"/>
                    </a:ext>
                  </a:extLst>
                </a:gridCol>
                <a:gridCol w="1679075">
                  <a:extLst>
                    <a:ext uri="{9D8B030D-6E8A-4147-A177-3AD203B41FA5}">
                      <a16:colId xmlns:a16="http://schemas.microsoft.com/office/drawing/2014/main" val="675352815"/>
                    </a:ext>
                  </a:extLst>
                </a:gridCol>
                <a:gridCol w="1371600">
                  <a:extLst>
                    <a:ext uri="{9D8B030D-6E8A-4147-A177-3AD203B41FA5}">
                      <a16:colId xmlns:a16="http://schemas.microsoft.com/office/drawing/2014/main" val="1613108641"/>
                    </a:ext>
                  </a:extLst>
                </a:gridCol>
                <a:gridCol w="2654428">
                  <a:extLst>
                    <a:ext uri="{9D8B030D-6E8A-4147-A177-3AD203B41FA5}">
                      <a16:colId xmlns:a16="http://schemas.microsoft.com/office/drawing/2014/main" val="3174692342"/>
                    </a:ext>
                  </a:extLst>
                </a:gridCol>
              </a:tblGrid>
              <a:tr h="379920">
                <a:tc>
                  <a:txBody>
                    <a:bodyPr/>
                    <a:lstStyle/>
                    <a:p>
                      <a:pPr algn="ctr"/>
                      <a:r>
                        <a:rPr lang="en-IN" dirty="0">
                          <a:solidFill>
                            <a:schemeClr val="accent1">
                              <a:lumMod val="50000"/>
                            </a:schemeClr>
                          </a:solidFill>
                        </a:rPr>
                        <a:t>STARTUP</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dirty="0">
                          <a:solidFill>
                            <a:schemeClr val="accent1">
                              <a:lumMod val="50000"/>
                            </a:schemeClr>
                          </a:solidFill>
                        </a:rPr>
                        <a:t>ABOUT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dirty="0">
                          <a:solidFill>
                            <a:schemeClr val="accent1">
                              <a:lumMod val="50000"/>
                            </a:schemeClr>
                          </a:solidFill>
                        </a:rPr>
                        <a:t>UNICOR</a:t>
                      </a:r>
                      <a:r>
                        <a:rPr lang="en-IN" baseline="0" dirty="0">
                          <a:solidFill>
                            <a:schemeClr val="accent1">
                              <a:lumMod val="50000"/>
                            </a:schemeClr>
                          </a:solidFill>
                        </a:rPr>
                        <a:t>N DATE</a:t>
                      </a:r>
                      <a:endParaRPr lang="en-IN"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dirty="0">
                          <a:solidFill>
                            <a:schemeClr val="accent1">
                              <a:lumMod val="50000"/>
                            </a:schemeClr>
                          </a:solidFill>
                        </a:rPr>
                        <a:t>FUNDING</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dirty="0">
                          <a:solidFill>
                            <a:schemeClr val="accent1">
                              <a:lumMod val="50000"/>
                            </a:schemeClr>
                          </a:solidFill>
                        </a:rPr>
                        <a:t>INVESTORS</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97986344"/>
                  </a:ext>
                </a:extLst>
              </a:tr>
              <a:tr h="1980424">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r>
                        <a:rPr lang="en-US" sz="1600" b="0" i="0" kern="1200" dirty="0">
                          <a:solidFill>
                            <a:schemeClr val="dk1"/>
                          </a:solidFill>
                          <a:effectLst/>
                          <a:latin typeface="+mn-lt"/>
                          <a:ea typeface="+mn-ea"/>
                          <a:cs typeface="+mn-cs"/>
                        </a:rPr>
                        <a:t>Grofers is a low-price online supermarket that gets products across categories like grocery, beauty, and wellness, household care, baby care, pet care delivered to your doorstep.</a:t>
                      </a:r>
                      <a:endParaRPr lang="en-IN" sz="1600" b="0" i="0" kern="1200" dirty="0">
                        <a:solidFill>
                          <a:schemeClr val="dk1"/>
                        </a:solidFill>
                        <a:effectLst/>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baseline="0" dirty="0"/>
                        <a:t>Aug 23, 2021</a:t>
                      </a:r>
                      <a:endParaRPr lang="en-IN"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dirty="0"/>
                        <a:t>USD</a:t>
                      </a:r>
                      <a:r>
                        <a:rPr lang="en-IN" baseline="0" dirty="0"/>
                        <a:t> 662.4M</a:t>
                      </a:r>
                      <a:endParaRPr lang="en-IN"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i="0" kern="1200" dirty="0">
                          <a:solidFill>
                            <a:schemeClr val="dk1"/>
                          </a:solidFill>
                          <a:effectLst/>
                          <a:latin typeface="+mn-lt"/>
                          <a:ea typeface="+mn-ea"/>
                          <a:cs typeface="+mn-cs"/>
                        </a:rPr>
                        <a:t>Tiger</a:t>
                      </a:r>
                      <a:r>
                        <a:rPr lang="en-US" sz="1600" b="0" i="0" kern="1200" baseline="0" dirty="0">
                          <a:solidFill>
                            <a:schemeClr val="dk1"/>
                          </a:solidFill>
                          <a:effectLst/>
                          <a:latin typeface="+mn-lt"/>
                          <a:ea typeface="+mn-ea"/>
                          <a:cs typeface="+mn-cs"/>
                        </a:rPr>
                        <a:t> Global Management, KTB Ventures, Softbank Vision Fund, Sequoia Capital India, Bennett Coleman and Co Ltd. and Abu Dhabi Capital Group </a:t>
                      </a:r>
                      <a:endParaRPr lang="en-IN" sz="1600" b="0" i="0" kern="1200" dirty="0">
                        <a:solidFill>
                          <a:schemeClr val="dk1"/>
                        </a:solidFill>
                        <a:effectLst/>
                        <a:latin typeface="+mn-lt"/>
                        <a:ea typeface="+mn-ea"/>
                        <a:cs typeface="+mn-cs"/>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42118427"/>
                  </a:ext>
                </a:extLst>
              </a:tr>
              <a:tr h="1980424">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r>
                        <a:rPr lang="en-US" sz="1600" b="0" i="0" kern="1200" dirty="0">
                          <a:solidFill>
                            <a:schemeClr val="dk1"/>
                          </a:solidFill>
                          <a:effectLst/>
                          <a:latin typeface="+mn-lt"/>
                          <a:ea typeface="+mn-ea"/>
                          <a:cs typeface="+mn-cs"/>
                        </a:rPr>
                        <a:t>Mobile Premier League (MPL), is India’s largest eSports and mobile gaming platform, with over 70+ games on its app on iOS and Android. MPL has also expanded to Indonesia and the US and is growing exponentially, with over 90 million users across the </a:t>
                      </a:r>
                      <a:r>
                        <a:rPr lang="en-US" sz="1600" b="0" i="0" kern="1200">
                          <a:solidFill>
                            <a:schemeClr val="dk1"/>
                          </a:solidFill>
                          <a:effectLst/>
                          <a:latin typeface="+mn-lt"/>
                          <a:ea typeface="+mn-ea"/>
                          <a:cs typeface="+mn-cs"/>
                        </a:rPr>
                        <a:t>globe!</a:t>
                      </a:r>
                      <a:endParaRPr lang="en-US" sz="1600" b="0" i="0" kern="1200" dirty="0">
                        <a:solidFill>
                          <a:schemeClr val="dk1"/>
                        </a:solidFill>
                        <a:effectLst/>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dirty="0"/>
                        <a:t>Sep 16, 2021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dirty="0"/>
                        <a:t>USD 150M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i="0" kern="1200" dirty="0">
                          <a:solidFill>
                            <a:schemeClr val="dk1"/>
                          </a:solidFill>
                          <a:effectLst/>
                          <a:latin typeface="+mn-lt"/>
                          <a:ea typeface="+mn-ea"/>
                          <a:cs typeface="+mn-cs"/>
                        </a:rPr>
                        <a:t>Legatum Capital, Sequoia, SIG, RTP Global, Go-Ventures, Moore Strategic Ventures, Play Ventures, Base Partners, Telstra Ventures and Founders Circle Capital</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65953079"/>
                  </a:ext>
                </a:extLst>
              </a:tr>
              <a:tr h="1980424">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r>
                        <a:rPr lang="en-US" sz="1600" b="0" i="0" kern="1200" dirty="0">
                          <a:solidFill>
                            <a:schemeClr val="dk1"/>
                          </a:solidFill>
                          <a:effectLst/>
                          <a:latin typeface="+mn-lt"/>
                          <a:ea typeface="+mn-ea"/>
                          <a:cs typeface="+mn-cs"/>
                        </a:rPr>
                        <a:t>Apna is a professional networking and jobs platform that helps blue and gray-collar workers find communities and land jobs. The app is currently serving in 28 cities across India.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dirty="0"/>
                        <a:t>Sep 16, 2021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dirty="0"/>
                        <a:t>USD 100M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600" b="0" i="0" kern="1200" dirty="0">
                          <a:solidFill>
                            <a:schemeClr val="dk1"/>
                          </a:solidFill>
                          <a:effectLst/>
                          <a:latin typeface="+mn-lt"/>
                          <a:ea typeface="+mn-ea"/>
                          <a:cs typeface="+mn-cs"/>
                        </a:rPr>
                        <a:t>Tiger Global, Owl Ventures, Maverick Ventures, GSV Ventures, </a:t>
                      </a:r>
                      <a:r>
                        <a:rPr lang="en-US" sz="1600" b="0" i="0" kern="1200" dirty="0">
                          <a:solidFill>
                            <a:schemeClr val="dk1"/>
                          </a:solidFill>
                          <a:effectLst/>
                          <a:latin typeface="+mn-lt"/>
                          <a:ea typeface="+mn-ea"/>
                          <a:cs typeface="+mn-cs"/>
                        </a:rPr>
                        <a:t>Sequoia Capital India and Insight Partners</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24595158"/>
                  </a:ext>
                </a:extLst>
              </a:tr>
            </a:tbl>
          </a:graphicData>
        </a:graphic>
      </p:graphicFrame>
      <p:pic>
        <p:nvPicPr>
          <p:cNvPr id="9" name="Picture 2" descr="MPL Logo">
            <a:extLst>
              <a:ext uri="{FF2B5EF4-FFF2-40B4-BE49-F238E27FC236}">
                <a16:creationId xmlns:a16="http://schemas.microsoft.com/office/drawing/2014/main" id="{2A37642A-9579-4EAE-8F7E-62D05A142A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494" y="3498276"/>
            <a:ext cx="1023873" cy="34129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Search Jobs Online | Hire Candidates | Post a Job for Free | apna.co">
            <a:extLst>
              <a:ext uri="{FF2B5EF4-FFF2-40B4-BE49-F238E27FC236}">
                <a16:creationId xmlns:a16="http://schemas.microsoft.com/office/drawing/2014/main" id="{684C38F5-8992-47B8-BC30-7F87EDEF895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1079" y="5233624"/>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Amazon.com: Grofers E-Gift Card: Gift Cards">
            <a:extLst>
              <a:ext uri="{FF2B5EF4-FFF2-40B4-BE49-F238E27FC236}">
                <a16:creationId xmlns:a16="http://schemas.microsoft.com/office/drawing/2014/main" id="{FD15AEA8-82F4-401E-BCB9-6207C91B0F2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0825" y="1427575"/>
            <a:ext cx="1444625" cy="742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68539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object 2"/>
          <p:cNvSpPr/>
          <p:nvPr/>
        </p:nvSpPr>
        <p:spPr>
          <a:xfrm rot="10800000">
            <a:off x="8681021" y="0"/>
            <a:ext cx="3505200" cy="3496056"/>
          </a:xfrm>
          <a:prstGeom prst="rect">
            <a:avLst/>
          </a:prstGeom>
          <a:blipFill>
            <a:blip r:embed="rId2" cstate="print"/>
            <a:stretch>
              <a:fillRect/>
            </a:stretch>
          </a:blipFill>
        </p:spPr>
        <p:txBody>
          <a:bodyPr wrap="square" lIns="0" tIns="0" rIns="0" bIns="0" rtlCol="0"/>
          <a:lstStyle/>
          <a:p>
            <a:endParaRPr sz="1050"/>
          </a:p>
        </p:txBody>
      </p:sp>
      <p:sp>
        <p:nvSpPr>
          <p:cNvPr id="25" name="object 2"/>
          <p:cNvSpPr/>
          <p:nvPr/>
        </p:nvSpPr>
        <p:spPr>
          <a:xfrm>
            <a:off x="0" y="3361944"/>
            <a:ext cx="3505200" cy="3496056"/>
          </a:xfrm>
          <a:prstGeom prst="rect">
            <a:avLst/>
          </a:prstGeom>
          <a:blipFill>
            <a:blip r:embed="rId2" cstate="print"/>
            <a:stretch>
              <a:fillRect/>
            </a:stretch>
          </a:blipFill>
        </p:spPr>
        <p:txBody>
          <a:bodyPr wrap="square" lIns="0" tIns="0" rIns="0" bIns="0" rtlCol="0"/>
          <a:lstStyle/>
          <a:p>
            <a:endParaRPr sz="1050"/>
          </a:p>
        </p:txBody>
      </p:sp>
      <p:grpSp>
        <p:nvGrpSpPr>
          <p:cNvPr id="16" name="object 5"/>
          <p:cNvGrpSpPr/>
          <p:nvPr/>
        </p:nvGrpSpPr>
        <p:grpSpPr>
          <a:xfrm>
            <a:off x="11963400" y="0"/>
            <a:ext cx="228600" cy="6858000"/>
            <a:chOff x="762000" y="3276598"/>
            <a:chExt cx="228600" cy="6629400"/>
          </a:xfrm>
        </p:grpSpPr>
        <p:sp>
          <p:nvSpPr>
            <p:cNvPr id="17" name="object 6"/>
            <p:cNvSpPr/>
            <p:nvPr/>
          </p:nvSpPr>
          <p:spPr>
            <a:xfrm>
              <a:off x="762000" y="3276598"/>
              <a:ext cx="140335" cy="6629400"/>
            </a:xfrm>
            <a:custGeom>
              <a:avLst/>
              <a:gdLst/>
              <a:ahLst/>
              <a:cxnLst/>
              <a:rect l="l" t="t" r="r" b="b"/>
              <a:pathLst>
                <a:path w="140334" h="6629400">
                  <a:moveTo>
                    <a:pt x="0" y="6629400"/>
                  </a:moveTo>
                  <a:lnTo>
                    <a:pt x="140208" y="6629400"/>
                  </a:lnTo>
                  <a:lnTo>
                    <a:pt x="140208" y="0"/>
                  </a:lnTo>
                  <a:lnTo>
                    <a:pt x="0" y="0"/>
                  </a:lnTo>
                  <a:lnTo>
                    <a:pt x="0" y="6629400"/>
                  </a:lnTo>
                  <a:close/>
                </a:path>
              </a:pathLst>
            </a:custGeom>
            <a:solidFill>
              <a:srgbClr val="DD332D"/>
            </a:solidFill>
          </p:spPr>
          <p:txBody>
            <a:bodyPr wrap="square" lIns="0" tIns="0" rIns="0" bIns="0" rtlCol="0"/>
            <a:lstStyle/>
            <a:p>
              <a:endParaRPr/>
            </a:p>
          </p:txBody>
        </p:sp>
        <p:sp>
          <p:nvSpPr>
            <p:cNvPr id="18" name="object 7"/>
            <p:cNvSpPr/>
            <p:nvPr/>
          </p:nvSpPr>
          <p:spPr>
            <a:xfrm>
              <a:off x="902207" y="3276598"/>
              <a:ext cx="88900" cy="6629400"/>
            </a:xfrm>
            <a:custGeom>
              <a:avLst/>
              <a:gdLst/>
              <a:ahLst/>
              <a:cxnLst/>
              <a:rect l="l" t="t" r="r" b="b"/>
              <a:pathLst>
                <a:path w="88900" h="6629400">
                  <a:moveTo>
                    <a:pt x="88383" y="0"/>
                  </a:moveTo>
                  <a:lnTo>
                    <a:pt x="0" y="0"/>
                  </a:lnTo>
                  <a:lnTo>
                    <a:pt x="0" y="6629400"/>
                  </a:lnTo>
                  <a:lnTo>
                    <a:pt x="88383" y="6629400"/>
                  </a:lnTo>
                  <a:lnTo>
                    <a:pt x="88383" y="0"/>
                  </a:lnTo>
                  <a:close/>
                </a:path>
              </a:pathLst>
            </a:custGeom>
            <a:solidFill>
              <a:srgbClr val="010A40"/>
            </a:solidFill>
          </p:spPr>
          <p:txBody>
            <a:bodyPr wrap="square" lIns="0" tIns="0" rIns="0" bIns="0" rtlCol="0"/>
            <a:lstStyle/>
            <a:p>
              <a:endParaRPr/>
            </a:p>
          </p:txBody>
        </p:sp>
      </p:grpSp>
      <p:graphicFrame>
        <p:nvGraphicFramePr>
          <p:cNvPr id="2" name="Table 1"/>
          <p:cNvGraphicFramePr>
            <a:graphicFrameLocks noGrp="1"/>
          </p:cNvGraphicFramePr>
          <p:nvPr>
            <p:extLst>
              <p:ext uri="{D42A27DB-BD31-4B8C-83A1-F6EECF244321}">
                <p14:modId xmlns:p14="http://schemas.microsoft.com/office/powerpoint/2010/main" val="251655053"/>
              </p:ext>
            </p:extLst>
          </p:nvPr>
        </p:nvGraphicFramePr>
        <p:xfrm>
          <a:off x="171451" y="328184"/>
          <a:ext cx="11703177" cy="6321192"/>
        </p:xfrm>
        <a:graphic>
          <a:graphicData uri="http://schemas.openxmlformats.org/drawingml/2006/table">
            <a:tbl>
              <a:tblPr firstRow="1" bandRow="1">
                <a:tableStyleId>{5C22544A-7EE6-4342-B048-85BDC9FD1C3A}</a:tableStyleId>
              </a:tblPr>
              <a:tblGrid>
                <a:gridCol w="1523999">
                  <a:extLst>
                    <a:ext uri="{9D8B030D-6E8A-4147-A177-3AD203B41FA5}">
                      <a16:colId xmlns:a16="http://schemas.microsoft.com/office/drawing/2014/main" val="3715611358"/>
                    </a:ext>
                  </a:extLst>
                </a:gridCol>
                <a:gridCol w="4474075">
                  <a:extLst>
                    <a:ext uri="{9D8B030D-6E8A-4147-A177-3AD203B41FA5}">
                      <a16:colId xmlns:a16="http://schemas.microsoft.com/office/drawing/2014/main" val="2377971087"/>
                    </a:ext>
                  </a:extLst>
                </a:gridCol>
                <a:gridCol w="1679075">
                  <a:extLst>
                    <a:ext uri="{9D8B030D-6E8A-4147-A177-3AD203B41FA5}">
                      <a16:colId xmlns:a16="http://schemas.microsoft.com/office/drawing/2014/main" val="675352815"/>
                    </a:ext>
                  </a:extLst>
                </a:gridCol>
                <a:gridCol w="1371600">
                  <a:extLst>
                    <a:ext uri="{9D8B030D-6E8A-4147-A177-3AD203B41FA5}">
                      <a16:colId xmlns:a16="http://schemas.microsoft.com/office/drawing/2014/main" val="1613108641"/>
                    </a:ext>
                  </a:extLst>
                </a:gridCol>
                <a:gridCol w="2654428">
                  <a:extLst>
                    <a:ext uri="{9D8B030D-6E8A-4147-A177-3AD203B41FA5}">
                      <a16:colId xmlns:a16="http://schemas.microsoft.com/office/drawing/2014/main" val="3174692342"/>
                    </a:ext>
                  </a:extLst>
                </a:gridCol>
              </a:tblGrid>
              <a:tr h="379920">
                <a:tc>
                  <a:txBody>
                    <a:bodyPr/>
                    <a:lstStyle/>
                    <a:p>
                      <a:pPr algn="ctr"/>
                      <a:r>
                        <a:rPr lang="en-IN" dirty="0">
                          <a:solidFill>
                            <a:schemeClr val="accent1">
                              <a:lumMod val="50000"/>
                            </a:schemeClr>
                          </a:solidFill>
                        </a:rPr>
                        <a:t>STARTUP</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dirty="0">
                          <a:solidFill>
                            <a:schemeClr val="accent1">
                              <a:lumMod val="50000"/>
                            </a:schemeClr>
                          </a:solidFill>
                        </a:rPr>
                        <a:t>ABOUT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dirty="0">
                          <a:solidFill>
                            <a:schemeClr val="accent1">
                              <a:lumMod val="50000"/>
                            </a:schemeClr>
                          </a:solidFill>
                        </a:rPr>
                        <a:t>UNICOR</a:t>
                      </a:r>
                      <a:r>
                        <a:rPr lang="en-IN" baseline="0" dirty="0">
                          <a:solidFill>
                            <a:schemeClr val="accent1">
                              <a:lumMod val="50000"/>
                            </a:schemeClr>
                          </a:solidFill>
                        </a:rPr>
                        <a:t>N DATE</a:t>
                      </a:r>
                      <a:endParaRPr lang="en-IN"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dirty="0">
                          <a:solidFill>
                            <a:schemeClr val="accent1">
                              <a:lumMod val="50000"/>
                            </a:schemeClr>
                          </a:solidFill>
                        </a:rPr>
                        <a:t>FUNDING</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dirty="0">
                          <a:solidFill>
                            <a:schemeClr val="accent1">
                              <a:lumMod val="50000"/>
                            </a:schemeClr>
                          </a:solidFill>
                        </a:rPr>
                        <a:t>INVESTORS</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97986344"/>
                  </a:ext>
                </a:extLst>
              </a:tr>
              <a:tr h="1980424">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r>
                        <a:rPr lang="en-US" sz="1600" b="0" i="0" kern="1200" dirty="0" err="1">
                          <a:solidFill>
                            <a:schemeClr val="dk1"/>
                          </a:solidFill>
                          <a:effectLst/>
                          <a:latin typeface="+mn-lt"/>
                          <a:ea typeface="+mn-ea"/>
                          <a:cs typeface="+mn-cs"/>
                        </a:rPr>
                        <a:t>Vedantu</a:t>
                      </a:r>
                      <a:r>
                        <a:rPr lang="en-US" sz="1600" b="0" i="0" kern="1200" dirty="0">
                          <a:solidFill>
                            <a:schemeClr val="dk1"/>
                          </a:solidFill>
                          <a:effectLst/>
                          <a:latin typeface="+mn-lt"/>
                          <a:ea typeface="+mn-ea"/>
                          <a:cs typeface="+mn-cs"/>
                        </a:rPr>
                        <a:t> is an e-learning company that features an online platform that features real-time personalized learning. It provides a software platform connects tutors and student which provides real-time one to one teaching to students online.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dirty="0"/>
                        <a:t>Sep 29, 2021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dirty="0"/>
                        <a:t>USD 100M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i="0" kern="1200" dirty="0">
                          <a:solidFill>
                            <a:schemeClr val="dk1"/>
                          </a:solidFill>
                          <a:effectLst/>
                          <a:latin typeface="+mn-lt"/>
                          <a:ea typeface="+mn-ea"/>
                          <a:cs typeface="+mn-cs"/>
                        </a:rPr>
                        <a:t>ABC World Asia, </a:t>
                      </a:r>
                      <a:r>
                        <a:rPr lang="en-US" sz="1600" b="0" i="0" kern="1200" dirty="0" err="1">
                          <a:solidFill>
                            <a:schemeClr val="dk1"/>
                          </a:solidFill>
                          <a:effectLst/>
                          <a:latin typeface="+mn-lt"/>
                          <a:ea typeface="+mn-ea"/>
                          <a:cs typeface="+mn-cs"/>
                        </a:rPr>
                        <a:t>Coatue</a:t>
                      </a:r>
                      <a:r>
                        <a:rPr lang="en-US" sz="1600" b="0" i="0" kern="1200" dirty="0">
                          <a:solidFill>
                            <a:schemeClr val="dk1"/>
                          </a:solidFill>
                          <a:effectLst/>
                          <a:latin typeface="+mn-lt"/>
                          <a:ea typeface="+mn-ea"/>
                          <a:cs typeface="+mn-cs"/>
                        </a:rPr>
                        <a:t>, Tiger Global, GGV Capital, and </a:t>
                      </a:r>
                      <a:r>
                        <a:rPr lang="en-US" sz="1600" b="0" i="0" kern="1200" dirty="0" err="1">
                          <a:solidFill>
                            <a:schemeClr val="dk1"/>
                          </a:solidFill>
                          <a:effectLst/>
                          <a:latin typeface="+mn-lt"/>
                          <a:ea typeface="+mn-ea"/>
                          <a:cs typeface="+mn-cs"/>
                        </a:rPr>
                        <a:t>WestBridge</a:t>
                      </a:r>
                      <a:r>
                        <a:rPr lang="en-US" sz="1600" b="0" i="0" kern="1200" dirty="0">
                          <a:solidFill>
                            <a:schemeClr val="dk1"/>
                          </a:solidFill>
                          <a:effectLst/>
                          <a:latin typeface="+mn-lt"/>
                          <a:ea typeface="+mn-ea"/>
                          <a:cs typeface="+mn-cs"/>
                        </a:rPr>
                        <a:t> among others</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42118427"/>
                  </a:ext>
                </a:extLst>
              </a:tr>
              <a:tr h="1980424">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r>
                        <a:rPr lang="en-US" sz="1600" b="0" i="0" kern="1200" dirty="0" err="1">
                          <a:solidFill>
                            <a:schemeClr val="dk1"/>
                          </a:solidFill>
                          <a:effectLst/>
                          <a:latin typeface="+mn-lt"/>
                          <a:ea typeface="+mn-ea"/>
                          <a:cs typeface="+mn-cs"/>
                        </a:rPr>
                        <a:t>Licious</a:t>
                      </a:r>
                      <a:r>
                        <a:rPr lang="en-US" sz="1600" b="0" i="0" kern="1200" dirty="0">
                          <a:solidFill>
                            <a:schemeClr val="dk1"/>
                          </a:solidFill>
                          <a:effectLst/>
                          <a:latin typeface="+mn-lt"/>
                          <a:ea typeface="+mn-ea"/>
                          <a:cs typeface="+mn-cs"/>
                        </a:rPr>
                        <a:t> is an online meat and seafood ordering startup that follows an end-to-end business.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dirty="0"/>
                        <a:t>Oct 05, 2021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dirty="0"/>
                        <a:t>USD 52M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i="0" kern="1200" dirty="0">
                          <a:solidFill>
                            <a:schemeClr val="dk1"/>
                          </a:solidFill>
                          <a:effectLst/>
                          <a:latin typeface="+mn-lt"/>
                          <a:ea typeface="+mn-ea"/>
                          <a:cs typeface="+mn-cs"/>
                        </a:rPr>
                        <a:t>IIFL AMC’s Late Stage Tech Fund</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65953079"/>
                  </a:ext>
                </a:extLst>
              </a:tr>
              <a:tr h="1980424">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r>
                        <a:rPr lang="en-US" sz="1600" b="0" i="0" kern="1200" dirty="0" err="1">
                          <a:solidFill>
                            <a:schemeClr val="dk1"/>
                          </a:solidFill>
                          <a:effectLst/>
                          <a:latin typeface="+mn-lt"/>
                          <a:ea typeface="+mn-ea"/>
                          <a:cs typeface="+mn-cs"/>
                        </a:rPr>
                        <a:t>CoinSwitch</a:t>
                      </a:r>
                      <a:r>
                        <a:rPr lang="en-US" sz="1600" b="0" i="0" kern="1200" dirty="0">
                          <a:solidFill>
                            <a:schemeClr val="dk1"/>
                          </a:solidFill>
                          <a:effectLst/>
                          <a:latin typeface="+mn-lt"/>
                          <a:ea typeface="+mn-ea"/>
                          <a:cs typeface="+mn-cs"/>
                        </a:rPr>
                        <a:t> </a:t>
                      </a:r>
                      <a:r>
                        <a:rPr lang="en-US" sz="1600" b="0" i="0" kern="1200" dirty="0" err="1">
                          <a:solidFill>
                            <a:schemeClr val="dk1"/>
                          </a:solidFill>
                          <a:effectLst/>
                          <a:latin typeface="+mn-lt"/>
                          <a:ea typeface="+mn-ea"/>
                          <a:cs typeface="+mn-cs"/>
                        </a:rPr>
                        <a:t>Kuber</a:t>
                      </a:r>
                      <a:r>
                        <a:rPr lang="en-US" sz="1600" b="0" i="0" kern="1200" dirty="0">
                          <a:solidFill>
                            <a:schemeClr val="dk1"/>
                          </a:solidFill>
                          <a:effectLst/>
                          <a:latin typeface="+mn-lt"/>
                          <a:ea typeface="+mn-ea"/>
                          <a:cs typeface="+mn-cs"/>
                        </a:rPr>
                        <a:t> is a cryptocurrency exchange platform allowing its users to buy and sell cryptocurrencies.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dirty="0"/>
                        <a:t>Oct 06, 2021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dirty="0"/>
                        <a:t>USD 260M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i="0" kern="1200" dirty="0">
                          <a:solidFill>
                            <a:schemeClr val="dk1"/>
                          </a:solidFill>
                          <a:effectLst/>
                          <a:latin typeface="+mn-lt"/>
                          <a:ea typeface="+mn-ea"/>
                          <a:cs typeface="+mn-cs"/>
                        </a:rPr>
                        <a:t>a16z (Andreesen Horowitz) and Coinbase Ventures.</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24595158"/>
                  </a:ext>
                </a:extLst>
              </a:tr>
            </a:tbl>
          </a:graphicData>
        </a:graphic>
      </p:graphicFrame>
      <p:pic>
        <p:nvPicPr>
          <p:cNvPr id="11" name="Picture 10">
            <a:extLst>
              <a:ext uri="{FF2B5EF4-FFF2-40B4-BE49-F238E27FC236}">
                <a16:creationId xmlns:a16="http://schemas.microsoft.com/office/drawing/2014/main" id="{F82D90F4-6466-44B3-AC81-26421EDEF6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372" y="1405793"/>
            <a:ext cx="1294279" cy="439271"/>
          </a:xfrm>
          <a:prstGeom prst="rect">
            <a:avLst/>
          </a:prstGeom>
        </p:spPr>
      </p:pic>
      <p:pic>
        <p:nvPicPr>
          <p:cNvPr id="1026" name="Picture 2" descr="licious">
            <a:extLst>
              <a:ext uri="{FF2B5EF4-FFF2-40B4-BE49-F238E27FC236}">
                <a16:creationId xmlns:a16="http://schemas.microsoft.com/office/drawing/2014/main" id="{6D3E1025-8710-46ED-A75C-567281B44D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372" y="3429000"/>
            <a:ext cx="1294279" cy="49977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71E2CBB3-5232-4596-92E6-BE81624E79DB}"/>
              </a:ext>
            </a:extLst>
          </p:cNvPr>
          <p:cNvPicPr>
            <a:picLocks noChangeAspect="1"/>
          </p:cNvPicPr>
          <p:nvPr/>
        </p:nvPicPr>
        <p:blipFill>
          <a:blip r:embed="rId5"/>
          <a:stretch>
            <a:fillRect/>
          </a:stretch>
        </p:blipFill>
        <p:spPr>
          <a:xfrm>
            <a:off x="224747" y="5388491"/>
            <a:ext cx="1386904" cy="375851"/>
          </a:xfrm>
          <a:prstGeom prst="rect">
            <a:avLst/>
          </a:prstGeom>
        </p:spPr>
      </p:pic>
    </p:spTree>
    <p:extLst>
      <p:ext uri="{BB962C8B-B14F-4D97-AF65-F5344CB8AC3E}">
        <p14:creationId xmlns:p14="http://schemas.microsoft.com/office/powerpoint/2010/main" val="32795257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object 2"/>
          <p:cNvSpPr/>
          <p:nvPr/>
        </p:nvSpPr>
        <p:spPr>
          <a:xfrm rot="10800000">
            <a:off x="8681021" y="0"/>
            <a:ext cx="3505200" cy="3496056"/>
          </a:xfrm>
          <a:prstGeom prst="rect">
            <a:avLst/>
          </a:prstGeom>
          <a:blipFill>
            <a:blip r:embed="rId2" cstate="print"/>
            <a:stretch>
              <a:fillRect/>
            </a:stretch>
          </a:blipFill>
        </p:spPr>
        <p:txBody>
          <a:bodyPr wrap="square" lIns="0" tIns="0" rIns="0" bIns="0" rtlCol="0"/>
          <a:lstStyle/>
          <a:p>
            <a:endParaRPr sz="1050"/>
          </a:p>
        </p:txBody>
      </p:sp>
      <p:sp>
        <p:nvSpPr>
          <p:cNvPr id="25" name="object 2"/>
          <p:cNvSpPr/>
          <p:nvPr/>
        </p:nvSpPr>
        <p:spPr>
          <a:xfrm>
            <a:off x="0" y="3361944"/>
            <a:ext cx="3505200" cy="3496056"/>
          </a:xfrm>
          <a:prstGeom prst="rect">
            <a:avLst/>
          </a:prstGeom>
          <a:blipFill>
            <a:blip r:embed="rId2" cstate="print"/>
            <a:stretch>
              <a:fillRect/>
            </a:stretch>
          </a:blipFill>
        </p:spPr>
        <p:txBody>
          <a:bodyPr wrap="square" lIns="0" tIns="0" rIns="0" bIns="0" rtlCol="0"/>
          <a:lstStyle/>
          <a:p>
            <a:endParaRPr sz="1050"/>
          </a:p>
        </p:txBody>
      </p:sp>
      <p:grpSp>
        <p:nvGrpSpPr>
          <p:cNvPr id="16" name="object 5"/>
          <p:cNvGrpSpPr/>
          <p:nvPr/>
        </p:nvGrpSpPr>
        <p:grpSpPr>
          <a:xfrm>
            <a:off x="11963400" y="0"/>
            <a:ext cx="228600" cy="6858000"/>
            <a:chOff x="762000" y="3276598"/>
            <a:chExt cx="228600" cy="6629400"/>
          </a:xfrm>
        </p:grpSpPr>
        <p:sp>
          <p:nvSpPr>
            <p:cNvPr id="17" name="object 6"/>
            <p:cNvSpPr/>
            <p:nvPr/>
          </p:nvSpPr>
          <p:spPr>
            <a:xfrm>
              <a:off x="762000" y="3276598"/>
              <a:ext cx="140335" cy="6629400"/>
            </a:xfrm>
            <a:custGeom>
              <a:avLst/>
              <a:gdLst/>
              <a:ahLst/>
              <a:cxnLst/>
              <a:rect l="l" t="t" r="r" b="b"/>
              <a:pathLst>
                <a:path w="140334" h="6629400">
                  <a:moveTo>
                    <a:pt x="0" y="6629400"/>
                  </a:moveTo>
                  <a:lnTo>
                    <a:pt x="140208" y="6629400"/>
                  </a:lnTo>
                  <a:lnTo>
                    <a:pt x="140208" y="0"/>
                  </a:lnTo>
                  <a:lnTo>
                    <a:pt x="0" y="0"/>
                  </a:lnTo>
                  <a:lnTo>
                    <a:pt x="0" y="6629400"/>
                  </a:lnTo>
                  <a:close/>
                </a:path>
              </a:pathLst>
            </a:custGeom>
            <a:solidFill>
              <a:srgbClr val="DD332D"/>
            </a:solidFill>
          </p:spPr>
          <p:txBody>
            <a:bodyPr wrap="square" lIns="0" tIns="0" rIns="0" bIns="0" rtlCol="0"/>
            <a:lstStyle/>
            <a:p>
              <a:endParaRPr/>
            </a:p>
          </p:txBody>
        </p:sp>
        <p:sp>
          <p:nvSpPr>
            <p:cNvPr id="18" name="object 7"/>
            <p:cNvSpPr/>
            <p:nvPr/>
          </p:nvSpPr>
          <p:spPr>
            <a:xfrm>
              <a:off x="902207" y="3276598"/>
              <a:ext cx="88900" cy="6629400"/>
            </a:xfrm>
            <a:custGeom>
              <a:avLst/>
              <a:gdLst/>
              <a:ahLst/>
              <a:cxnLst/>
              <a:rect l="l" t="t" r="r" b="b"/>
              <a:pathLst>
                <a:path w="88900" h="6629400">
                  <a:moveTo>
                    <a:pt x="88383" y="0"/>
                  </a:moveTo>
                  <a:lnTo>
                    <a:pt x="0" y="0"/>
                  </a:lnTo>
                  <a:lnTo>
                    <a:pt x="0" y="6629400"/>
                  </a:lnTo>
                  <a:lnTo>
                    <a:pt x="88383" y="6629400"/>
                  </a:lnTo>
                  <a:lnTo>
                    <a:pt x="88383" y="0"/>
                  </a:lnTo>
                  <a:close/>
                </a:path>
              </a:pathLst>
            </a:custGeom>
            <a:solidFill>
              <a:srgbClr val="010A40"/>
            </a:solidFill>
          </p:spPr>
          <p:txBody>
            <a:bodyPr wrap="square" lIns="0" tIns="0" rIns="0" bIns="0" rtlCol="0"/>
            <a:lstStyle/>
            <a:p>
              <a:endParaRPr/>
            </a:p>
          </p:txBody>
        </p:sp>
      </p:grpSp>
      <p:graphicFrame>
        <p:nvGraphicFramePr>
          <p:cNvPr id="2" name="Table 1"/>
          <p:cNvGraphicFramePr>
            <a:graphicFrameLocks noGrp="1"/>
          </p:cNvGraphicFramePr>
          <p:nvPr>
            <p:extLst>
              <p:ext uri="{D42A27DB-BD31-4B8C-83A1-F6EECF244321}">
                <p14:modId xmlns:p14="http://schemas.microsoft.com/office/powerpoint/2010/main" val="2010520156"/>
              </p:ext>
            </p:extLst>
          </p:nvPr>
        </p:nvGraphicFramePr>
        <p:xfrm>
          <a:off x="171451" y="328184"/>
          <a:ext cx="11703177" cy="6321192"/>
        </p:xfrm>
        <a:graphic>
          <a:graphicData uri="http://schemas.openxmlformats.org/drawingml/2006/table">
            <a:tbl>
              <a:tblPr firstRow="1" bandRow="1">
                <a:tableStyleId>{5C22544A-7EE6-4342-B048-85BDC9FD1C3A}</a:tableStyleId>
              </a:tblPr>
              <a:tblGrid>
                <a:gridCol w="1523999">
                  <a:extLst>
                    <a:ext uri="{9D8B030D-6E8A-4147-A177-3AD203B41FA5}">
                      <a16:colId xmlns:a16="http://schemas.microsoft.com/office/drawing/2014/main" val="3715611358"/>
                    </a:ext>
                  </a:extLst>
                </a:gridCol>
                <a:gridCol w="4474075">
                  <a:extLst>
                    <a:ext uri="{9D8B030D-6E8A-4147-A177-3AD203B41FA5}">
                      <a16:colId xmlns:a16="http://schemas.microsoft.com/office/drawing/2014/main" val="2377971087"/>
                    </a:ext>
                  </a:extLst>
                </a:gridCol>
                <a:gridCol w="1679075">
                  <a:extLst>
                    <a:ext uri="{9D8B030D-6E8A-4147-A177-3AD203B41FA5}">
                      <a16:colId xmlns:a16="http://schemas.microsoft.com/office/drawing/2014/main" val="675352815"/>
                    </a:ext>
                  </a:extLst>
                </a:gridCol>
                <a:gridCol w="1371600">
                  <a:extLst>
                    <a:ext uri="{9D8B030D-6E8A-4147-A177-3AD203B41FA5}">
                      <a16:colId xmlns:a16="http://schemas.microsoft.com/office/drawing/2014/main" val="1613108641"/>
                    </a:ext>
                  </a:extLst>
                </a:gridCol>
                <a:gridCol w="2654428">
                  <a:extLst>
                    <a:ext uri="{9D8B030D-6E8A-4147-A177-3AD203B41FA5}">
                      <a16:colId xmlns:a16="http://schemas.microsoft.com/office/drawing/2014/main" val="3174692342"/>
                    </a:ext>
                  </a:extLst>
                </a:gridCol>
              </a:tblGrid>
              <a:tr h="379920">
                <a:tc>
                  <a:txBody>
                    <a:bodyPr/>
                    <a:lstStyle/>
                    <a:p>
                      <a:pPr algn="ctr"/>
                      <a:r>
                        <a:rPr lang="en-IN" dirty="0">
                          <a:solidFill>
                            <a:schemeClr val="accent1">
                              <a:lumMod val="50000"/>
                            </a:schemeClr>
                          </a:solidFill>
                        </a:rPr>
                        <a:t>STARTUP</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dirty="0">
                          <a:solidFill>
                            <a:schemeClr val="accent1">
                              <a:lumMod val="50000"/>
                            </a:schemeClr>
                          </a:solidFill>
                        </a:rPr>
                        <a:t>ABOUT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dirty="0">
                          <a:solidFill>
                            <a:schemeClr val="accent1">
                              <a:lumMod val="50000"/>
                            </a:schemeClr>
                          </a:solidFill>
                        </a:rPr>
                        <a:t>UNICOR</a:t>
                      </a:r>
                      <a:r>
                        <a:rPr lang="en-IN" baseline="0" dirty="0">
                          <a:solidFill>
                            <a:schemeClr val="accent1">
                              <a:lumMod val="50000"/>
                            </a:schemeClr>
                          </a:solidFill>
                        </a:rPr>
                        <a:t>N DATE</a:t>
                      </a:r>
                      <a:endParaRPr lang="en-IN"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dirty="0">
                          <a:solidFill>
                            <a:schemeClr val="accent1">
                              <a:lumMod val="50000"/>
                            </a:schemeClr>
                          </a:solidFill>
                        </a:rPr>
                        <a:t>FUNDING</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dirty="0">
                          <a:solidFill>
                            <a:schemeClr val="accent1">
                              <a:lumMod val="50000"/>
                            </a:schemeClr>
                          </a:solidFill>
                        </a:rPr>
                        <a:t>INVESTORS</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97986344"/>
                  </a:ext>
                </a:extLst>
              </a:tr>
              <a:tr h="1980424">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r>
                        <a:rPr lang="en-US" sz="1600" b="0" i="0" kern="1200" dirty="0">
                          <a:solidFill>
                            <a:schemeClr val="dk1"/>
                          </a:solidFill>
                          <a:effectLst/>
                          <a:latin typeface="+mn-lt"/>
                          <a:ea typeface="+mn-ea"/>
                          <a:cs typeface="+mn-cs"/>
                        </a:rPr>
                        <a:t>Rebel Foods, formerly known as </a:t>
                      </a:r>
                      <a:r>
                        <a:rPr lang="en-US" sz="1600" b="0" i="0" kern="1200" dirty="0" err="1">
                          <a:solidFill>
                            <a:schemeClr val="dk1"/>
                          </a:solidFill>
                          <a:effectLst/>
                          <a:latin typeface="+mn-lt"/>
                          <a:ea typeface="+mn-ea"/>
                          <a:cs typeface="+mn-cs"/>
                        </a:rPr>
                        <a:t>Faasos</a:t>
                      </a:r>
                      <a:r>
                        <a:rPr lang="en-US" sz="1600" b="0" i="0" kern="1200" dirty="0">
                          <a:solidFill>
                            <a:schemeClr val="dk1"/>
                          </a:solidFill>
                          <a:effectLst/>
                          <a:latin typeface="+mn-lt"/>
                          <a:ea typeface="+mn-ea"/>
                          <a:cs typeface="+mn-cs"/>
                        </a:rPr>
                        <a:t>, is the world's largest chain of online restaurants. Today, they operate 15+ own brands such as Behrouz Biryani, </a:t>
                      </a:r>
                      <a:r>
                        <a:rPr lang="en-US" sz="1600" b="0" i="0" kern="1200" dirty="0" err="1">
                          <a:solidFill>
                            <a:schemeClr val="dk1"/>
                          </a:solidFill>
                          <a:effectLst/>
                          <a:latin typeface="+mn-lt"/>
                          <a:ea typeface="+mn-ea"/>
                          <a:cs typeface="+mn-cs"/>
                        </a:rPr>
                        <a:t>Ovenstory</a:t>
                      </a:r>
                      <a:r>
                        <a:rPr lang="en-US" sz="1600" b="0" i="0" kern="1200" dirty="0">
                          <a:solidFill>
                            <a:schemeClr val="dk1"/>
                          </a:solidFill>
                          <a:effectLst/>
                          <a:latin typeface="+mn-lt"/>
                          <a:ea typeface="+mn-ea"/>
                          <a:cs typeface="+mn-cs"/>
                        </a:rPr>
                        <a:t> Pizza, </a:t>
                      </a:r>
                      <a:r>
                        <a:rPr lang="en-US" sz="1600" b="0" i="0" kern="1200" dirty="0" err="1">
                          <a:solidFill>
                            <a:schemeClr val="dk1"/>
                          </a:solidFill>
                          <a:effectLst/>
                          <a:latin typeface="+mn-lt"/>
                          <a:ea typeface="+mn-ea"/>
                          <a:cs typeface="+mn-cs"/>
                        </a:rPr>
                        <a:t>Faasos</a:t>
                      </a:r>
                      <a:r>
                        <a:rPr lang="en-US" sz="1600" b="0" i="0" kern="1200" dirty="0">
                          <a:solidFill>
                            <a:schemeClr val="dk1"/>
                          </a:solidFill>
                          <a:effectLst/>
                          <a:latin typeface="+mn-lt"/>
                          <a:ea typeface="+mn-ea"/>
                          <a:cs typeface="+mn-cs"/>
                        </a:rPr>
                        <a:t>, Mandarin Oak, Sweet Truth and more.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dirty="0"/>
                        <a:t>Oct 07, 2021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dirty="0"/>
                        <a:t>USD 175M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i="0" kern="1200" dirty="0">
                          <a:solidFill>
                            <a:schemeClr val="dk1"/>
                          </a:solidFill>
                          <a:effectLst/>
                          <a:latin typeface="+mn-lt"/>
                          <a:ea typeface="+mn-ea"/>
                          <a:cs typeface="+mn-cs"/>
                        </a:rPr>
                        <a:t>Qatar Investment Authority, </a:t>
                      </a:r>
                      <a:r>
                        <a:rPr lang="en-US" sz="1600" b="0" i="0" kern="1200" dirty="0" err="1">
                          <a:solidFill>
                            <a:schemeClr val="dk1"/>
                          </a:solidFill>
                          <a:effectLst/>
                          <a:latin typeface="+mn-lt"/>
                          <a:ea typeface="+mn-ea"/>
                          <a:cs typeface="+mn-cs"/>
                        </a:rPr>
                        <a:t>Coatue</a:t>
                      </a:r>
                      <a:r>
                        <a:rPr lang="en-US" sz="1600" b="0" i="0" kern="1200" dirty="0">
                          <a:solidFill>
                            <a:schemeClr val="dk1"/>
                          </a:solidFill>
                          <a:effectLst/>
                          <a:latin typeface="+mn-lt"/>
                          <a:ea typeface="+mn-ea"/>
                          <a:cs typeface="+mn-cs"/>
                        </a:rPr>
                        <a:t> and </a:t>
                      </a:r>
                      <a:r>
                        <a:rPr lang="en-US" sz="1600" b="0" i="0" kern="1200" dirty="0" err="1">
                          <a:solidFill>
                            <a:schemeClr val="dk1"/>
                          </a:solidFill>
                          <a:effectLst/>
                          <a:latin typeface="+mn-lt"/>
                          <a:ea typeface="+mn-ea"/>
                          <a:cs typeface="+mn-cs"/>
                        </a:rPr>
                        <a:t>Evolvence</a:t>
                      </a:r>
                      <a:r>
                        <a:rPr lang="en-US" sz="1600" b="0" i="0" kern="1200" dirty="0">
                          <a:solidFill>
                            <a:schemeClr val="dk1"/>
                          </a:solidFill>
                          <a:effectLst/>
                          <a:latin typeface="+mn-lt"/>
                          <a:ea typeface="+mn-ea"/>
                          <a:cs typeface="+mn-cs"/>
                        </a:rPr>
                        <a:t> India</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42118427"/>
                  </a:ext>
                </a:extLst>
              </a:tr>
              <a:tr h="1980424">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r>
                        <a:rPr lang="en-US" sz="1600" b="0" i="0" kern="1200" dirty="0" err="1">
                          <a:solidFill>
                            <a:schemeClr val="dk1"/>
                          </a:solidFill>
                          <a:effectLst/>
                          <a:latin typeface="+mn-lt"/>
                          <a:ea typeface="+mn-ea"/>
                          <a:cs typeface="+mn-cs"/>
                        </a:rPr>
                        <a:t>CarDekho</a:t>
                      </a:r>
                      <a:r>
                        <a:rPr lang="en-US" sz="1600" b="0" i="0" kern="1200" dirty="0">
                          <a:solidFill>
                            <a:schemeClr val="dk1"/>
                          </a:solidFill>
                          <a:effectLst/>
                          <a:latin typeface="+mn-lt"/>
                          <a:ea typeface="+mn-ea"/>
                          <a:cs typeface="+mn-cs"/>
                        </a:rPr>
                        <a:t> group operates auto sites such as CarDekho.com, Gaadi.com, ZigWheels.com and BikeDekho.com. Its fintech platform is the fourth largest used car retail loan originator in India, behind HDFC Bank, ICICI Bank and Mahindra Finance.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dirty="0"/>
                        <a:t>Oct 13, 2021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dirty="0"/>
                        <a:t>USD 250M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i="0" kern="1200" dirty="0" err="1">
                          <a:solidFill>
                            <a:schemeClr val="dk1"/>
                          </a:solidFill>
                          <a:effectLst/>
                          <a:latin typeface="+mn-lt"/>
                          <a:ea typeface="+mn-ea"/>
                          <a:cs typeface="+mn-cs"/>
                        </a:rPr>
                        <a:t>LeapFrog</a:t>
                      </a:r>
                      <a:r>
                        <a:rPr lang="en-US" sz="1600" b="0" i="0" kern="1200" dirty="0">
                          <a:solidFill>
                            <a:schemeClr val="dk1"/>
                          </a:solidFill>
                          <a:effectLst/>
                          <a:latin typeface="+mn-lt"/>
                          <a:ea typeface="+mn-ea"/>
                          <a:cs typeface="+mn-cs"/>
                        </a:rPr>
                        <a:t> Investments, Canyon Partners, </a:t>
                      </a:r>
                      <a:r>
                        <a:rPr lang="en-US" sz="1600" b="0" i="0" kern="1200" dirty="0" err="1">
                          <a:solidFill>
                            <a:schemeClr val="dk1"/>
                          </a:solidFill>
                          <a:effectLst/>
                          <a:latin typeface="+mn-lt"/>
                          <a:ea typeface="+mn-ea"/>
                          <a:cs typeface="+mn-cs"/>
                        </a:rPr>
                        <a:t>Mirae</a:t>
                      </a:r>
                      <a:r>
                        <a:rPr lang="en-US" sz="1600" b="0" i="0" kern="1200" dirty="0">
                          <a:solidFill>
                            <a:schemeClr val="dk1"/>
                          </a:solidFill>
                          <a:effectLst/>
                          <a:latin typeface="+mn-lt"/>
                          <a:ea typeface="+mn-ea"/>
                          <a:cs typeface="+mn-cs"/>
                        </a:rPr>
                        <a:t> Asset, Franklin Templeton, Harbor Spring Capital, Sequoia Capital India and </a:t>
                      </a:r>
                      <a:r>
                        <a:rPr lang="en-US" sz="1600" b="0" i="0" kern="1200" dirty="0" err="1">
                          <a:solidFill>
                            <a:schemeClr val="dk1"/>
                          </a:solidFill>
                          <a:effectLst/>
                          <a:latin typeface="+mn-lt"/>
                          <a:ea typeface="+mn-ea"/>
                          <a:cs typeface="+mn-cs"/>
                        </a:rPr>
                        <a:t>Sunley</a:t>
                      </a:r>
                      <a:r>
                        <a:rPr lang="en-US" sz="1600" b="0" i="0" kern="1200" dirty="0">
                          <a:solidFill>
                            <a:schemeClr val="dk1"/>
                          </a:solidFill>
                          <a:effectLst/>
                          <a:latin typeface="+mn-lt"/>
                          <a:ea typeface="+mn-ea"/>
                          <a:cs typeface="+mn-cs"/>
                        </a:rPr>
                        <a:t> House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65953079"/>
                  </a:ext>
                </a:extLst>
              </a:tr>
              <a:tr h="1980424">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r>
                        <a:rPr lang="en-US" sz="1600" b="0" i="0" kern="1200" dirty="0" err="1">
                          <a:solidFill>
                            <a:schemeClr val="dk1"/>
                          </a:solidFill>
                          <a:effectLst/>
                          <a:latin typeface="+mn-lt"/>
                          <a:ea typeface="+mn-ea"/>
                          <a:cs typeface="+mn-cs"/>
                        </a:rPr>
                        <a:t>MobiKwik</a:t>
                      </a:r>
                      <a:r>
                        <a:rPr lang="en-US" sz="1600" b="0" i="0" kern="1200" dirty="0">
                          <a:solidFill>
                            <a:schemeClr val="dk1"/>
                          </a:solidFill>
                          <a:effectLst/>
                          <a:latin typeface="+mn-lt"/>
                          <a:ea typeface="+mn-ea"/>
                          <a:cs typeface="+mn-cs"/>
                        </a:rPr>
                        <a:t> is India’s leading fintech platform, operating businesses in consumer payments, payment gateway, and financial services.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dirty="0"/>
                        <a:t>Oct 13, 2021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dirty="0"/>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i="0" kern="1200" dirty="0">
                          <a:solidFill>
                            <a:schemeClr val="dk1"/>
                          </a:solidFill>
                          <a:effectLst/>
                          <a:latin typeface="+mn-lt"/>
                          <a:ea typeface="+mn-ea"/>
                          <a:cs typeface="+mn-cs"/>
                        </a:rPr>
                        <a:t>Former Blackstone India head Mathew </a:t>
                      </a:r>
                      <a:r>
                        <a:rPr lang="en-US" sz="1600" b="0" i="0" kern="1200" dirty="0" err="1">
                          <a:solidFill>
                            <a:schemeClr val="dk1"/>
                          </a:solidFill>
                          <a:effectLst/>
                          <a:latin typeface="+mn-lt"/>
                          <a:ea typeface="+mn-ea"/>
                          <a:cs typeface="+mn-cs"/>
                        </a:rPr>
                        <a:t>Cyriac</a:t>
                      </a:r>
                      <a:endParaRPr lang="en-US" sz="1600" b="0" i="0" kern="1200" dirty="0">
                        <a:solidFill>
                          <a:schemeClr val="dk1"/>
                        </a:solidFill>
                        <a:effectLst/>
                        <a:latin typeface="+mn-lt"/>
                        <a:ea typeface="+mn-ea"/>
                        <a:cs typeface="+mn-cs"/>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24595158"/>
                  </a:ext>
                </a:extLst>
              </a:tr>
            </a:tbl>
          </a:graphicData>
        </a:graphic>
      </p:graphicFrame>
      <p:pic>
        <p:nvPicPr>
          <p:cNvPr id="12" name="Picture 2" descr="Rebel Foods - Home | Facebook">
            <a:extLst>
              <a:ext uri="{FF2B5EF4-FFF2-40B4-BE49-F238E27FC236}">
                <a16:creationId xmlns:a16="http://schemas.microsoft.com/office/drawing/2014/main" id="{9D254DB5-E08F-40B9-B630-627CA288E8D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9618" b="30841"/>
          <a:stretch/>
        </p:blipFill>
        <p:spPr bwMode="auto">
          <a:xfrm>
            <a:off x="317372" y="1376038"/>
            <a:ext cx="1239480" cy="49010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03D1D5E9-B164-4096-A76E-3D4BA4FE20B2}"/>
              </a:ext>
            </a:extLst>
          </p:cNvPr>
          <p:cNvPicPr>
            <a:picLocks noChangeAspect="1"/>
          </p:cNvPicPr>
          <p:nvPr/>
        </p:nvPicPr>
        <p:blipFill>
          <a:blip r:embed="rId4"/>
          <a:stretch>
            <a:fillRect/>
          </a:stretch>
        </p:blipFill>
        <p:spPr>
          <a:xfrm>
            <a:off x="244411" y="3361944"/>
            <a:ext cx="1385401" cy="334407"/>
          </a:xfrm>
          <a:prstGeom prst="rect">
            <a:avLst/>
          </a:prstGeom>
        </p:spPr>
      </p:pic>
      <p:pic>
        <p:nvPicPr>
          <p:cNvPr id="11" name="Picture 2" descr="MobiKwik Flight Offers &amp;amp; SuperCash - IndiGo">
            <a:extLst>
              <a:ext uri="{FF2B5EF4-FFF2-40B4-BE49-F238E27FC236}">
                <a16:creationId xmlns:a16="http://schemas.microsoft.com/office/drawing/2014/main" id="{D3C285D9-CC5F-412C-A56A-FAE8287DA98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4899900"/>
            <a:ext cx="1961960" cy="14924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75223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aphic 1">
            <a:extLst>
              <a:ext uri="{FF2B5EF4-FFF2-40B4-BE49-F238E27FC236}">
                <a16:creationId xmlns:a16="http://schemas.microsoft.com/office/drawing/2014/main" id="{954FFF60-B70E-4E5A-8A8B-D04AD87163FE}"/>
              </a:ext>
            </a:extLst>
          </p:cNvPr>
          <p:cNvGrpSpPr/>
          <p:nvPr/>
        </p:nvGrpSpPr>
        <p:grpSpPr>
          <a:xfrm>
            <a:off x="476250" y="3309392"/>
            <a:ext cx="1818893" cy="2114309"/>
            <a:chOff x="1403592" y="3935907"/>
            <a:chExt cx="890777" cy="1488722"/>
          </a:xfrm>
        </p:grpSpPr>
        <p:sp>
          <p:nvSpPr>
            <p:cNvPr id="44" name="Freeform: Shape 43">
              <a:extLst>
                <a:ext uri="{FF2B5EF4-FFF2-40B4-BE49-F238E27FC236}">
                  <a16:creationId xmlns:a16="http://schemas.microsoft.com/office/drawing/2014/main" id="{9EC9F733-D22D-417E-A1AA-2D391EBB47FC}"/>
                </a:ext>
              </a:extLst>
            </p:cNvPr>
            <p:cNvSpPr/>
            <p:nvPr/>
          </p:nvSpPr>
          <p:spPr>
            <a:xfrm>
              <a:off x="1804347" y="4329065"/>
              <a:ext cx="88318" cy="1095564"/>
            </a:xfrm>
            <a:custGeom>
              <a:avLst/>
              <a:gdLst>
                <a:gd name="connsiteX0" fmla="*/ 0 w 88318"/>
                <a:gd name="connsiteY0" fmla="*/ 0 h 1095564"/>
                <a:gd name="connsiteX1" fmla="*/ 88318 w 88318"/>
                <a:gd name="connsiteY1" fmla="*/ 53181 h 1095564"/>
                <a:gd name="connsiteX2" fmla="*/ 88318 w 88318"/>
                <a:gd name="connsiteY2" fmla="*/ 1051269 h 1095564"/>
                <a:gd name="connsiteX3" fmla="*/ 0 w 88318"/>
                <a:gd name="connsiteY3" fmla="*/ 1049370 h 1095564"/>
                <a:gd name="connsiteX4" fmla="*/ 0 w 88318"/>
                <a:gd name="connsiteY4" fmla="*/ 0 h 1095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18" h="1095564">
                  <a:moveTo>
                    <a:pt x="0" y="0"/>
                  </a:moveTo>
                  <a:lnTo>
                    <a:pt x="88318" y="53181"/>
                  </a:lnTo>
                  <a:lnTo>
                    <a:pt x="88318" y="1051269"/>
                  </a:lnTo>
                  <a:cubicBezTo>
                    <a:pt x="88318" y="1112047"/>
                    <a:pt x="0" y="1109199"/>
                    <a:pt x="0" y="1049370"/>
                  </a:cubicBezTo>
                  <a:lnTo>
                    <a:pt x="0" y="0"/>
                  </a:lnTo>
                  <a:close/>
                </a:path>
              </a:pathLst>
            </a:custGeom>
            <a:solidFill>
              <a:srgbClr val="666666"/>
            </a:solidFill>
            <a:ln w="9495" cap="flat">
              <a:noFill/>
              <a:prstDash val="solid"/>
              <a:miter/>
            </a:ln>
          </p:spPr>
          <p:txBody>
            <a:bodyPr rtlCol="0" anchor="ctr"/>
            <a:lstStyle/>
            <a:p>
              <a:endParaRPr lang="en-ID"/>
            </a:p>
          </p:txBody>
        </p:sp>
        <p:sp>
          <p:nvSpPr>
            <p:cNvPr id="46" name="Freeform: Shape 45">
              <a:extLst>
                <a:ext uri="{FF2B5EF4-FFF2-40B4-BE49-F238E27FC236}">
                  <a16:creationId xmlns:a16="http://schemas.microsoft.com/office/drawing/2014/main" id="{34FE022C-CCD7-4721-8C7C-95EAA30E9B4A}"/>
                </a:ext>
              </a:extLst>
            </p:cNvPr>
            <p:cNvSpPr/>
            <p:nvPr/>
          </p:nvSpPr>
          <p:spPr>
            <a:xfrm>
              <a:off x="1403592" y="3935907"/>
              <a:ext cx="890777" cy="794862"/>
            </a:xfrm>
            <a:custGeom>
              <a:avLst/>
              <a:gdLst>
                <a:gd name="connsiteX0" fmla="*/ 445389 w 890777"/>
                <a:gd name="connsiteY0" fmla="*/ 0 h 794862"/>
                <a:gd name="connsiteX1" fmla="*/ 0 w 890777"/>
                <a:gd name="connsiteY1" fmla="*/ 397906 h 794862"/>
                <a:gd name="connsiteX2" fmla="*/ 445389 w 890777"/>
                <a:gd name="connsiteY2" fmla="*/ 794862 h 794862"/>
                <a:gd name="connsiteX3" fmla="*/ 890778 w 890777"/>
                <a:gd name="connsiteY3" fmla="*/ 397906 h 794862"/>
              </a:gdLst>
              <a:ahLst/>
              <a:cxnLst>
                <a:cxn ang="0">
                  <a:pos x="connsiteX0" y="connsiteY0"/>
                </a:cxn>
                <a:cxn ang="0">
                  <a:pos x="connsiteX1" y="connsiteY1"/>
                </a:cxn>
                <a:cxn ang="0">
                  <a:pos x="connsiteX2" y="connsiteY2"/>
                </a:cxn>
                <a:cxn ang="0">
                  <a:pos x="connsiteX3" y="connsiteY3"/>
                </a:cxn>
              </a:cxnLst>
              <a:rect l="l" t="t" r="r" b="b"/>
              <a:pathLst>
                <a:path w="890777" h="794862">
                  <a:moveTo>
                    <a:pt x="445389" y="0"/>
                  </a:moveTo>
                  <a:lnTo>
                    <a:pt x="0" y="397906"/>
                  </a:lnTo>
                  <a:lnTo>
                    <a:pt x="445389" y="794862"/>
                  </a:lnTo>
                  <a:lnTo>
                    <a:pt x="890778" y="397906"/>
                  </a:lnTo>
                  <a:close/>
                </a:path>
              </a:pathLst>
            </a:custGeom>
            <a:solidFill>
              <a:schemeClr val="bg1"/>
            </a:solidFill>
            <a:ln w="22225" cap="flat">
              <a:solidFill>
                <a:srgbClr val="002060"/>
              </a:solidFill>
              <a:prstDash val="solid"/>
              <a:miter/>
            </a:ln>
          </p:spPr>
          <p:txBody>
            <a:bodyPr rtlCol="0" anchor="ctr"/>
            <a:lstStyle/>
            <a:p>
              <a:endParaRPr lang="en-ID"/>
            </a:p>
          </p:txBody>
        </p:sp>
      </p:grpSp>
      <p:grpSp>
        <p:nvGrpSpPr>
          <p:cNvPr id="89" name="Graphic 1">
            <a:extLst>
              <a:ext uri="{FF2B5EF4-FFF2-40B4-BE49-F238E27FC236}">
                <a16:creationId xmlns:a16="http://schemas.microsoft.com/office/drawing/2014/main" id="{954FFF60-B70E-4E5A-8A8B-D04AD87163FE}"/>
              </a:ext>
            </a:extLst>
          </p:cNvPr>
          <p:cNvGrpSpPr/>
          <p:nvPr/>
        </p:nvGrpSpPr>
        <p:grpSpPr>
          <a:xfrm>
            <a:off x="9194021" y="690715"/>
            <a:ext cx="1818893" cy="2114309"/>
            <a:chOff x="1403592" y="3935907"/>
            <a:chExt cx="890777" cy="1488722"/>
          </a:xfrm>
        </p:grpSpPr>
        <p:sp>
          <p:nvSpPr>
            <p:cNvPr id="90" name="Freeform: Shape 43">
              <a:extLst>
                <a:ext uri="{FF2B5EF4-FFF2-40B4-BE49-F238E27FC236}">
                  <a16:creationId xmlns:a16="http://schemas.microsoft.com/office/drawing/2014/main" id="{9EC9F733-D22D-417E-A1AA-2D391EBB47FC}"/>
                </a:ext>
              </a:extLst>
            </p:cNvPr>
            <p:cNvSpPr/>
            <p:nvPr/>
          </p:nvSpPr>
          <p:spPr>
            <a:xfrm>
              <a:off x="1804347" y="4329065"/>
              <a:ext cx="88318" cy="1095564"/>
            </a:xfrm>
            <a:custGeom>
              <a:avLst/>
              <a:gdLst>
                <a:gd name="connsiteX0" fmla="*/ 0 w 88318"/>
                <a:gd name="connsiteY0" fmla="*/ 0 h 1095564"/>
                <a:gd name="connsiteX1" fmla="*/ 88318 w 88318"/>
                <a:gd name="connsiteY1" fmla="*/ 53181 h 1095564"/>
                <a:gd name="connsiteX2" fmla="*/ 88318 w 88318"/>
                <a:gd name="connsiteY2" fmla="*/ 1051269 h 1095564"/>
                <a:gd name="connsiteX3" fmla="*/ 0 w 88318"/>
                <a:gd name="connsiteY3" fmla="*/ 1049370 h 1095564"/>
                <a:gd name="connsiteX4" fmla="*/ 0 w 88318"/>
                <a:gd name="connsiteY4" fmla="*/ 0 h 1095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18" h="1095564">
                  <a:moveTo>
                    <a:pt x="0" y="0"/>
                  </a:moveTo>
                  <a:lnTo>
                    <a:pt x="88318" y="53181"/>
                  </a:lnTo>
                  <a:lnTo>
                    <a:pt x="88318" y="1051269"/>
                  </a:lnTo>
                  <a:cubicBezTo>
                    <a:pt x="88318" y="1112047"/>
                    <a:pt x="0" y="1109199"/>
                    <a:pt x="0" y="1049370"/>
                  </a:cubicBezTo>
                  <a:lnTo>
                    <a:pt x="0" y="0"/>
                  </a:lnTo>
                  <a:close/>
                </a:path>
              </a:pathLst>
            </a:custGeom>
            <a:solidFill>
              <a:srgbClr val="666666"/>
            </a:solidFill>
            <a:ln w="9495" cap="flat">
              <a:noFill/>
              <a:prstDash val="solid"/>
              <a:miter/>
            </a:ln>
          </p:spPr>
          <p:txBody>
            <a:bodyPr rtlCol="0" anchor="ctr"/>
            <a:lstStyle/>
            <a:p>
              <a:endParaRPr lang="en-ID"/>
            </a:p>
          </p:txBody>
        </p:sp>
        <p:sp>
          <p:nvSpPr>
            <p:cNvPr id="91" name="Freeform: Shape 45">
              <a:extLst>
                <a:ext uri="{FF2B5EF4-FFF2-40B4-BE49-F238E27FC236}">
                  <a16:creationId xmlns:a16="http://schemas.microsoft.com/office/drawing/2014/main" id="{34FE022C-CCD7-4721-8C7C-95EAA30E9B4A}"/>
                </a:ext>
              </a:extLst>
            </p:cNvPr>
            <p:cNvSpPr/>
            <p:nvPr/>
          </p:nvSpPr>
          <p:spPr>
            <a:xfrm>
              <a:off x="1403592" y="3935907"/>
              <a:ext cx="890777" cy="794862"/>
            </a:xfrm>
            <a:custGeom>
              <a:avLst/>
              <a:gdLst>
                <a:gd name="connsiteX0" fmla="*/ 445389 w 890777"/>
                <a:gd name="connsiteY0" fmla="*/ 0 h 794862"/>
                <a:gd name="connsiteX1" fmla="*/ 0 w 890777"/>
                <a:gd name="connsiteY1" fmla="*/ 397906 h 794862"/>
                <a:gd name="connsiteX2" fmla="*/ 445389 w 890777"/>
                <a:gd name="connsiteY2" fmla="*/ 794862 h 794862"/>
                <a:gd name="connsiteX3" fmla="*/ 890778 w 890777"/>
                <a:gd name="connsiteY3" fmla="*/ 397906 h 794862"/>
              </a:gdLst>
              <a:ahLst/>
              <a:cxnLst>
                <a:cxn ang="0">
                  <a:pos x="connsiteX0" y="connsiteY0"/>
                </a:cxn>
                <a:cxn ang="0">
                  <a:pos x="connsiteX1" y="connsiteY1"/>
                </a:cxn>
                <a:cxn ang="0">
                  <a:pos x="connsiteX2" y="connsiteY2"/>
                </a:cxn>
                <a:cxn ang="0">
                  <a:pos x="connsiteX3" y="connsiteY3"/>
                </a:cxn>
              </a:cxnLst>
              <a:rect l="l" t="t" r="r" b="b"/>
              <a:pathLst>
                <a:path w="890777" h="794862">
                  <a:moveTo>
                    <a:pt x="445389" y="0"/>
                  </a:moveTo>
                  <a:lnTo>
                    <a:pt x="0" y="397906"/>
                  </a:lnTo>
                  <a:lnTo>
                    <a:pt x="445389" y="794862"/>
                  </a:lnTo>
                  <a:lnTo>
                    <a:pt x="890778" y="397906"/>
                  </a:lnTo>
                  <a:close/>
                </a:path>
              </a:pathLst>
            </a:custGeom>
            <a:solidFill>
              <a:schemeClr val="bg1"/>
            </a:solidFill>
            <a:ln w="22225" cap="flat">
              <a:solidFill>
                <a:srgbClr val="002060"/>
              </a:solidFill>
              <a:prstDash val="solid"/>
              <a:miter/>
            </a:ln>
          </p:spPr>
          <p:txBody>
            <a:bodyPr rtlCol="0" anchor="ctr"/>
            <a:lstStyle/>
            <a:p>
              <a:endParaRPr lang="en-ID"/>
            </a:p>
          </p:txBody>
        </p:sp>
      </p:grpSp>
      <p:grpSp>
        <p:nvGrpSpPr>
          <p:cNvPr id="86" name="Graphic 1">
            <a:extLst>
              <a:ext uri="{FF2B5EF4-FFF2-40B4-BE49-F238E27FC236}">
                <a16:creationId xmlns:a16="http://schemas.microsoft.com/office/drawing/2014/main" id="{954FFF60-B70E-4E5A-8A8B-D04AD87163FE}"/>
              </a:ext>
            </a:extLst>
          </p:cNvPr>
          <p:cNvGrpSpPr/>
          <p:nvPr/>
        </p:nvGrpSpPr>
        <p:grpSpPr>
          <a:xfrm>
            <a:off x="6111742" y="665645"/>
            <a:ext cx="1818893" cy="2114309"/>
            <a:chOff x="1403592" y="3935907"/>
            <a:chExt cx="890777" cy="1488722"/>
          </a:xfrm>
        </p:grpSpPr>
        <p:sp>
          <p:nvSpPr>
            <p:cNvPr id="87" name="Freeform: Shape 43">
              <a:extLst>
                <a:ext uri="{FF2B5EF4-FFF2-40B4-BE49-F238E27FC236}">
                  <a16:creationId xmlns:a16="http://schemas.microsoft.com/office/drawing/2014/main" id="{9EC9F733-D22D-417E-A1AA-2D391EBB47FC}"/>
                </a:ext>
              </a:extLst>
            </p:cNvPr>
            <p:cNvSpPr/>
            <p:nvPr/>
          </p:nvSpPr>
          <p:spPr>
            <a:xfrm>
              <a:off x="1804347" y="4329065"/>
              <a:ext cx="88318" cy="1095564"/>
            </a:xfrm>
            <a:custGeom>
              <a:avLst/>
              <a:gdLst>
                <a:gd name="connsiteX0" fmla="*/ 0 w 88318"/>
                <a:gd name="connsiteY0" fmla="*/ 0 h 1095564"/>
                <a:gd name="connsiteX1" fmla="*/ 88318 w 88318"/>
                <a:gd name="connsiteY1" fmla="*/ 53181 h 1095564"/>
                <a:gd name="connsiteX2" fmla="*/ 88318 w 88318"/>
                <a:gd name="connsiteY2" fmla="*/ 1051269 h 1095564"/>
                <a:gd name="connsiteX3" fmla="*/ 0 w 88318"/>
                <a:gd name="connsiteY3" fmla="*/ 1049370 h 1095564"/>
                <a:gd name="connsiteX4" fmla="*/ 0 w 88318"/>
                <a:gd name="connsiteY4" fmla="*/ 0 h 1095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18" h="1095564">
                  <a:moveTo>
                    <a:pt x="0" y="0"/>
                  </a:moveTo>
                  <a:lnTo>
                    <a:pt x="88318" y="53181"/>
                  </a:lnTo>
                  <a:lnTo>
                    <a:pt x="88318" y="1051269"/>
                  </a:lnTo>
                  <a:cubicBezTo>
                    <a:pt x="88318" y="1112047"/>
                    <a:pt x="0" y="1109199"/>
                    <a:pt x="0" y="1049370"/>
                  </a:cubicBezTo>
                  <a:lnTo>
                    <a:pt x="0" y="0"/>
                  </a:lnTo>
                  <a:close/>
                </a:path>
              </a:pathLst>
            </a:custGeom>
            <a:solidFill>
              <a:srgbClr val="666666"/>
            </a:solidFill>
            <a:ln w="9495" cap="flat">
              <a:noFill/>
              <a:prstDash val="solid"/>
              <a:miter/>
            </a:ln>
          </p:spPr>
          <p:txBody>
            <a:bodyPr rtlCol="0" anchor="ctr"/>
            <a:lstStyle/>
            <a:p>
              <a:endParaRPr lang="en-ID" sz="1200"/>
            </a:p>
          </p:txBody>
        </p:sp>
        <p:sp>
          <p:nvSpPr>
            <p:cNvPr id="88" name="Freeform: Shape 45">
              <a:extLst>
                <a:ext uri="{FF2B5EF4-FFF2-40B4-BE49-F238E27FC236}">
                  <a16:creationId xmlns:a16="http://schemas.microsoft.com/office/drawing/2014/main" id="{34FE022C-CCD7-4721-8C7C-95EAA30E9B4A}"/>
                </a:ext>
              </a:extLst>
            </p:cNvPr>
            <p:cNvSpPr/>
            <p:nvPr/>
          </p:nvSpPr>
          <p:spPr>
            <a:xfrm>
              <a:off x="1403592" y="3935907"/>
              <a:ext cx="890777" cy="794862"/>
            </a:xfrm>
            <a:custGeom>
              <a:avLst/>
              <a:gdLst>
                <a:gd name="connsiteX0" fmla="*/ 445389 w 890777"/>
                <a:gd name="connsiteY0" fmla="*/ 0 h 794862"/>
                <a:gd name="connsiteX1" fmla="*/ 0 w 890777"/>
                <a:gd name="connsiteY1" fmla="*/ 397906 h 794862"/>
                <a:gd name="connsiteX2" fmla="*/ 445389 w 890777"/>
                <a:gd name="connsiteY2" fmla="*/ 794862 h 794862"/>
                <a:gd name="connsiteX3" fmla="*/ 890778 w 890777"/>
                <a:gd name="connsiteY3" fmla="*/ 397906 h 794862"/>
              </a:gdLst>
              <a:ahLst/>
              <a:cxnLst>
                <a:cxn ang="0">
                  <a:pos x="connsiteX0" y="connsiteY0"/>
                </a:cxn>
                <a:cxn ang="0">
                  <a:pos x="connsiteX1" y="connsiteY1"/>
                </a:cxn>
                <a:cxn ang="0">
                  <a:pos x="connsiteX2" y="connsiteY2"/>
                </a:cxn>
                <a:cxn ang="0">
                  <a:pos x="connsiteX3" y="connsiteY3"/>
                </a:cxn>
              </a:cxnLst>
              <a:rect l="l" t="t" r="r" b="b"/>
              <a:pathLst>
                <a:path w="890777" h="794862">
                  <a:moveTo>
                    <a:pt x="445389" y="0"/>
                  </a:moveTo>
                  <a:lnTo>
                    <a:pt x="0" y="397906"/>
                  </a:lnTo>
                  <a:lnTo>
                    <a:pt x="445389" y="794862"/>
                  </a:lnTo>
                  <a:lnTo>
                    <a:pt x="890778" y="397906"/>
                  </a:lnTo>
                  <a:close/>
                </a:path>
              </a:pathLst>
            </a:custGeom>
            <a:solidFill>
              <a:schemeClr val="bg1"/>
            </a:solidFill>
            <a:ln w="22225" cap="flat">
              <a:solidFill>
                <a:srgbClr val="002060"/>
              </a:solidFill>
              <a:prstDash val="solid"/>
              <a:miter/>
            </a:ln>
          </p:spPr>
          <p:txBody>
            <a:bodyPr rtlCol="0" anchor="ctr"/>
            <a:lstStyle/>
            <a:p>
              <a:endParaRPr lang="en-ID" sz="1200"/>
            </a:p>
          </p:txBody>
        </p:sp>
      </p:grpSp>
      <p:grpSp>
        <p:nvGrpSpPr>
          <p:cNvPr id="11" name="Group 10">
            <a:extLst>
              <a:ext uri="{FF2B5EF4-FFF2-40B4-BE49-F238E27FC236}">
                <a16:creationId xmlns:a16="http://schemas.microsoft.com/office/drawing/2014/main" id="{19B85283-8118-4D9F-8FE5-B2D09D0CC106}"/>
              </a:ext>
            </a:extLst>
          </p:cNvPr>
          <p:cNvGrpSpPr/>
          <p:nvPr/>
        </p:nvGrpSpPr>
        <p:grpSpPr>
          <a:xfrm>
            <a:off x="0" y="2318567"/>
            <a:ext cx="12192000" cy="4535188"/>
            <a:chOff x="0" y="2318422"/>
            <a:chExt cx="12193588" cy="4535779"/>
          </a:xfrm>
        </p:grpSpPr>
        <p:sp>
          <p:nvSpPr>
            <p:cNvPr id="5" name="Freeform: Shape 4">
              <a:extLst>
                <a:ext uri="{FF2B5EF4-FFF2-40B4-BE49-F238E27FC236}">
                  <a16:creationId xmlns:a16="http://schemas.microsoft.com/office/drawing/2014/main" id="{F71BB4CB-1ED8-4C5E-868D-4418D1BDAF70}"/>
                </a:ext>
              </a:extLst>
            </p:cNvPr>
            <p:cNvSpPr/>
            <p:nvPr/>
          </p:nvSpPr>
          <p:spPr>
            <a:xfrm>
              <a:off x="9719526" y="2964490"/>
              <a:ext cx="354388" cy="689772"/>
            </a:xfrm>
            <a:custGeom>
              <a:avLst/>
              <a:gdLst>
                <a:gd name="connsiteX0" fmla="*/ 0 w 354222"/>
                <a:gd name="connsiteY0" fmla="*/ 0 h 689450"/>
                <a:gd name="connsiteX1" fmla="*/ 354222 w 354222"/>
                <a:gd name="connsiteY1" fmla="*/ 0 h 689450"/>
                <a:gd name="connsiteX2" fmla="*/ 354222 w 354222"/>
                <a:gd name="connsiteY2" fmla="*/ 689451 h 689450"/>
                <a:gd name="connsiteX3" fmla="*/ 0 w 354222"/>
                <a:gd name="connsiteY3" fmla="*/ 642917 h 689450"/>
              </a:gdLst>
              <a:ahLst/>
              <a:cxnLst>
                <a:cxn ang="0">
                  <a:pos x="connsiteX0" y="connsiteY0"/>
                </a:cxn>
                <a:cxn ang="0">
                  <a:pos x="connsiteX1" y="connsiteY1"/>
                </a:cxn>
                <a:cxn ang="0">
                  <a:pos x="connsiteX2" y="connsiteY2"/>
                </a:cxn>
                <a:cxn ang="0">
                  <a:pos x="connsiteX3" y="connsiteY3"/>
                </a:cxn>
              </a:cxnLst>
              <a:rect l="l" t="t" r="r" b="b"/>
              <a:pathLst>
                <a:path w="354222" h="689450">
                  <a:moveTo>
                    <a:pt x="0" y="0"/>
                  </a:moveTo>
                  <a:lnTo>
                    <a:pt x="354222" y="0"/>
                  </a:lnTo>
                  <a:lnTo>
                    <a:pt x="354222" y="689451"/>
                  </a:lnTo>
                  <a:lnTo>
                    <a:pt x="0" y="642917"/>
                  </a:lnTo>
                  <a:close/>
                </a:path>
              </a:pathLst>
            </a:custGeom>
            <a:solidFill>
              <a:srgbClr val="808080"/>
            </a:solidFill>
            <a:ln w="9495" cap="flat">
              <a:noFill/>
              <a:prstDash val="solid"/>
              <a:miter/>
            </a:ln>
          </p:spPr>
          <p:txBody>
            <a:bodyPr rtlCol="0" anchor="ctr"/>
            <a:lstStyle/>
            <a:p>
              <a:endParaRPr lang="en-ID"/>
            </a:p>
          </p:txBody>
        </p:sp>
        <p:sp>
          <p:nvSpPr>
            <p:cNvPr id="6" name="Freeform: Shape 5">
              <a:extLst>
                <a:ext uri="{FF2B5EF4-FFF2-40B4-BE49-F238E27FC236}">
                  <a16:creationId xmlns:a16="http://schemas.microsoft.com/office/drawing/2014/main" id="{D9E263F1-C2C3-49F4-BDDB-4F3710C8D8A3}"/>
                </a:ext>
              </a:extLst>
            </p:cNvPr>
            <p:cNvSpPr/>
            <p:nvPr/>
          </p:nvSpPr>
          <p:spPr>
            <a:xfrm>
              <a:off x="6097743" y="5623821"/>
              <a:ext cx="631816" cy="1230379"/>
            </a:xfrm>
            <a:custGeom>
              <a:avLst/>
              <a:gdLst>
                <a:gd name="connsiteX0" fmla="*/ 631522 w 631521"/>
                <a:gd name="connsiteY0" fmla="*/ 0 h 1229804"/>
                <a:gd name="connsiteX1" fmla="*/ 0 w 631521"/>
                <a:gd name="connsiteY1" fmla="*/ 950 h 1229804"/>
                <a:gd name="connsiteX2" fmla="*/ 0 w 631521"/>
                <a:gd name="connsiteY2" fmla="*/ 1229805 h 1229804"/>
                <a:gd name="connsiteX3" fmla="*/ 631522 w 631521"/>
                <a:gd name="connsiteY3" fmla="*/ 1147185 h 1229804"/>
              </a:gdLst>
              <a:ahLst/>
              <a:cxnLst>
                <a:cxn ang="0">
                  <a:pos x="connsiteX0" y="connsiteY0"/>
                </a:cxn>
                <a:cxn ang="0">
                  <a:pos x="connsiteX1" y="connsiteY1"/>
                </a:cxn>
                <a:cxn ang="0">
                  <a:pos x="connsiteX2" y="connsiteY2"/>
                </a:cxn>
                <a:cxn ang="0">
                  <a:pos x="connsiteX3" y="connsiteY3"/>
                </a:cxn>
              </a:cxnLst>
              <a:rect l="l" t="t" r="r" b="b"/>
              <a:pathLst>
                <a:path w="631521" h="1229804">
                  <a:moveTo>
                    <a:pt x="631522" y="0"/>
                  </a:moveTo>
                  <a:lnTo>
                    <a:pt x="0" y="950"/>
                  </a:lnTo>
                  <a:lnTo>
                    <a:pt x="0" y="1229805"/>
                  </a:lnTo>
                  <a:lnTo>
                    <a:pt x="631522" y="1147185"/>
                  </a:lnTo>
                  <a:close/>
                </a:path>
              </a:pathLst>
            </a:custGeom>
            <a:solidFill>
              <a:srgbClr val="808080"/>
            </a:solidFill>
            <a:ln w="9495" cap="flat">
              <a:noFill/>
              <a:prstDash val="solid"/>
              <a:miter/>
            </a:ln>
          </p:spPr>
          <p:txBody>
            <a:bodyPr rtlCol="0" anchor="ctr"/>
            <a:lstStyle/>
            <a:p>
              <a:endParaRPr lang="en-ID"/>
            </a:p>
          </p:txBody>
        </p:sp>
        <p:sp>
          <p:nvSpPr>
            <p:cNvPr id="7" name="Freeform: Shape 6">
              <a:extLst>
                <a:ext uri="{FF2B5EF4-FFF2-40B4-BE49-F238E27FC236}">
                  <a16:creationId xmlns:a16="http://schemas.microsoft.com/office/drawing/2014/main" id="{732AECC4-F437-494A-B493-FCAFBD5E2C5B}"/>
                </a:ext>
              </a:extLst>
            </p:cNvPr>
            <p:cNvSpPr/>
            <p:nvPr/>
          </p:nvSpPr>
          <p:spPr>
            <a:xfrm>
              <a:off x="10570816" y="2466638"/>
              <a:ext cx="354388" cy="764830"/>
            </a:xfrm>
            <a:custGeom>
              <a:avLst/>
              <a:gdLst>
                <a:gd name="connsiteX0" fmla="*/ 0 w 354222"/>
                <a:gd name="connsiteY0" fmla="*/ 0 h 764473"/>
                <a:gd name="connsiteX1" fmla="*/ 354222 w 354222"/>
                <a:gd name="connsiteY1" fmla="*/ 75973 h 764473"/>
                <a:gd name="connsiteX2" fmla="*/ 354222 w 354222"/>
                <a:gd name="connsiteY2" fmla="*/ 764473 h 764473"/>
                <a:gd name="connsiteX3" fmla="*/ 0 w 354222"/>
                <a:gd name="connsiteY3" fmla="*/ 642917 h 764473"/>
              </a:gdLst>
              <a:ahLst/>
              <a:cxnLst>
                <a:cxn ang="0">
                  <a:pos x="connsiteX0" y="connsiteY0"/>
                </a:cxn>
                <a:cxn ang="0">
                  <a:pos x="connsiteX1" y="connsiteY1"/>
                </a:cxn>
                <a:cxn ang="0">
                  <a:pos x="connsiteX2" y="connsiteY2"/>
                </a:cxn>
                <a:cxn ang="0">
                  <a:pos x="connsiteX3" y="connsiteY3"/>
                </a:cxn>
              </a:cxnLst>
              <a:rect l="l" t="t" r="r" b="b"/>
              <a:pathLst>
                <a:path w="354222" h="764473">
                  <a:moveTo>
                    <a:pt x="0" y="0"/>
                  </a:moveTo>
                  <a:lnTo>
                    <a:pt x="354222" y="75973"/>
                  </a:lnTo>
                  <a:lnTo>
                    <a:pt x="354222" y="764473"/>
                  </a:lnTo>
                  <a:lnTo>
                    <a:pt x="0" y="642917"/>
                  </a:lnTo>
                  <a:close/>
                </a:path>
              </a:pathLst>
            </a:custGeom>
            <a:solidFill>
              <a:srgbClr val="808080"/>
            </a:solidFill>
            <a:ln w="9495" cap="flat">
              <a:noFill/>
              <a:prstDash val="solid"/>
              <a:miter/>
            </a:ln>
          </p:spPr>
          <p:txBody>
            <a:bodyPr rtlCol="0" anchor="ctr"/>
            <a:lstStyle/>
            <a:p>
              <a:endParaRPr lang="en-ID"/>
            </a:p>
          </p:txBody>
        </p:sp>
        <p:sp>
          <p:nvSpPr>
            <p:cNvPr id="8" name="Freeform: Shape 7">
              <a:extLst>
                <a:ext uri="{FF2B5EF4-FFF2-40B4-BE49-F238E27FC236}">
                  <a16:creationId xmlns:a16="http://schemas.microsoft.com/office/drawing/2014/main" id="{3D7DF1E8-097C-4D29-9283-B2D1C301B5D3}"/>
                </a:ext>
              </a:extLst>
            </p:cNvPr>
            <p:cNvSpPr/>
            <p:nvPr/>
          </p:nvSpPr>
          <p:spPr>
            <a:xfrm>
              <a:off x="10073914" y="2542646"/>
              <a:ext cx="851289" cy="1111617"/>
            </a:xfrm>
            <a:custGeom>
              <a:avLst/>
              <a:gdLst>
                <a:gd name="connsiteX0" fmla="*/ 850892 w 850891"/>
                <a:gd name="connsiteY0" fmla="*/ 0 h 1111097"/>
                <a:gd name="connsiteX1" fmla="*/ 850892 w 850891"/>
                <a:gd name="connsiteY1" fmla="*/ 688501 h 1111097"/>
                <a:gd name="connsiteX2" fmla="*/ 0 w 850891"/>
                <a:gd name="connsiteY2" fmla="*/ 1111098 h 1111097"/>
                <a:gd name="connsiteX3" fmla="*/ 0 w 850891"/>
                <a:gd name="connsiteY3" fmla="*/ 427345 h 1111097"/>
              </a:gdLst>
              <a:ahLst/>
              <a:cxnLst>
                <a:cxn ang="0">
                  <a:pos x="connsiteX0" y="connsiteY0"/>
                </a:cxn>
                <a:cxn ang="0">
                  <a:pos x="connsiteX1" y="connsiteY1"/>
                </a:cxn>
                <a:cxn ang="0">
                  <a:pos x="connsiteX2" y="connsiteY2"/>
                </a:cxn>
                <a:cxn ang="0">
                  <a:pos x="connsiteX3" y="connsiteY3"/>
                </a:cxn>
              </a:cxnLst>
              <a:rect l="l" t="t" r="r" b="b"/>
              <a:pathLst>
                <a:path w="850891" h="1111097">
                  <a:moveTo>
                    <a:pt x="850892" y="0"/>
                  </a:moveTo>
                  <a:lnTo>
                    <a:pt x="850892" y="688501"/>
                  </a:lnTo>
                  <a:lnTo>
                    <a:pt x="0" y="1111098"/>
                  </a:lnTo>
                  <a:lnTo>
                    <a:pt x="0" y="427345"/>
                  </a:lnTo>
                  <a:close/>
                </a:path>
              </a:pathLst>
            </a:custGeom>
            <a:solidFill>
              <a:srgbClr val="333333"/>
            </a:solidFill>
            <a:ln w="9495" cap="flat">
              <a:noFill/>
              <a:prstDash val="solid"/>
              <a:miter/>
            </a:ln>
          </p:spPr>
          <p:txBody>
            <a:bodyPr rtlCol="0" anchor="ctr"/>
            <a:lstStyle/>
            <a:p>
              <a:endParaRPr lang="en-ID"/>
            </a:p>
          </p:txBody>
        </p:sp>
        <p:sp>
          <p:nvSpPr>
            <p:cNvPr id="9" name="Freeform: Shape 8">
              <a:extLst>
                <a:ext uri="{FF2B5EF4-FFF2-40B4-BE49-F238E27FC236}">
                  <a16:creationId xmlns:a16="http://schemas.microsoft.com/office/drawing/2014/main" id="{5549729A-C543-4390-9074-206D42DD352C}"/>
                </a:ext>
              </a:extLst>
            </p:cNvPr>
            <p:cNvSpPr/>
            <p:nvPr/>
          </p:nvSpPr>
          <p:spPr>
            <a:xfrm>
              <a:off x="4648840" y="4906496"/>
              <a:ext cx="1448902" cy="1947705"/>
            </a:xfrm>
            <a:custGeom>
              <a:avLst/>
              <a:gdLst>
                <a:gd name="connsiteX0" fmla="*/ 0 w 1448225"/>
                <a:gd name="connsiteY0" fmla="*/ 0 h 1946795"/>
                <a:gd name="connsiteX1" fmla="*/ 0 w 1448225"/>
                <a:gd name="connsiteY1" fmla="*/ 1228855 h 1946795"/>
                <a:gd name="connsiteX2" fmla="*/ 1448226 w 1448225"/>
                <a:gd name="connsiteY2" fmla="*/ 1946795 h 1946795"/>
                <a:gd name="connsiteX3" fmla="*/ 1448226 w 1448225"/>
                <a:gd name="connsiteY3" fmla="*/ 727437 h 1946795"/>
              </a:gdLst>
              <a:ahLst/>
              <a:cxnLst>
                <a:cxn ang="0">
                  <a:pos x="connsiteX0" y="connsiteY0"/>
                </a:cxn>
                <a:cxn ang="0">
                  <a:pos x="connsiteX1" y="connsiteY1"/>
                </a:cxn>
                <a:cxn ang="0">
                  <a:pos x="connsiteX2" y="connsiteY2"/>
                </a:cxn>
                <a:cxn ang="0">
                  <a:pos x="connsiteX3" y="connsiteY3"/>
                </a:cxn>
              </a:cxnLst>
              <a:rect l="l" t="t" r="r" b="b"/>
              <a:pathLst>
                <a:path w="1448225" h="1946795">
                  <a:moveTo>
                    <a:pt x="0" y="0"/>
                  </a:moveTo>
                  <a:lnTo>
                    <a:pt x="0" y="1228855"/>
                  </a:lnTo>
                  <a:lnTo>
                    <a:pt x="1448226" y="1946795"/>
                  </a:lnTo>
                  <a:lnTo>
                    <a:pt x="1448226" y="727437"/>
                  </a:lnTo>
                  <a:close/>
                </a:path>
              </a:pathLst>
            </a:custGeom>
            <a:solidFill>
              <a:srgbClr val="333333"/>
            </a:solidFill>
            <a:ln w="9495" cap="flat">
              <a:noFill/>
              <a:prstDash val="solid"/>
              <a:miter/>
            </a:ln>
          </p:spPr>
          <p:txBody>
            <a:bodyPr rtlCol="0" anchor="ctr"/>
            <a:lstStyle/>
            <a:p>
              <a:endParaRPr lang="en-ID"/>
            </a:p>
          </p:txBody>
        </p:sp>
        <p:sp>
          <p:nvSpPr>
            <p:cNvPr id="10" name="Freeform: Shape 9">
              <a:extLst>
                <a:ext uri="{FF2B5EF4-FFF2-40B4-BE49-F238E27FC236}">
                  <a16:creationId xmlns:a16="http://schemas.microsoft.com/office/drawing/2014/main" id="{DE0A1CB3-3FEC-4C98-BB38-500ADEAA672A}"/>
                </a:ext>
              </a:extLst>
            </p:cNvPr>
            <p:cNvSpPr/>
            <p:nvPr/>
          </p:nvSpPr>
          <p:spPr>
            <a:xfrm>
              <a:off x="0" y="2508442"/>
              <a:ext cx="12193588" cy="4345758"/>
            </a:xfrm>
            <a:custGeom>
              <a:avLst/>
              <a:gdLst>
                <a:gd name="connsiteX0" fmla="*/ 5712183 w 12187890"/>
                <a:gd name="connsiteY0" fmla="*/ 667608 h 4343727"/>
                <a:gd name="connsiteX1" fmla="*/ 5870776 w 12187890"/>
                <a:gd name="connsiteY1" fmla="*/ 645766 h 4343727"/>
                <a:gd name="connsiteX2" fmla="*/ 6201256 w 12187890"/>
                <a:gd name="connsiteY2" fmla="*/ 610629 h 4343727"/>
                <a:gd name="connsiteX3" fmla="*/ 7525078 w 12187890"/>
                <a:gd name="connsiteY3" fmla="*/ 528009 h 4343727"/>
                <a:gd name="connsiteX4" fmla="*/ 9001793 w 12187890"/>
                <a:gd name="connsiteY4" fmla="*/ 484325 h 4343727"/>
                <a:gd name="connsiteX5" fmla="*/ 10714023 w 12187890"/>
                <a:gd name="connsiteY5" fmla="*/ 456785 h 4343727"/>
                <a:gd name="connsiteX6" fmla="*/ 12187890 w 12187890"/>
                <a:gd name="connsiteY6" fmla="*/ 425446 h 4343727"/>
                <a:gd name="connsiteX7" fmla="*/ 12187890 w 12187890"/>
                <a:gd name="connsiteY7" fmla="*/ 0 h 4343727"/>
                <a:gd name="connsiteX8" fmla="*/ 6971428 w 12187890"/>
                <a:gd name="connsiteY8" fmla="*/ 950 h 4343727"/>
                <a:gd name="connsiteX9" fmla="*/ 5408293 w 12187890"/>
                <a:gd name="connsiteY9" fmla="*/ 75973 h 4343727"/>
                <a:gd name="connsiteX10" fmla="*/ 4813808 w 12187890"/>
                <a:gd name="connsiteY10" fmla="*/ 145297 h 4343727"/>
                <a:gd name="connsiteX11" fmla="*/ 4294347 w 12187890"/>
                <a:gd name="connsiteY11" fmla="*/ 250709 h 4343727"/>
                <a:gd name="connsiteX12" fmla="*/ 3840410 w 12187890"/>
                <a:gd name="connsiteY12" fmla="*/ 465332 h 4343727"/>
                <a:gd name="connsiteX13" fmla="*/ 3756841 w 12187890"/>
                <a:gd name="connsiteY13" fmla="*/ 465332 h 4343727"/>
                <a:gd name="connsiteX14" fmla="*/ 3756841 w 12187890"/>
                <a:gd name="connsiteY14" fmla="*/ 637219 h 4343727"/>
                <a:gd name="connsiteX15" fmla="*/ 3756841 w 12187890"/>
                <a:gd name="connsiteY15" fmla="*/ 657162 h 4343727"/>
                <a:gd name="connsiteX16" fmla="*/ 4363671 w 12187890"/>
                <a:gd name="connsiteY16" fmla="*/ 1125343 h 4343727"/>
                <a:gd name="connsiteX17" fmla="*/ 5259197 w 12187890"/>
                <a:gd name="connsiteY17" fmla="*/ 1346613 h 4343727"/>
                <a:gd name="connsiteX18" fmla="*/ 6342755 w 12187890"/>
                <a:gd name="connsiteY18" fmla="*/ 1534645 h 4343727"/>
                <a:gd name="connsiteX19" fmla="*/ 7472847 w 12187890"/>
                <a:gd name="connsiteY19" fmla="*/ 1730274 h 4343727"/>
                <a:gd name="connsiteX20" fmla="*/ 7910638 w 12187890"/>
                <a:gd name="connsiteY20" fmla="*/ 1823340 h 4343727"/>
                <a:gd name="connsiteX21" fmla="*/ 8225924 w 12187890"/>
                <a:gd name="connsiteY21" fmla="*/ 1910709 h 4343727"/>
                <a:gd name="connsiteX22" fmla="*/ 8436748 w 12187890"/>
                <a:gd name="connsiteY22" fmla="*/ 2008523 h 4343727"/>
                <a:gd name="connsiteX23" fmla="*/ 8279105 w 12187890"/>
                <a:gd name="connsiteY23" fmla="*/ 2074999 h 4343727"/>
                <a:gd name="connsiteX24" fmla="*/ 8019848 w 12187890"/>
                <a:gd name="connsiteY24" fmla="*/ 2133878 h 4343727"/>
                <a:gd name="connsiteX25" fmla="*/ 7645684 w 12187890"/>
                <a:gd name="connsiteY25" fmla="*/ 2191807 h 4343727"/>
                <a:gd name="connsiteX26" fmla="*/ 0 w 12187890"/>
                <a:gd name="connsiteY26" fmla="*/ 3201291 h 4343727"/>
                <a:gd name="connsiteX27" fmla="*/ 0 w 12187890"/>
                <a:gd name="connsiteY27" fmla="*/ 4343728 h 4343727"/>
                <a:gd name="connsiteX28" fmla="*/ 3722653 w 12187890"/>
                <a:gd name="connsiteY28" fmla="*/ 4343728 h 4343727"/>
                <a:gd name="connsiteX29" fmla="*/ 4395960 w 12187890"/>
                <a:gd name="connsiteY29" fmla="*/ 4175639 h 4343727"/>
                <a:gd name="connsiteX30" fmla="*/ 9579184 w 12187890"/>
                <a:gd name="connsiteY30" fmla="*/ 2781544 h 4343727"/>
                <a:gd name="connsiteX31" fmla="*/ 9982787 w 12187890"/>
                <a:gd name="connsiteY31" fmla="*/ 2636246 h 4343727"/>
                <a:gd name="connsiteX32" fmla="*/ 10405385 w 12187890"/>
                <a:gd name="connsiteY32" fmla="*/ 2258283 h 4343727"/>
                <a:gd name="connsiteX33" fmla="*/ 10424378 w 12187890"/>
                <a:gd name="connsiteY33" fmla="*/ 2148123 h 4343727"/>
                <a:gd name="connsiteX34" fmla="*/ 10424378 w 12187890"/>
                <a:gd name="connsiteY34" fmla="*/ 2139576 h 4343727"/>
                <a:gd name="connsiteX35" fmla="*/ 10424378 w 12187890"/>
                <a:gd name="connsiteY35" fmla="*/ 1946796 h 4343727"/>
                <a:gd name="connsiteX36" fmla="*/ 10374996 w 12187890"/>
                <a:gd name="connsiteY36" fmla="*/ 1946796 h 4343727"/>
                <a:gd name="connsiteX37" fmla="*/ 10349356 w 12187890"/>
                <a:gd name="connsiteY37" fmla="*/ 1900262 h 4343727"/>
                <a:gd name="connsiteX38" fmla="*/ 9314230 w 12187890"/>
                <a:gd name="connsiteY38" fmla="*/ 1362757 h 4343727"/>
                <a:gd name="connsiteX39" fmla="*/ 8469036 w 12187890"/>
                <a:gd name="connsiteY39" fmla="*/ 1155732 h 4343727"/>
                <a:gd name="connsiteX40" fmla="*/ 7526027 w 12187890"/>
                <a:gd name="connsiteY40" fmla="*/ 974347 h 4343727"/>
                <a:gd name="connsiteX41" fmla="*/ 6345604 w 12187890"/>
                <a:gd name="connsiteY41" fmla="*/ 773970 h 4343727"/>
                <a:gd name="connsiteX42" fmla="*/ 6268682 w 12187890"/>
                <a:gd name="connsiteY42" fmla="*/ 761624 h 4343727"/>
                <a:gd name="connsiteX43" fmla="*/ 5904964 w 12187890"/>
                <a:gd name="connsiteY43" fmla="*/ 704645 h 4343727"/>
                <a:gd name="connsiteX44" fmla="*/ 5712183 w 12187890"/>
                <a:gd name="connsiteY44" fmla="*/ 667608 h 4343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2187890" h="4343727">
                  <a:moveTo>
                    <a:pt x="5712183" y="667608"/>
                  </a:moveTo>
                  <a:cubicBezTo>
                    <a:pt x="5776760" y="657162"/>
                    <a:pt x="5842286" y="649565"/>
                    <a:pt x="5870776" y="645766"/>
                  </a:cubicBezTo>
                  <a:cubicBezTo>
                    <a:pt x="5980936" y="632471"/>
                    <a:pt x="6091097" y="621075"/>
                    <a:pt x="6201256" y="610629"/>
                  </a:cubicBezTo>
                  <a:cubicBezTo>
                    <a:pt x="6641897" y="570744"/>
                    <a:pt x="7083487" y="547002"/>
                    <a:pt x="7525078" y="528009"/>
                  </a:cubicBezTo>
                  <a:cubicBezTo>
                    <a:pt x="8017000" y="507117"/>
                    <a:pt x="8509871" y="494771"/>
                    <a:pt x="9001793" y="484325"/>
                  </a:cubicBezTo>
                  <a:cubicBezTo>
                    <a:pt x="9572536" y="472929"/>
                    <a:pt x="10143280" y="465332"/>
                    <a:pt x="10714023" y="456785"/>
                  </a:cubicBezTo>
                  <a:cubicBezTo>
                    <a:pt x="11204996" y="449187"/>
                    <a:pt x="11696917" y="442540"/>
                    <a:pt x="12187890" y="425446"/>
                  </a:cubicBezTo>
                  <a:lnTo>
                    <a:pt x="12187890" y="0"/>
                  </a:lnTo>
                  <a:lnTo>
                    <a:pt x="6971428" y="950"/>
                  </a:lnTo>
                  <a:cubicBezTo>
                    <a:pt x="6450067" y="11396"/>
                    <a:pt x="5927756" y="29439"/>
                    <a:pt x="5408293" y="75973"/>
                  </a:cubicBezTo>
                  <a:cubicBezTo>
                    <a:pt x="5209815" y="94016"/>
                    <a:pt x="5011337" y="115858"/>
                    <a:pt x="4813808" y="145297"/>
                  </a:cubicBezTo>
                  <a:cubicBezTo>
                    <a:pt x="4639072" y="171888"/>
                    <a:pt x="4464335" y="203226"/>
                    <a:pt x="4294347" y="250709"/>
                  </a:cubicBezTo>
                  <a:cubicBezTo>
                    <a:pt x="4168042" y="285847"/>
                    <a:pt x="3957218" y="350423"/>
                    <a:pt x="3840410" y="465332"/>
                  </a:cubicBezTo>
                  <a:lnTo>
                    <a:pt x="3756841" y="465332"/>
                  </a:lnTo>
                  <a:lnTo>
                    <a:pt x="3756841" y="637219"/>
                  </a:lnTo>
                  <a:cubicBezTo>
                    <a:pt x="3756841" y="643867"/>
                    <a:pt x="3756841" y="650515"/>
                    <a:pt x="3756841" y="657162"/>
                  </a:cubicBezTo>
                  <a:cubicBezTo>
                    <a:pt x="3768237" y="905972"/>
                    <a:pt x="4164243" y="1057917"/>
                    <a:pt x="4363671" y="1125343"/>
                  </a:cubicBezTo>
                  <a:cubicBezTo>
                    <a:pt x="4655216" y="1223157"/>
                    <a:pt x="4958156" y="1287734"/>
                    <a:pt x="5259197" y="1346613"/>
                  </a:cubicBezTo>
                  <a:cubicBezTo>
                    <a:pt x="5619117" y="1416887"/>
                    <a:pt x="5980936" y="1475766"/>
                    <a:pt x="6342755" y="1534645"/>
                  </a:cubicBezTo>
                  <a:cubicBezTo>
                    <a:pt x="6719769" y="1596372"/>
                    <a:pt x="7097732" y="1657150"/>
                    <a:pt x="7472847" y="1730274"/>
                  </a:cubicBezTo>
                  <a:cubicBezTo>
                    <a:pt x="7619093" y="1758764"/>
                    <a:pt x="7765341" y="1789153"/>
                    <a:pt x="7910638" y="1823340"/>
                  </a:cubicBezTo>
                  <a:cubicBezTo>
                    <a:pt x="8017000" y="1848981"/>
                    <a:pt x="8122411" y="1875571"/>
                    <a:pt x="8225924" y="1910709"/>
                  </a:cubicBezTo>
                  <a:cubicBezTo>
                    <a:pt x="8262011" y="1923054"/>
                    <a:pt x="8403510" y="1973386"/>
                    <a:pt x="8436748" y="2008523"/>
                  </a:cubicBezTo>
                  <a:cubicBezTo>
                    <a:pt x="8407308" y="2034164"/>
                    <a:pt x="8306645" y="2066452"/>
                    <a:pt x="8279105" y="2074999"/>
                  </a:cubicBezTo>
                  <a:cubicBezTo>
                    <a:pt x="8193635" y="2099690"/>
                    <a:pt x="8107217" y="2117734"/>
                    <a:pt x="8019848" y="2133878"/>
                  </a:cubicBezTo>
                  <a:cubicBezTo>
                    <a:pt x="7895444" y="2156670"/>
                    <a:pt x="7771038" y="2174713"/>
                    <a:pt x="7645684" y="2191807"/>
                  </a:cubicBezTo>
                  <a:lnTo>
                    <a:pt x="0" y="3201291"/>
                  </a:lnTo>
                  <a:lnTo>
                    <a:pt x="0" y="4343728"/>
                  </a:lnTo>
                  <a:lnTo>
                    <a:pt x="3722653" y="4343728"/>
                  </a:lnTo>
                  <a:cubicBezTo>
                    <a:pt x="3947722" y="4287699"/>
                    <a:pt x="4171841" y="4231669"/>
                    <a:pt x="4395960" y="4175639"/>
                  </a:cubicBezTo>
                  <a:cubicBezTo>
                    <a:pt x="6130982" y="3738797"/>
                    <a:pt x="7860306" y="3279163"/>
                    <a:pt x="9579184" y="2781544"/>
                  </a:cubicBezTo>
                  <a:cubicBezTo>
                    <a:pt x="9715934" y="2741658"/>
                    <a:pt x="9853634" y="2696074"/>
                    <a:pt x="9982787" y="2636246"/>
                  </a:cubicBezTo>
                  <a:cubicBezTo>
                    <a:pt x="10147078" y="2560273"/>
                    <a:pt x="10343657" y="2438718"/>
                    <a:pt x="10405385" y="2258283"/>
                  </a:cubicBezTo>
                  <a:cubicBezTo>
                    <a:pt x="10423428" y="2206052"/>
                    <a:pt x="10424378" y="2203203"/>
                    <a:pt x="10424378" y="2148123"/>
                  </a:cubicBezTo>
                  <a:cubicBezTo>
                    <a:pt x="10424378" y="2145274"/>
                    <a:pt x="10424378" y="2142425"/>
                    <a:pt x="10424378" y="2139576"/>
                  </a:cubicBezTo>
                  <a:lnTo>
                    <a:pt x="10424378" y="1946796"/>
                  </a:lnTo>
                  <a:lnTo>
                    <a:pt x="10374996" y="1946796"/>
                  </a:lnTo>
                  <a:cubicBezTo>
                    <a:pt x="10367398" y="1930651"/>
                    <a:pt x="10358852" y="1915457"/>
                    <a:pt x="10349356" y="1900262"/>
                  </a:cubicBezTo>
                  <a:cubicBezTo>
                    <a:pt x="10186964" y="1628661"/>
                    <a:pt x="9608623" y="1448226"/>
                    <a:pt x="9314230" y="1362757"/>
                  </a:cubicBezTo>
                  <a:cubicBezTo>
                    <a:pt x="9035981" y="1282036"/>
                    <a:pt x="8752983" y="1215560"/>
                    <a:pt x="8469036" y="1155732"/>
                  </a:cubicBezTo>
                  <a:cubicBezTo>
                    <a:pt x="8155649" y="1089256"/>
                    <a:pt x="7841313" y="1030377"/>
                    <a:pt x="7526027" y="974347"/>
                  </a:cubicBezTo>
                  <a:cubicBezTo>
                    <a:pt x="7132869" y="905023"/>
                    <a:pt x="6739712" y="840446"/>
                    <a:pt x="6345604" y="773970"/>
                  </a:cubicBezTo>
                  <a:cubicBezTo>
                    <a:pt x="6319964" y="770171"/>
                    <a:pt x="6294323" y="765423"/>
                    <a:pt x="6268682" y="761624"/>
                  </a:cubicBezTo>
                  <a:cubicBezTo>
                    <a:pt x="6147126" y="741682"/>
                    <a:pt x="6026519" y="724588"/>
                    <a:pt x="5904964" y="704645"/>
                  </a:cubicBezTo>
                  <a:cubicBezTo>
                    <a:pt x="5842286" y="692300"/>
                    <a:pt x="5776760" y="680904"/>
                    <a:pt x="5712183" y="667608"/>
                  </a:cubicBezTo>
                  <a:close/>
                </a:path>
              </a:pathLst>
            </a:custGeom>
            <a:solidFill>
              <a:srgbClr val="333333"/>
            </a:solidFill>
            <a:ln w="9495" cap="flat">
              <a:noFill/>
              <a:prstDash val="solid"/>
              <a:miter/>
            </a:ln>
          </p:spPr>
          <p:txBody>
            <a:bodyPr rtlCol="0" anchor="ctr"/>
            <a:lstStyle/>
            <a:p>
              <a:endParaRPr lang="en-ID"/>
            </a:p>
          </p:txBody>
        </p:sp>
        <p:sp>
          <p:nvSpPr>
            <p:cNvPr id="20" name="Freeform: Shape 19">
              <a:extLst>
                <a:ext uri="{FF2B5EF4-FFF2-40B4-BE49-F238E27FC236}">
                  <a16:creationId xmlns:a16="http://schemas.microsoft.com/office/drawing/2014/main" id="{DD609599-ED63-4D13-B772-FFB34E4F2320}"/>
                </a:ext>
              </a:extLst>
            </p:cNvPr>
            <p:cNvSpPr/>
            <p:nvPr/>
          </p:nvSpPr>
          <p:spPr>
            <a:xfrm>
              <a:off x="0" y="2318422"/>
              <a:ext cx="12193588" cy="4535778"/>
            </a:xfrm>
            <a:custGeom>
              <a:avLst/>
              <a:gdLst>
                <a:gd name="connsiteX0" fmla="*/ 5712183 w 12187890"/>
                <a:gd name="connsiteY0" fmla="*/ 666659 h 4533658"/>
                <a:gd name="connsiteX1" fmla="*/ 5870776 w 12187890"/>
                <a:gd name="connsiteY1" fmla="*/ 644817 h 4533658"/>
                <a:gd name="connsiteX2" fmla="*/ 6201256 w 12187890"/>
                <a:gd name="connsiteY2" fmla="*/ 609679 h 4533658"/>
                <a:gd name="connsiteX3" fmla="*/ 7525078 w 12187890"/>
                <a:gd name="connsiteY3" fmla="*/ 527059 h 4533658"/>
                <a:gd name="connsiteX4" fmla="*/ 9001793 w 12187890"/>
                <a:gd name="connsiteY4" fmla="*/ 483375 h 4533658"/>
                <a:gd name="connsiteX5" fmla="*/ 10714023 w 12187890"/>
                <a:gd name="connsiteY5" fmla="*/ 455835 h 4533658"/>
                <a:gd name="connsiteX6" fmla="*/ 12187890 w 12187890"/>
                <a:gd name="connsiteY6" fmla="*/ 424496 h 4533658"/>
                <a:gd name="connsiteX7" fmla="*/ 12187890 w 12187890"/>
                <a:gd name="connsiteY7" fmla="*/ 0 h 4533658"/>
                <a:gd name="connsiteX8" fmla="*/ 6971428 w 12187890"/>
                <a:gd name="connsiteY8" fmla="*/ 950 h 4533658"/>
                <a:gd name="connsiteX9" fmla="*/ 5408293 w 12187890"/>
                <a:gd name="connsiteY9" fmla="*/ 75973 h 4533658"/>
                <a:gd name="connsiteX10" fmla="*/ 4813808 w 12187890"/>
                <a:gd name="connsiteY10" fmla="*/ 145297 h 4533658"/>
                <a:gd name="connsiteX11" fmla="*/ 4294347 w 12187890"/>
                <a:gd name="connsiteY11" fmla="*/ 250709 h 4533658"/>
                <a:gd name="connsiteX12" fmla="*/ 3756841 w 12187890"/>
                <a:gd name="connsiteY12" fmla="*/ 657162 h 4533658"/>
                <a:gd name="connsiteX13" fmla="*/ 4363671 w 12187890"/>
                <a:gd name="connsiteY13" fmla="*/ 1125343 h 4533658"/>
                <a:gd name="connsiteX14" fmla="*/ 5259197 w 12187890"/>
                <a:gd name="connsiteY14" fmla="*/ 1346613 h 4533658"/>
                <a:gd name="connsiteX15" fmla="*/ 6342755 w 12187890"/>
                <a:gd name="connsiteY15" fmla="*/ 1534645 h 4533658"/>
                <a:gd name="connsiteX16" fmla="*/ 7472847 w 12187890"/>
                <a:gd name="connsiteY16" fmla="*/ 1730274 h 4533658"/>
                <a:gd name="connsiteX17" fmla="*/ 7910638 w 12187890"/>
                <a:gd name="connsiteY17" fmla="*/ 1823340 h 4533658"/>
                <a:gd name="connsiteX18" fmla="*/ 8225924 w 12187890"/>
                <a:gd name="connsiteY18" fmla="*/ 1910709 h 4533658"/>
                <a:gd name="connsiteX19" fmla="*/ 8436748 w 12187890"/>
                <a:gd name="connsiteY19" fmla="*/ 2008523 h 4533658"/>
                <a:gd name="connsiteX20" fmla="*/ 8279105 w 12187890"/>
                <a:gd name="connsiteY20" fmla="*/ 2074999 h 4533658"/>
                <a:gd name="connsiteX21" fmla="*/ 8019848 w 12187890"/>
                <a:gd name="connsiteY21" fmla="*/ 2133878 h 4533658"/>
                <a:gd name="connsiteX22" fmla="*/ 7645684 w 12187890"/>
                <a:gd name="connsiteY22" fmla="*/ 2191807 h 4533658"/>
                <a:gd name="connsiteX23" fmla="*/ 0 w 12187890"/>
                <a:gd name="connsiteY23" fmla="*/ 3200342 h 4533658"/>
                <a:gd name="connsiteX24" fmla="*/ 0 w 12187890"/>
                <a:gd name="connsiteY24" fmla="*/ 4533659 h 4533658"/>
                <a:gd name="connsiteX25" fmla="*/ 2942035 w 12187890"/>
                <a:gd name="connsiteY25" fmla="*/ 4533659 h 4533658"/>
                <a:gd name="connsiteX26" fmla="*/ 4395960 w 12187890"/>
                <a:gd name="connsiteY26" fmla="*/ 4173740 h 4533658"/>
                <a:gd name="connsiteX27" fmla="*/ 9579184 w 12187890"/>
                <a:gd name="connsiteY27" fmla="*/ 2779644 h 4533658"/>
                <a:gd name="connsiteX28" fmla="*/ 9982787 w 12187890"/>
                <a:gd name="connsiteY28" fmla="*/ 2634347 h 4533658"/>
                <a:gd name="connsiteX29" fmla="*/ 10405385 w 12187890"/>
                <a:gd name="connsiteY29" fmla="*/ 2256383 h 4533658"/>
                <a:gd name="connsiteX30" fmla="*/ 10350305 w 12187890"/>
                <a:gd name="connsiteY30" fmla="*/ 1898363 h 4533658"/>
                <a:gd name="connsiteX31" fmla="*/ 9315180 w 12187890"/>
                <a:gd name="connsiteY31" fmla="*/ 1360858 h 4533658"/>
                <a:gd name="connsiteX32" fmla="*/ 8469986 w 12187890"/>
                <a:gd name="connsiteY32" fmla="*/ 1153832 h 4533658"/>
                <a:gd name="connsiteX33" fmla="*/ 7526977 w 12187890"/>
                <a:gd name="connsiteY33" fmla="*/ 972448 h 4533658"/>
                <a:gd name="connsiteX34" fmla="*/ 6346554 w 12187890"/>
                <a:gd name="connsiteY34" fmla="*/ 772071 h 4533658"/>
                <a:gd name="connsiteX35" fmla="*/ 6269632 w 12187890"/>
                <a:gd name="connsiteY35" fmla="*/ 759725 h 4533658"/>
                <a:gd name="connsiteX36" fmla="*/ 5905914 w 12187890"/>
                <a:gd name="connsiteY36" fmla="*/ 702746 h 4533658"/>
                <a:gd name="connsiteX37" fmla="*/ 5712183 w 12187890"/>
                <a:gd name="connsiteY37" fmla="*/ 666659 h 4533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2187890" h="4533658">
                  <a:moveTo>
                    <a:pt x="5712183" y="666659"/>
                  </a:moveTo>
                  <a:cubicBezTo>
                    <a:pt x="5776760" y="656213"/>
                    <a:pt x="5842286" y="648615"/>
                    <a:pt x="5870776" y="644817"/>
                  </a:cubicBezTo>
                  <a:cubicBezTo>
                    <a:pt x="5980936" y="631521"/>
                    <a:pt x="6091097" y="620126"/>
                    <a:pt x="6201256" y="609679"/>
                  </a:cubicBezTo>
                  <a:cubicBezTo>
                    <a:pt x="6641897" y="569794"/>
                    <a:pt x="7083487" y="546052"/>
                    <a:pt x="7525078" y="527059"/>
                  </a:cubicBezTo>
                  <a:cubicBezTo>
                    <a:pt x="8017000" y="506167"/>
                    <a:pt x="8509871" y="493821"/>
                    <a:pt x="9001793" y="483375"/>
                  </a:cubicBezTo>
                  <a:cubicBezTo>
                    <a:pt x="9572536" y="471979"/>
                    <a:pt x="10143280" y="464382"/>
                    <a:pt x="10714023" y="455835"/>
                  </a:cubicBezTo>
                  <a:cubicBezTo>
                    <a:pt x="11204996" y="448238"/>
                    <a:pt x="11696917" y="441590"/>
                    <a:pt x="12187890" y="424496"/>
                  </a:cubicBezTo>
                  <a:lnTo>
                    <a:pt x="12187890" y="0"/>
                  </a:lnTo>
                  <a:lnTo>
                    <a:pt x="6971428" y="950"/>
                  </a:lnTo>
                  <a:cubicBezTo>
                    <a:pt x="6450067" y="11396"/>
                    <a:pt x="5927756" y="29439"/>
                    <a:pt x="5408293" y="75973"/>
                  </a:cubicBezTo>
                  <a:cubicBezTo>
                    <a:pt x="5209815" y="94016"/>
                    <a:pt x="5011337" y="115858"/>
                    <a:pt x="4813808" y="145297"/>
                  </a:cubicBezTo>
                  <a:cubicBezTo>
                    <a:pt x="4639072" y="171888"/>
                    <a:pt x="4464335" y="203226"/>
                    <a:pt x="4294347" y="250709"/>
                  </a:cubicBezTo>
                  <a:cubicBezTo>
                    <a:pt x="4110113" y="301041"/>
                    <a:pt x="3746395" y="415950"/>
                    <a:pt x="3756841" y="657162"/>
                  </a:cubicBezTo>
                  <a:cubicBezTo>
                    <a:pt x="3768237" y="905972"/>
                    <a:pt x="4164243" y="1057917"/>
                    <a:pt x="4363671" y="1125343"/>
                  </a:cubicBezTo>
                  <a:cubicBezTo>
                    <a:pt x="4655216" y="1223157"/>
                    <a:pt x="4958156" y="1287734"/>
                    <a:pt x="5259197" y="1346613"/>
                  </a:cubicBezTo>
                  <a:cubicBezTo>
                    <a:pt x="5619117" y="1416887"/>
                    <a:pt x="5980936" y="1475766"/>
                    <a:pt x="6342755" y="1534645"/>
                  </a:cubicBezTo>
                  <a:cubicBezTo>
                    <a:pt x="6719769" y="1596372"/>
                    <a:pt x="7097732" y="1657150"/>
                    <a:pt x="7472847" y="1730274"/>
                  </a:cubicBezTo>
                  <a:cubicBezTo>
                    <a:pt x="7619093" y="1758764"/>
                    <a:pt x="7765341" y="1789153"/>
                    <a:pt x="7910638" y="1823340"/>
                  </a:cubicBezTo>
                  <a:cubicBezTo>
                    <a:pt x="8017000" y="1848981"/>
                    <a:pt x="8122411" y="1875571"/>
                    <a:pt x="8225924" y="1910709"/>
                  </a:cubicBezTo>
                  <a:cubicBezTo>
                    <a:pt x="8262011" y="1923054"/>
                    <a:pt x="8403510" y="1973386"/>
                    <a:pt x="8436748" y="2008523"/>
                  </a:cubicBezTo>
                  <a:cubicBezTo>
                    <a:pt x="8407308" y="2034164"/>
                    <a:pt x="8306645" y="2066452"/>
                    <a:pt x="8279105" y="2074999"/>
                  </a:cubicBezTo>
                  <a:cubicBezTo>
                    <a:pt x="8193635" y="2099690"/>
                    <a:pt x="8107217" y="2117734"/>
                    <a:pt x="8019848" y="2133878"/>
                  </a:cubicBezTo>
                  <a:cubicBezTo>
                    <a:pt x="7895444" y="2156670"/>
                    <a:pt x="7771038" y="2174713"/>
                    <a:pt x="7645684" y="2191807"/>
                  </a:cubicBezTo>
                  <a:lnTo>
                    <a:pt x="0" y="3200342"/>
                  </a:lnTo>
                  <a:lnTo>
                    <a:pt x="0" y="4533659"/>
                  </a:lnTo>
                  <a:lnTo>
                    <a:pt x="2942035" y="4533659"/>
                  </a:lnTo>
                  <a:cubicBezTo>
                    <a:pt x="3427310" y="4415902"/>
                    <a:pt x="3911635" y="4296245"/>
                    <a:pt x="4395960" y="4173740"/>
                  </a:cubicBezTo>
                  <a:cubicBezTo>
                    <a:pt x="6130982" y="3736898"/>
                    <a:pt x="7860306" y="3277264"/>
                    <a:pt x="9579184" y="2779644"/>
                  </a:cubicBezTo>
                  <a:cubicBezTo>
                    <a:pt x="9715934" y="2739759"/>
                    <a:pt x="9853634" y="2694175"/>
                    <a:pt x="9982787" y="2634347"/>
                  </a:cubicBezTo>
                  <a:cubicBezTo>
                    <a:pt x="10147078" y="2558374"/>
                    <a:pt x="10343657" y="2436818"/>
                    <a:pt x="10405385" y="2256383"/>
                  </a:cubicBezTo>
                  <a:cubicBezTo>
                    <a:pt x="10448119" y="2131979"/>
                    <a:pt x="10414881" y="2007574"/>
                    <a:pt x="10350305" y="1898363"/>
                  </a:cubicBezTo>
                  <a:cubicBezTo>
                    <a:pt x="10187914" y="1626761"/>
                    <a:pt x="9609573" y="1446327"/>
                    <a:pt x="9315180" y="1360858"/>
                  </a:cubicBezTo>
                  <a:cubicBezTo>
                    <a:pt x="9036930" y="1280137"/>
                    <a:pt x="8753932" y="1213661"/>
                    <a:pt x="8469986" y="1153832"/>
                  </a:cubicBezTo>
                  <a:cubicBezTo>
                    <a:pt x="8156599" y="1087357"/>
                    <a:pt x="7842263" y="1028478"/>
                    <a:pt x="7526977" y="972448"/>
                  </a:cubicBezTo>
                  <a:cubicBezTo>
                    <a:pt x="7133819" y="903123"/>
                    <a:pt x="6740661" y="838547"/>
                    <a:pt x="6346554" y="772071"/>
                  </a:cubicBezTo>
                  <a:cubicBezTo>
                    <a:pt x="6320913" y="768272"/>
                    <a:pt x="6295273" y="763524"/>
                    <a:pt x="6269632" y="759725"/>
                  </a:cubicBezTo>
                  <a:cubicBezTo>
                    <a:pt x="6148076" y="739782"/>
                    <a:pt x="6027469" y="722689"/>
                    <a:pt x="5905914" y="702746"/>
                  </a:cubicBezTo>
                  <a:cubicBezTo>
                    <a:pt x="5842286" y="691350"/>
                    <a:pt x="5776760" y="679954"/>
                    <a:pt x="5712183" y="666659"/>
                  </a:cubicBezTo>
                  <a:close/>
                </a:path>
              </a:pathLst>
            </a:custGeom>
            <a:solidFill>
              <a:srgbClr val="000000"/>
            </a:solidFill>
            <a:ln w="9495" cap="flat">
              <a:noFill/>
              <a:prstDash val="solid"/>
              <a:miter/>
            </a:ln>
          </p:spPr>
          <p:txBody>
            <a:bodyPr rtlCol="0" anchor="ctr"/>
            <a:lstStyle/>
            <a:p>
              <a:endParaRPr lang="en-ID"/>
            </a:p>
          </p:txBody>
        </p:sp>
        <p:sp>
          <p:nvSpPr>
            <p:cNvPr id="21" name="Freeform: Shape 20">
              <a:extLst>
                <a:ext uri="{FF2B5EF4-FFF2-40B4-BE49-F238E27FC236}">
                  <a16:creationId xmlns:a16="http://schemas.microsoft.com/office/drawing/2014/main" id="{CD17A626-0992-4752-8228-00D70031E3BC}"/>
                </a:ext>
              </a:extLst>
            </p:cNvPr>
            <p:cNvSpPr/>
            <p:nvPr/>
          </p:nvSpPr>
          <p:spPr>
            <a:xfrm>
              <a:off x="0" y="2362127"/>
              <a:ext cx="12193588" cy="4492073"/>
            </a:xfrm>
            <a:custGeom>
              <a:avLst/>
              <a:gdLst>
                <a:gd name="connsiteX0" fmla="*/ 5542195 w 12187890"/>
                <a:gd name="connsiteY0" fmla="*/ 620126 h 4489974"/>
                <a:gd name="connsiteX1" fmla="*/ 6197458 w 12187890"/>
                <a:gd name="connsiteY1" fmla="*/ 524210 h 4489974"/>
                <a:gd name="connsiteX2" fmla="*/ 7523178 w 12187890"/>
                <a:gd name="connsiteY2" fmla="*/ 441590 h 4489974"/>
                <a:gd name="connsiteX3" fmla="*/ 9000843 w 12187890"/>
                <a:gd name="connsiteY3" fmla="*/ 397906 h 4489974"/>
                <a:gd name="connsiteX4" fmla="*/ 10713073 w 12187890"/>
                <a:gd name="connsiteY4" fmla="*/ 370366 h 4489974"/>
                <a:gd name="connsiteX5" fmla="*/ 12187890 w 12187890"/>
                <a:gd name="connsiteY5" fmla="*/ 339027 h 4489974"/>
                <a:gd name="connsiteX6" fmla="*/ 12187890 w 12187890"/>
                <a:gd name="connsiteY6" fmla="*/ 0 h 4489974"/>
                <a:gd name="connsiteX7" fmla="*/ 6972378 w 12187890"/>
                <a:gd name="connsiteY7" fmla="*/ 950 h 4489974"/>
                <a:gd name="connsiteX8" fmla="*/ 5412092 w 12187890"/>
                <a:gd name="connsiteY8" fmla="*/ 75973 h 4489974"/>
                <a:gd name="connsiteX9" fmla="*/ 4820456 w 12187890"/>
                <a:gd name="connsiteY9" fmla="*/ 145297 h 4489974"/>
                <a:gd name="connsiteX10" fmla="*/ 4305742 w 12187890"/>
                <a:gd name="connsiteY10" fmla="*/ 249760 h 4489974"/>
                <a:gd name="connsiteX11" fmla="*/ 3799575 w 12187890"/>
                <a:gd name="connsiteY11" fmla="*/ 612528 h 4489974"/>
                <a:gd name="connsiteX12" fmla="*/ 4376966 w 12187890"/>
                <a:gd name="connsiteY12" fmla="*/ 1041773 h 4489974"/>
                <a:gd name="connsiteX13" fmla="*/ 5267744 w 12187890"/>
                <a:gd name="connsiteY13" fmla="*/ 1261144 h 4489974"/>
                <a:gd name="connsiteX14" fmla="*/ 6349403 w 12187890"/>
                <a:gd name="connsiteY14" fmla="*/ 1449175 h 4489974"/>
                <a:gd name="connsiteX15" fmla="*/ 7480444 w 12187890"/>
                <a:gd name="connsiteY15" fmla="*/ 1644805 h 4489974"/>
                <a:gd name="connsiteX16" fmla="*/ 7920135 w 12187890"/>
                <a:gd name="connsiteY16" fmla="*/ 1738821 h 4489974"/>
                <a:gd name="connsiteX17" fmla="*/ 8239219 w 12187890"/>
                <a:gd name="connsiteY17" fmla="*/ 1827139 h 4489974"/>
                <a:gd name="connsiteX18" fmla="*/ 8484230 w 12187890"/>
                <a:gd name="connsiteY18" fmla="*/ 1966738 h 4489974"/>
                <a:gd name="connsiteX19" fmla="*/ 8290501 w 12187890"/>
                <a:gd name="connsiteY19" fmla="*/ 2072150 h 4489974"/>
                <a:gd name="connsiteX20" fmla="*/ 8027446 w 12187890"/>
                <a:gd name="connsiteY20" fmla="*/ 2131978 h 4489974"/>
                <a:gd name="connsiteX21" fmla="*/ 7651382 w 12187890"/>
                <a:gd name="connsiteY21" fmla="*/ 2189907 h 4489974"/>
                <a:gd name="connsiteX22" fmla="*/ 0 w 12187890"/>
                <a:gd name="connsiteY22" fmla="*/ 3199392 h 4489974"/>
                <a:gd name="connsiteX23" fmla="*/ 0 w 12187890"/>
                <a:gd name="connsiteY23" fmla="*/ 4489975 h 4489974"/>
                <a:gd name="connsiteX24" fmla="*/ 2760651 w 12187890"/>
                <a:gd name="connsiteY24" fmla="*/ 4489975 h 4489974"/>
                <a:gd name="connsiteX25" fmla="*/ 4385513 w 12187890"/>
                <a:gd name="connsiteY25" fmla="*/ 4089220 h 4489974"/>
                <a:gd name="connsiteX26" fmla="*/ 9566839 w 12187890"/>
                <a:gd name="connsiteY26" fmla="*/ 2696074 h 4489974"/>
                <a:gd name="connsiteX27" fmla="*/ 10312319 w 12187890"/>
                <a:gd name="connsiteY27" fmla="*/ 1877471 h 4489974"/>
                <a:gd name="connsiteX28" fmla="*/ 9301884 w 12187890"/>
                <a:gd name="connsiteY28" fmla="*/ 1358958 h 4489974"/>
                <a:gd name="connsiteX29" fmla="*/ 8459539 w 12187890"/>
                <a:gd name="connsiteY29" fmla="*/ 1151933 h 4489974"/>
                <a:gd name="connsiteX30" fmla="*/ 7518430 w 12187890"/>
                <a:gd name="connsiteY30" fmla="*/ 970549 h 4489974"/>
                <a:gd name="connsiteX31" fmla="*/ 6338957 w 12187890"/>
                <a:gd name="connsiteY31" fmla="*/ 770171 h 4489974"/>
                <a:gd name="connsiteX32" fmla="*/ 6262035 w 12187890"/>
                <a:gd name="connsiteY32" fmla="*/ 757826 h 4489974"/>
                <a:gd name="connsiteX33" fmla="*/ 5542195 w 12187890"/>
                <a:gd name="connsiteY33" fmla="*/ 620126 h 4489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2187890" h="4489974">
                  <a:moveTo>
                    <a:pt x="5542195" y="620126"/>
                  </a:moveTo>
                  <a:cubicBezTo>
                    <a:pt x="5621966" y="575492"/>
                    <a:pt x="6134781" y="528959"/>
                    <a:pt x="6197458" y="524210"/>
                  </a:cubicBezTo>
                  <a:cubicBezTo>
                    <a:pt x="6638098" y="484325"/>
                    <a:pt x="7081588" y="460583"/>
                    <a:pt x="7523178" y="441590"/>
                  </a:cubicBezTo>
                  <a:cubicBezTo>
                    <a:pt x="8015100" y="420698"/>
                    <a:pt x="8507972" y="408352"/>
                    <a:pt x="9000843" y="397906"/>
                  </a:cubicBezTo>
                  <a:cubicBezTo>
                    <a:pt x="9571587" y="386510"/>
                    <a:pt x="10142330" y="378913"/>
                    <a:pt x="10713073" y="370366"/>
                  </a:cubicBezTo>
                  <a:cubicBezTo>
                    <a:pt x="11204047" y="362769"/>
                    <a:pt x="11695968" y="356121"/>
                    <a:pt x="12187890" y="339027"/>
                  </a:cubicBezTo>
                  <a:lnTo>
                    <a:pt x="12187890" y="0"/>
                  </a:lnTo>
                  <a:lnTo>
                    <a:pt x="6972378" y="950"/>
                  </a:lnTo>
                  <a:cubicBezTo>
                    <a:pt x="6451016" y="11396"/>
                    <a:pt x="5931554" y="29439"/>
                    <a:pt x="5412092" y="75973"/>
                  </a:cubicBezTo>
                  <a:cubicBezTo>
                    <a:pt x="5214563" y="94016"/>
                    <a:pt x="5017035" y="115858"/>
                    <a:pt x="4820456" y="145297"/>
                  </a:cubicBezTo>
                  <a:cubicBezTo>
                    <a:pt x="4648568" y="170938"/>
                    <a:pt x="4473832" y="203226"/>
                    <a:pt x="4305742" y="249760"/>
                  </a:cubicBezTo>
                  <a:cubicBezTo>
                    <a:pt x="4149999" y="292494"/>
                    <a:pt x="3790079" y="400755"/>
                    <a:pt x="3799575" y="612528"/>
                  </a:cubicBezTo>
                  <a:cubicBezTo>
                    <a:pt x="3810022" y="836647"/>
                    <a:pt x="4206028" y="984794"/>
                    <a:pt x="4376966" y="1041773"/>
                  </a:cubicBezTo>
                  <a:cubicBezTo>
                    <a:pt x="4662813" y="1137688"/>
                    <a:pt x="4971451" y="1203215"/>
                    <a:pt x="5267744" y="1261144"/>
                  </a:cubicBezTo>
                  <a:cubicBezTo>
                    <a:pt x="5626714" y="1331418"/>
                    <a:pt x="5988533" y="1390297"/>
                    <a:pt x="6349403" y="1449175"/>
                  </a:cubicBezTo>
                  <a:cubicBezTo>
                    <a:pt x="6727366" y="1510903"/>
                    <a:pt x="7105329" y="1571681"/>
                    <a:pt x="7480444" y="1644805"/>
                  </a:cubicBezTo>
                  <a:cubicBezTo>
                    <a:pt x="7627640" y="1673294"/>
                    <a:pt x="7774837" y="1703684"/>
                    <a:pt x="7920135" y="1738821"/>
                  </a:cubicBezTo>
                  <a:cubicBezTo>
                    <a:pt x="8027446" y="1764462"/>
                    <a:pt x="8134757" y="1792001"/>
                    <a:pt x="8239219" y="1827139"/>
                  </a:cubicBezTo>
                  <a:cubicBezTo>
                    <a:pt x="8278155" y="1840434"/>
                    <a:pt x="8485180" y="1910709"/>
                    <a:pt x="8484230" y="1966738"/>
                  </a:cubicBezTo>
                  <a:cubicBezTo>
                    <a:pt x="8483280" y="2014221"/>
                    <a:pt x="8324688" y="2062654"/>
                    <a:pt x="8290501" y="2072150"/>
                  </a:cubicBezTo>
                  <a:cubicBezTo>
                    <a:pt x="8204082" y="2096841"/>
                    <a:pt x="8114814" y="2115834"/>
                    <a:pt x="8027446" y="2131978"/>
                  </a:cubicBezTo>
                  <a:cubicBezTo>
                    <a:pt x="7903041" y="2154770"/>
                    <a:pt x="7776737" y="2173763"/>
                    <a:pt x="7651382" y="2189907"/>
                  </a:cubicBezTo>
                  <a:lnTo>
                    <a:pt x="0" y="3199392"/>
                  </a:lnTo>
                  <a:lnTo>
                    <a:pt x="0" y="4489975"/>
                  </a:lnTo>
                  <a:lnTo>
                    <a:pt x="2760651" y="4489975"/>
                  </a:lnTo>
                  <a:cubicBezTo>
                    <a:pt x="3302905" y="4358923"/>
                    <a:pt x="3844209" y="4225021"/>
                    <a:pt x="4385513" y="4089220"/>
                  </a:cubicBezTo>
                  <a:cubicBezTo>
                    <a:pt x="6119586" y="3652378"/>
                    <a:pt x="7849860" y="3192745"/>
                    <a:pt x="9566839" y="2696074"/>
                  </a:cubicBezTo>
                  <a:cubicBezTo>
                    <a:pt x="9907766" y="2597310"/>
                    <a:pt x="10601015" y="2360846"/>
                    <a:pt x="10312319" y="1877471"/>
                  </a:cubicBezTo>
                  <a:cubicBezTo>
                    <a:pt x="10157524" y="1618214"/>
                    <a:pt x="9575385" y="1438729"/>
                    <a:pt x="9301884" y="1358958"/>
                  </a:cubicBezTo>
                  <a:cubicBezTo>
                    <a:pt x="9024585" y="1278237"/>
                    <a:pt x="8741587" y="1212711"/>
                    <a:pt x="8459539" y="1151933"/>
                  </a:cubicBezTo>
                  <a:cubicBezTo>
                    <a:pt x="8147103" y="1085457"/>
                    <a:pt x="7832766" y="1026578"/>
                    <a:pt x="7518430" y="970549"/>
                  </a:cubicBezTo>
                  <a:cubicBezTo>
                    <a:pt x="7125272" y="901224"/>
                    <a:pt x="6732115" y="836647"/>
                    <a:pt x="6338957" y="770171"/>
                  </a:cubicBezTo>
                  <a:cubicBezTo>
                    <a:pt x="6313316" y="766373"/>
                    <a:pt x="6287675" y="761624"/>
                    <a:pt x="6262035" y="757826"/>
                  </a:cubicBezTo>
                  <a:cubicBezTo>
                    <a:pt x="6186062" y="745480"/>
                    <a:pt x="5622915" y="665709"/>
                    <a:pt x="5542195" y="620126"/>
                  </a:cubicBezTo>
                  <a:close/>
                </a:path>
              </a:pathLst>
            </a:custGeom>
            <a:solidFill>
              <a:srgbClr val="E00F0F"/>
            </a:solidFill>
            <a:ln w="9495" cap="flat">
              <a:noFill/>
              <a:prstDash val="solid"/>
              <a:miter/>
            </a:ln>
          </p:spPr>
          <p:txBody>
            <a:bodyPr rtlCol="0" anchor="ctr"/>
            <a:lstStyle/>
            <a:p>
              <a:endParaRPr lang="en-ID"/>
            </a:p>
          </p:txBody>
        </p:sp>
        <p:sp>
          <p:nvSpPr>
            <p:cNvPr id="23" name="Freeform: Shape 22">
              <a:extLst>
                <a:ext uri="{FF2B5EF4-FFF2-40B4-BE49-F238E27FC236}">
                  <a16:creationId xmlns:a16="http://schemas.microsoft.com/office/drawing/2014/main" id="{D57770FE-2BC9-4EB2-9B41-74FC781622E0}"/>
                </a:ext>
              </a:extLst>
            </p:cNvPr>
            <p:cNvSpPr/>
            <p:nvPr/>
          </p:nvSpPr>
          <p:spPr>
            <a:xfrm>
              <a:off x="0" y="2384929"/>
              <a:ext cx="12193588" cy="4468321"/>
            </a:xfrm>
            <a:custGeom>
              <a:avLst/>
              <a:gdLst>
                <a:gd name="connsiteX0" fmla="*/ 0 w 12187890"/>
                <a:gd name="connsiteY0" fmla="*/ 3201291 h 4466233"/>
                <a:gd name="connsiteX1" fmla="*/ 7654231 w 12187890"/>
                <a:gd name="connsiteY1" fmla="*/ 2190857 h 4466233"/>
                <a:gd name="connsiteX2" fmla="*/ 7484242 w 12187890"/>
                <a:gd name="connsiteY2" fmla="*/ 1599221 h 4466233"/>
                <a:gd name="connsiteX3" fmla="*/ 4383614 w 12187890"/>
                <a:gd name="connsiteY3" fmla="*/ 996190 h 4466233"/>
                <a:gd name="connsiteX4" fmla="*/ 3822367 w 12187890"/>
                <a:gd name="connsiteY4" fmla="*/ 587837 h 4466233"/>
                <a:gd name="connsiteX5" fmla="*/ 6972378 w 12187890"/>
                <a:gd name="connsiteY5" fmla="*/ 950 h 4466233"/>
                <a:gd name="connsiteX6" fmla="*/ 12187890 w 12187890"/>
                <a:gd name="connsiteY6" fmla="*/ 0 h 4466233"/>
                <a:gd name="connsiteX7" fmla="*/ 12187890 w 12187890"/>
                <a:gd name="connsiteY7" fmla="*/ 292494 h 4466233"/>
                <a:gd name="connsiteX8" fmla="*/ 6194609 w 12187890"/>
                <a:gd name="connsiteY8" fmla="*/ 476727 h 4466233"/>
                <a:gd name="connsiteX9" fmla="*/ 6336108 w 12187890"/>
                <a:gd name="connsiteY9" fmla="*/ 770171 h 4466233"/>
                <a:gd name="connsiteX10" fmla="*/ 10292376 w 12187890"/>
                <a:gd name="connsiteY10" fmla="*/ 1865125 h 4466233"/>
                <a:gd name="connsiteX11" fmla="*/ 9560191 w 12187890"/>
                <a:gd name="connsiteY11" fmla="*/ 2648592 h 4466233"/>
                <a:gd name="connsiteX12" fmla="*/ 2659038 w 12187890"/>
                <a:gd name="connsiteY12" fmla="*/ 4466234 h 4466233"/>
                <a:gd name="connsiteX13" fmla="*/ 0 w 12187890"/>
                <a:gd name="connsiteY13" fmla="*/ 4466234 h 4466233"/>
                <a:gd name="connsiteX14" fmla="*/ 0 w 12187890"/>
                <a:gd name="connsiteY14" fmla="*/ 3201291 h 4466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87890" h="4466233">
                  <a:moveTo>
                    <a:pt x="0" y="3201291"/>
                  </a:moveTo>
                  <a:lnTo>
                    <a:pt x="7654231" y="2190857"/>
                  </a:lnTo>
                  <a:cubicBezTo>
                    <a:pt x="8906827" y="2025617"/>
                    <a:pt x="8720694" y="1839484"/>
                    <a:pt x="7484242" y="1599221"/>
                  </a:cubicBezTo>
                  <a:cubicBezTo>
                    <a:pt x="6460513" y="1400743"/>
                    <a:pt x="5121497" y="1245000"/>
                    <a:pt x="4383614" y="996190"/>
                  </a:cubicBezTo>
                  <a:cubicBezTo>
                    <a:pt x="3996154" y="866087"/>
                    <a:pt x="3829015" y="721739"/>
                    <a:pt x="3822367" y="587837"/>
                  </a:cubicBezTo>
                  <a:cubicBezTo>
                    <a:pt x="3798626" y="49382"/>
                    <a:pt x="6495650" y="10446"/>
                    <a:pt x="6972378" y="950"/>
                  </a:cubicBezTo>
                  <a:lnTo>
                    <a:pt x="12187890" y="0"/>
                  </a:lnTo>
                  <a:lnTo>
                    <a:pt x="12187890" y="292494"/>
                  </a:lnTo>
                  <a:cubicBezTo>
                    <a:pt x="10606712" y="347574"/>
                    <a:pt x="7928682" y="320034"/>
                    <a:pt x="6194609" y="476727"/>
                  </a:cubicBezTo>
                  <a:cubicBezTo>
                    <a:pt x="4935365" y="590686"/>
                    <a:pt x="5678945" y="660961"/>
                    <a:pt x="6336108" y="770171"/>
                  </a:cubicBezTo>
                  <a:cubicBezTo>
                    <a:pt x="7890695" y="1030377"/>
                    <a:pt x="9988486" y="1356109"/>
                    <a:pt x="10292376" y="1865125"/>
                  </a:cubicBezTo>
                  <a:cubicBezTo>
                    <a:pt x="10524092" y="2252585"/>
                    <a:pt x="10105293" y="2490949"/>
                    <a:pt x="9560191" y="2648592"/>
                  </a:cubicBezTo>
                  <a:cubicBezTo>
                    <a:pt x="7497537" y="3244976"/>
                    <a:pt x="5020834" y="3896440"/>
                    <a:pt x="2659038" y="4466234"/>
                  </a:cubicBezTo>
                  <a:lnTo>
                    <a:pt x="0" y="4466234"/>
                  </a:lnTo>
                  <a:lnTo>
                    <a:pt x="0" y="3201291"/>
                  </a:lnTo>
                  <a:close/>
                </a:path>
              </a:pathLst>
            </a:custGeom>
            <a:solidFill>
              <a:srgbClr val="4D4D4D"/>
            </a:solidFill>
            <a:ln w="9495" cap="flat">
              <a:noFill/>
              <a:prstDash val="solid"/>
              <a:miter/>
            </a:ln>
          </p:spPr>
          <p:txBody>
            <a:bodyPr rtlCol="0" anchor="ctr"/>
            <a:lstStyle/>
            <a:p>
              <a:endParaRPr lang="en-ID"/>
            </a:p>
          </p:txBody>
        </p:sp>
        <p:sp>
          <p:nvSpPr>
            <p:cNvPr id="24" name="Freeform: Shape 23">
              <a:extLst>
                <a:ext uri="{FF2B5EF4-FFF2-40B4-BE49-F238E27FC236}">
                  <a16:creationId xmlns:a16="http://schemas.microsoft.com/office/drawing/2014/main" id="{68D82A96-5AF1-45B1-98C2-E66E2E57C7DD}"/>
                </a:ext>
              </a:extLst>
            </p:cNvPr>
            <p:cNvSpPr/>
            <p:nvPr/>
          </p:nvSpPr>
          <p:spPr>
            <a:xfrm>
              <a:off x="0" y="2502741"/>
              <a:ext cx="12193588" cy="4026525"/>
            </a:xfrm>
            <a:custGeom>
              <a:avLst/>
              <a:gdLst>
                <a:gd name="connsiteX0" fmla="*/ 0 w 12187890"/>
                <a:gd name="connsiteY0" fmla="*/ 4024644 h 4024643"/>
                <a:gd name="connsiteX1" fmla="*/ 7807125 w 12187890"/>
                <a:gd name="connsiteY1" fmla="*/ 2483351 h 4024643"/>
                <a:gd name="connsiteX2" fmla="*/ 7796679 w 12187890"/>
                <a:gd name="connsiteY2" fmla="*/ 1187071 h 4024643"/>
                <a:gd name="connsiteX3" fmla="*/ 6925844 w 12187890"/>
                <a:gd name="connsiteY3" fmla="*/ 81670 h 4024643"/>
                <a:gd name="connsiteX4" fmla="*/ 12187890 w 12187890"/>
                <a:gd name="connsiteY4" fmla="*/ 0 h 4024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87890" h="4024643">
                  <a:moveTo>
                    <a:pt x="0" y="4024644"/>
                  </a:moveTo>
                  <a:lnTo>
                    <a:pt x="7807125" y="2483351"/>
                  </a:lnTo>
                  <a:cubicBezTo>
                    <a:pt x="10654195" y="1921155"/>
                    <a:pt x="9130946" y="1425434"/>
                    <a:pt x="7796679" y="1187071"/>
                  </a:cubicBezTo>
                  <a:cubicBezTo>
                    <a:pt x="6265833" y="913569"/>
                    <a:pt x="1532745" y="339977"/>
                    <a:pt x="6925844" y="81670"/>
                  </a:cubicBezTo>
                  <a:cubicBezTo>
                    <a:pt x="8969505" y="-16144"/>
                    <a:pt x="11041654" y="41785"/>
                    <a:pt x="12187890" y="0"/>
                  </a:cubicBezTo>
                </a:path>
              </a:pathLst>
            </a:custGeom>
            <a:noFill/>
            <a:ln w="19050" cap="flat">
              <a:solidFill>
                <a:schemeClr val="bg2"/>
              </a:solidFill>
              <a:prstDash val="lgDash"/>
              <a:miter/>
            </a:ln>
          </p:spPr>
          <p:txBody>
            <a:bodyPr rtlCol="0" anchor="ctr"/>
            <a:lstStyle/>
            <a:p>
              <a:endParaRPr lang="en-ID"/>
            </a:p>
          </p:txBody>
        </p:sp>
      </p:grpSp>
      <p:pic>
        <p:nvPicPr>
          <p:cNvPr id="45" name="Picture 30" descr="Go Digit Wiki">
            <a:extLst>
              <a:ext uri="{FF2B5EF4-FFF2-40B4-BE49-F238E27FC236}">
                <a16:creationId xmlns:a16="http://schemas.microsoft.com/office/drawing/2014/main" id="{A53662F6-5612-44F7-8EB0-9C8FC52F0A8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3908" y="3701789"/>
            <a:ext cx="918376" cy="367350"/>
          </a:xfrm>
          <a:prstGeom prst="rect">
            <a:avLst/>
          </a:prstGeom>
          <a:noFill/>
          <a:extLst>
            <a:ext uri="{909E8E84-426E-40DD-AFC4-6F175D3DCCD1}">
              <a14:hiddenFill xmlns:a14="http://schemas.microsoft.com/office/drawing/2010/main">
                <a:solidFill>
                  <a:srgbClr val="FFFFFF"/>
                </a:solidFill>
              </a14:hiddenFill>
            </a:ext>
          </a:extLst>
        </p:spPr>
      </p:pic>
      <p:sp>
        <p:nvSpPr>
          <p:cNvPr id="78" name="Rectangle 77">
            <a:extLst>
              <a:ext uri="{FF2B5EF4-FFF2-40B4-BE49-F238E27FC236}">
                <a16:creationId xmlns:a16="http://schemas.microsoft.com/office/drawing/2014/main" id="{8B19EA1C-EEF8-4FF8-BABD-085969F25F6F}"/>
              </a:ext>
            </a:extLst>
          </p:cNvPr>
          <p:cNvSpPr/>
          <p:nvPr/>
        </p:nvSpPr>
        <p:spPr>
          <a:xfrm>
            <a:off x="1035577" y="2850057"/>
            <a:ext cx="846707" cy="369332"/>
          </a:xfrm>
          <a:prstGeom prst="rect">
            <a:avLst/>
          </a:prstGeom>
        </p:spPr>
        <p:txBody>
          <a:bodyPr wrap="none">
            <a:spAutoFit/>
          </a:bodyPr>
          <a:lstStyle/>
          <a:p>
            <a:r>
              <a:rPr lang="en-IN" b="1" dirty="0"/>
              <a:t>Jan. 15</a:t>
            </a:r>
          </a:p>
        </p:txBody>
      </p:sp>
      <p:sp>
        <p:nvSpPr>
          <p:cNvPr id="79" name="Rectangle 78">
            <a:extLst>
              <a:ext uri="{FF2B5EF4-FFF2-40B4-BE49-F238E27FC236}">
                <a16:creationId xmlns:a16="http://schemas.microsoft.com/office/drawing/2014/main" id="{005AC7B9-697D-4D02-9A52-E33E6C79EC8A}"/>
              </a:ext>
            </a:extLst>
          </p:cNvPr>
          <p:cNvSpPr/>
          <p:nvPr/>
        </p:nvSpPr>
        <p:spPr>
          <a:xfrm>
            <a:off x="3938556" y="3970907"/>
            <a:ext cx="868956" cy="369332"/>
          </a:xfrm>
          <a:prstGeom prst="rect">
            <a:avLst/>
          </a:prstGeom>
        </p:spPr>
        <p:txBody>
          <a:bodyPr wrap="none">
            <a:spAutoFit/>
          </a:bodyPr>
          <a:lstStyle/>
          <a:p>
            <a:r>
              <a:rPr lang="en-IN" b="1" dirty="0"/>
              <a:t>Feb. 24</a:t>
            </a:r>
          </a:p>
        </p:txBody>
      </p:sp>
      <p:sp>
        <p:nvSpPr>
          <p:cNvPr id="80" name="Rectangle 79">
            <a:extLst>
              <a:ext uri="{FF2B5EF4-FFF2-40B4-BE49-F238E27FC236}">
                <a16:creationId xmlns:a16="http://schemas.microsoft.com/office/drawing/2014/main" id="{E1705534-2D64-436D-98F6-8F50BF731377}"/>
              </a:ext>
            </a:extLst>
          </p:cNvPr>
          <p:cNvSpPr/>
          <p:nvPr/>
        </p:nvSpPr>
        <p:spPr>
          <a:xfrm>
            <a:off x="8315539" y="3060079"/>
            <a:ext cx="873765" cy="369332"/>
          </a:xfrm>
          <a:prstGeom prst="rect">
            <a:avLst/>
          </a:prstGeom>
        </p:spPr>
        <p:txBody>
          <a:bodyPr wrap="none">
            <a:spAutoFit/>
          </a:bodyPr>
          <a:lstStyle/>
          <a:p>
            <a:r>
              <a:rPr lang="en-IN" b="1" dirty="0"/>
              <a:t>Feb. 25</a:t>
            </a:r>
          </a:p>
        </p:txBody>
      </p:sp>
      <p:sp>
        <p:nvSpPr>
          <p:cNvPr id="81" name="Rectangle 80">
            <a:extLst>
              <a:ext uri="{FF2B5EF4-FFF2-40B4-BE49-F238E27FC236}">
                <a16:creationId xmlns:a16="http://schemas.microsoft.com/office/drawing/2014/main" id="{B3DAAAC5-88FF-41F8-9173-155AFC95FCF1}"/>
              </a:ext>
            </a:extLst>
          </p:cNvPr>
          <p:cNvSpPr/>
          <p:nvPr/>
        </p:nvSpPr>
        <p:spPr>
          <a:xfrm>
            <a:off x="3393193" y="690715"/>
            <a:ext cx="909801" cy="369332"/>
          </a:xfrm>
          <a:prstGeom prst="rect">
            <a:avLst/>
          </a:prstGeom>
        </p:spPr>
        <p:txBody>
          <a:bodyPr wrap="none">
            <a:spAutoFit/>
          </a:bodyPr>
          <a:lstStyle/>
          <a:p>
            <a:r>
              <a:rPr lang="en-IN" b="1" dirty="0"/>
              <a:t>Mar. 27</a:t>
            </a:r>
          </a:p>
        </p:txBody>
      </p:sp>
      <p:sp>
        <p:nvSpPr>
          <p:cNvPr id="82" name="Rectangle 81">
            <a:extLst>
              <a:ext uri="{FF2B5EF4-FFF2-40B4-BE49-F238E27FC236}">
                <a16:creationId xmlns:a16="http://schemas.microsoft.com/office/drawing/2014/main" id="{C87399A5-76E8-406A-9EE4-4B08FBC54502}"/>
              </a:ext>
            </a:extLst>
          </p:cNvPr>
          <p:cNvSpPr/>
          <p:nvPr/>
        </p:nvSpPr>
        <p:spPr>
          <a:xfrm>
            <a:off x="6610933" y="266369"/>
            <a:ext cx="856901" cy="369332"/>
          </a:xfrm>
          <a:prstGeom prst="rect">
            <a:avLst/>
          </a:prstGeom>
        </p:spPr>
        <p:txBody>
          <a:bodyPr wrap="none">
            <a:spAutoFit/>
          </a:bodyPr>
          <a:lstStyle/>
          <a:p>
            <a:r>
              <a:rPr lang="en-IN" b="1" dirty="0"/>
              <a:t>Apr. 05</a:t>
            </a:r>
          </a:p>
        </p:txBody>
      </p:sp>
      <p:sp>
        <p:nvSpPr>
          <p:cNvPr id="83" name="Rectangle 82">
            <a:extLst>
              <a:ext uri="{FF2B5EF4-FFF2-40B4-BE49-F238E27FC236}">
                <a16:creationId xmlns:a16="http://schemas.microsoft.com/office/drawing/2014/main" id="{794DEFA4-8F6E-4D7B-B3EB-66EBE6BAB9F3}"/>
              </a:ext>
            </a:extLst>
          </p:cNvPr>
          <p:cNvSpPr/>
          <p:nvPr/>
        </p:nvSpPr>
        <p:spPr>
          <a:xfrm>
            <a:off x="9691728" y="258709"/>
            <a:ext cx="856901" cy="369332"/>
          </a:xfrm>
          <a:prstGeom prst="rect">
            <a:avLst/>
          </a:prstGeom>
        </p:spPr>
        <p:txBody>
          <a:bodyPr wrap="none">
            <a:spAutoFit/>
          </a:bodyPr>
          <a:lstStyle/>
          <a:p>
            <a:r>
              <a:rPr lang="en-IN" b="1" dirty="0"/>
              <a:t>Apr. 06</a:t>
            </a:r>
          </a:p>
        </p:txBody>
      </p:sp>
      <p:sp>
        <p:nvSpPr>
          <p:cNvPr id="85" name="object 7">
            <a:extLst>
              <a:ext uri="{FF2B5EF4-FFF2-40B4-BE49-F238E27FC236}">
                <a16:creationId xmlns:a16="http://schemas.microsoft.com/office/drawing/2014/main" id="{5001D1A7-0122-493F-B1F1-21BF9E7D3758}"/>
              </a:ext>
            </a:extLst>
          </p:cNvPr>
          <p:cNvSpPr>
            <a:spLocks noChangeAspect="1"/>
          </p:cNvSpPr>
          <p:nvPr/>
        </p:nvSpPr>
        <p:spPr>
          <a:xfrm>
            <a:off x="173371" y="152400"/>
            <a:ext cx="2036429" cy="674315"/>
          </a:xfrm>
          <a:prstGeom prst="rect">
            <a:avLst/>
          </a:prstGeom>
          <a:blipFill>
            <a:blip r:embed="rId3" cstate="print"/>
            <a:stretch>
              <a:fillRect/>
            </a:stretch>
          </a:blipFill>
        </p:spPr>
        <p:txBody>
          <a:bodyPr wrap="square" lIns="0" tIns="0" rIns="0" bIns="0" rtlCol="0"/>
          <a:lstStyle/>
          <a:p>
            <a:endParaRPr/>
          </a:p>
        </p:txBody>
      </p:sp>
      <p:grpSp>
        <p:nvGrpSpPr>
          <p:cNvPr id="49" name="Graphic 1">
            <a:extLst>
              <a:ext uri="{FF2B5EF4-FFF2-40B4-BE49-F238E27FC236}">
                <a16:creationId xmlns:a16="http://schemas.microsoft.com/office/drawing/2014/main" id="{954FFF60-B70E-4E5A-8A8B-D04AD87163FE}"/>
              </a:ext>
            </a:extLst>
          </p:cNvPr>
          <p:cNvGrpSpPr/>
          <p:nvPr/>
        </p:nvGrpSpPr>
        <p:grpSpPr>
          <a:xfrm>
            <a:off x="3484685" y="4304115"/>
            <a:ext cx="1818893" cy="2114309"/>
            <a:chOff x="1403592" y="3935907"/>
            <a:chExt cx="890777" cy="1488722"/>
          </a:xfrm>
        </p:grpSpPr>
        <p:sp>
          <p:nvSpPr>
            <p:cNvPr id="52" name="Freeform: Shape 43">
              <a:extLst>
                <a:ext uri="{FF2B5EF4-FFF2-40B4-BE49-F238E27FC236}">
                  <a16:creationId xmlns:a16="http://schemas.microsoft.com/office/drawing/2014/main" id="{9EC9F733-D22D-417E-A1AA-2D391EBB47FC}"/>
                </a:ext>
              </a:extLst>
            </p:cNvPr>
            <p:cNvSpPr/>
            <p:nvPr/>
          </p:nvSpPr>
          <p:spPr>
            <a:xfrm>
              <a:off x="1804347" y="4329065"/>
              <a:ext cx="88318" cy="1095564"/>
            </a:xfrm>
            <a:custGeom>
              <a:avLst/>
              <a:gdLst>
                <a:gd name="connsiteX0" fmla="*/ 0 w 88318"/>
                <a:gd name="connsiteY0" fmla="*/ 0 h 1095564"/>
                <a:gd name="connsiteX1" fmla="*/ 88318 w 88318"/>
                <a:gd name="connsiteY1" fmla="*/ 53181 h 1095564"/>
                <a:gd name="connsiteX2" fmla="*/ 88318 w 88318"/>
                <a:gd name="connsiteY2" fmla="*/ 1051269 h 1095564"/>
                <a:gd name="connsiteX3" fmla="*/ 0 w 88318"/>
                <a:gd name="connsiteY3" fmla="*/ 1049370 h 1095564"/>
                <a:gd name="connsiteX4" fmla="*/ 0 w 88318"/>
                <a:gd name="connsiteY4" fmla="*/ 0 h 1095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18" h="1095564">
                  <a:moveTo>
                    <a:pt x="0" y="0"/>
                  </a:moveTo>
                  <a:lnTo>
                    <a:pt x="88318" y="53181"/>
                  </a:lnTo>
                  <a:lnTo>
                    <a:pt x="88318" y="1051269"/>
                  </a:lnTo>
                  <a:cubicBezTo>
                    <a:pt x="88318" y="1112047"/>
                    <a:pt x="0" y="1109199"/>
                    <a:pt x="0" y="1049370"/>
                  </a:cubicBezTo>
                  <a:lnTo>
                    <a:pt x="0" y="0"/>
                  </a:lnTo>
                  <a:close/>
                </a:path>
              </a:pathLst>
            </a:custGeom>
            <a:solidFill>
              <a:srgbClr val="666666"/>
            </a:solidFill>
            <a:ln w="9495" cap="flat">
              <a:noFill/>
              <a:prstDash val="solid"/>
              <a:miter/>
            </a:ln>
          </p:spPr>
          <p:txBody>
            <a:bodyPr rtlCol="0" anchor="ctr"/>
            <a:lstStyle/>
            <a:p>
              <a:endParaRPr lang="en-ID"/>
            </a:p>
          </p:txBody>
        </p:sp>
        <p:sp>
          <p:nvSpPr>
            <p:cNvPr id="53" name="Freeform: Shape 45">
              <a:extLst>
                <a:ext uri="{FF2B5EF4-FFF2-40B4-BE49-F238E27FC236}">
                  <a16:creationId xmlns:a16="http://schemas.microsoft.com/office/drawing/2014/main" id="{34FE022C-CCD7-4721-8C7C-95EAA30E9B4A}"/>
                </a:ext>
              </a:extLst>
            </p:cNvPr>
            <p:cNvSpPr/>
            <p:nvPr/>
          </p:nvSpPr>
          <p:spPr>
            <a:xfrm>
              <a:off x="1403592" y="3935907"/>
              <a:ext cx="890777" cy="794862"/>
            </a:xfrm>
            <a:custGeom>
              <a:avLst/>
              <a:gdLst>
                <a:gd name="connsiteX0" fmla="*/ 445389 w 890777"/>
                <a:gd name="connsiteY0" fmla="*/ 0 h 794862"/>
                <a:gd name="connsiteX1" fmla="*/ 0 w 890777"/>
                <a:gd name="connsiteY1" fmla="*/ 397906 h 794862"/>
                <a:gd name="connsiteX2" fmla="*/ 445389 w 890777"/>
                <a:gd name="connsiteY2" fmla="*/ 794862 h 794862"/>
                <a:gd name="connsiteX3" fmla="*/ 890778 w 890777"/>
                <a:gd name="connsiteY3" fmla="*/ 397906 h 794862"/>
              </a:gdLst>
              <a:ahLst/>
              <a:cxnLst>
                <a:cxn ang="0">
                  <a:pos x="connsiteX0" y="connsiteY0"/>
                </a:cxn>
                <a:cxn ang="0">
                  <a:pos x="connsiteX1" y="connsiteY1"/>
                </a:cxn>
                <a:cxn ang="0">
                  <a:pos x="connsiteX2" y="connsiteY2"/>
                </a:cxn>
                <a:cxn ang="0">
                  <a:pos x="connsiteX3" y="connsiteY3"/>
                </a:cxn>
              </a:cxnLst>
              <a:rect l="l" t="t" r="r" b="b"/>
              <a:pathLst>
                <a:path w="890777" h="794862">
                  <a:moveTo>
                    <a:pt x="445389" y="0"/>
                  </a:moveTo>
                  <a:lnTo>
                    <a:pt x="0" y="397906"/>
                  </a:lnTo>
                  <a:lnTo>
                    <a:pt x="445389" y="794862"/>
                  </a:lnTo>
                  <a:lnTo>
                    <a:pt x="890778" y="397906"/>
                  </a:lnTo>
                  <a:close/>
                </a:path>
              </a:pathLst>
            </a:custGeom>
            <a:solidFill>
              <a:schemeClr val="bg1"/>
            </a:solidFill>
            <a:ln w="22225" cap="flat">
              <a:solidFill>
                <a:srgbClr val="002060"/>
              </a:solidFill>
              <a:prstDash val="solid"/>
              <a:miter/>
            </a:ln>
          </p:spPr>
          <p:txBody>
            <a:bodyPr rtlCol="0" anchor="ctr"/>
            <a:lstStyle/>
            <a:p>
              <a:endParaRPr lang="en-ID"/>
            </a:p>
          </p:txBody>
        </p:sp>
      </p:grpSp>
      <p:pic>
        <p:nvPicPr>
          <p:cNvPr id="54" name="Picture 2" descr="Innovaccer Named by Gartner in 5 Recent Healthcare Reports | Innovaccer"/>
          <p:cNvPicPr>
            <a:picLocks noChangeAspect="1" noChangeArrowheads="1"/>
          </p:cNvPicPr>
          <p:nvPr/>
        </p:nvPicPr>
        <p:blipFill rotWithShape="1">
          <a:blip r:embed="rId4">
            <a:extLst>
              <a:ext uri="{28A0092B-C50C-407E-A947-70E740481C1C}">
                <a14:useLocalDpi xmlns:a14="http://schemas.microsoft.com/office/drawing/2010/main" val="0"/>
              </a:ext>
            </a:extLst>
          </a:blip>
          <a:srcRect l="1466" t="32837" r="404" b="32235"/>
          <a:stretch/>
        </p:blipFill>
        <p:spPr bwMode="auto">
          <a:xfrm>
            <a:off x="3712772" y="4683481"/>
            <a:ext cx="1354296" cy="383427"/>
          </a:xfrm>
          <a:prstGeom prst="rect">
            <a:avLst/>
          </a:prstGeom>
          <a:noFill/>
          <a:extLst>
            <a:ext uri="{909E8E84-426E-40DD-AFC4-6F175D3DCCD1}">
              <a14:hiddenFill xmlns:a14="http://schemas.microsoft.com/office/drawing/2010/main">
                <a:solidFill>
                  <a:srgbClr val="FFFFFF"/>
                </a:solidFill>
              </a14:hiddenFill>
            </a:ext>
          </a:extLst>
        </p:spPr>
      </p:pic>
      <p:grpSp>
        <p:nvGrpSpPr>
          <p:cNvPr id="57" name="Graphic 1">
            <a:extLst>
              <a:ext uri="{FF2B5EF4-FFF2-40B4-BE49-F238E27FC236}">
                <a16:creationId xmlns:a16="http://schemas.microsoft.com/office/drawing/2014/main" id="{954FFF60-B70E-4E5A-8A8B-D04AD87163FE}"/>
              </a:ext>
            </a:extLst>
          </p:cNvPr>
          <p:cNvGrpSpPr/>
          <p:nvPr/>
        </p:nvGrpSpPr>
        <p:grpSpPr>
          <a:xfrm>
            <a:off x="7237165" y="3309392"/>
            <a:ext cx="1818893" cy="2114309"/>
            <a:chOff x="1403592" y="3935907"/>
            <a:chExt cx="890777" cy="1488722"/>
          </a:xfrm>
        </p:grpSpPr>
        <p:sp>
          <p:nvSpPr>
            <p:cNvPr id="58" name="Freeform: Shape 43">
              <a:extLst>
                <a:ext uri="{FF2B5EF4-FFF2-40B4-BE49-F238E27FC236}">
                  <a16:creationId xmlns:a16="http://schemas.microsoft.com/office/drawing/2014/main" id="{9EC9F733-D22D-417E-A1AA-2D391EBB47FC}"/>
                </a:ext>
              </a:extLst>
            </p:cNvPr>
            <p:cNvSpPr/>
            <p:nvPr/>
          </p:nvSpPr>
          <p:spPr>
            <a:xfrm>
              <a:off x="1804347" y="4329065"/>
              <a:ext cx="88318" cy="1095564"/>
            </a:xfrm>
            <a:custGeom>
              <a:avLst/>
              <a:gdLst>
                <a:gd name="connsiteX0" fmla="*/ 0 w 88318"/>
                <a:gd name="connsiteY0" fmla="*/ 0 h 1095564"/>
                <a:gd name="connsiteX1" fmla="*/ 88318 w 88318"/>
                <a:gd name="connsiteY1" fmla="*/ 53181 h 1095564"/>
                <a:gd name="connsiteX2" fmla="*/ 88318 w 88318"/>
                <a:gd name="connsiteY2" fmla="*/ 1051269 h 1095564"/>
                <a:gd name="connsiteX3" fmla="*/ 0 w 88318"/>
                <a:gd name="connsiteY3" fmla="*/ 1049370 h 1095564"/>
                <a:gd name="connsiteX4" fmla="*/ 0 w 88318"/>
                <a:gd name="connsiteY4" fmla="*/ 0 h 1095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18" h="1095564">
                  <a:moveTo>
                    <a:pt x="0" y="0"/>
                  </a:moveTo>
                  <a:lnTo>
                    <a:pt x="88318" y="53181"/>
                  </a:lnTo>
                  <a:lnTo>
                    <a:pt x="88318" y="1051269"/>
                  </a:lnTo>
                  <a:cubicBezTo>
                    <a:pt x="88318" y="1112047"/>
                    <a:pt x="0" y="1109199"/>
                    <a:pt x="0" y="1049370"/>
                  </a:cubicBezTo>
                  <a:lnTo>
                    <a:pt x="0" y="0"/>
                  </a:lnTo>
                  <a:close/>
                </a:path>
              </a:pathLst>
            </a:custGeom>
            <a:solidFill>
              <a:srgbClr val="666666"/>
            </a:solidFill>
            <a:ln w="9495" cap="flat">
              <a:noFill/>
              <a:prstDash val="solid"/>
              <a:miter/>
            </a:ln>
          </p:spPr>
          <p:txBody>
            <a:bodyPr rtlCol="0" anchor="ctr"/>
            <a:lstStyle/>
            <a:p>
              <a:endParaRPr lang="en-ID"/>
            </a:p>
          </p:txBody>
        </p:sp>
        <p:sp>
          <p:nvSpPr>
            <p:cNvPr id="59" name="Freeform: Shape 45">
              <a:extLst>
                <a:ext uri="{FF2B5EF4-FFF2-40B4-BE49-F238E27FC236}">
                  <a16:creationId xmlns:a16="http://schemas.microsoft.com/office/drawing/2014/main" id="{34FE022C-CCD7-4721-8C7C-95EAA30E9B4A}"/>
                </a:ext>
              </a:extLst>
            </p:cNvPr>
            <p:cNvSpPr/>
            <p:nvPr/>
          </p:nvSpPr>
          <p:spPr>
            <a:xfrm>
              <a:off x="1403592" y="3935907"/>
              <a:ext cx="890777" cy="794862"/>
            </a:xfrm>
            <a:custGeom>
              <a:avLst/>
              <a:gdLst>
                <a:gd name="connsiteX0" fmla="*/ 445389 w 890777"/>
                <a:gd name="connsiteY0" fmla="*/ 0 h 794862"/>
                <a:gd name="connsiteX1" fmla="*/ 0 w 890777"/>
                <a:gd name="connsiteY1" fmla="*/ 397906 h 794862"/>
                <a:gd name="connsiteX2" fmla="*/ 445389 w 890777"/>
                <a:gd name="connsiteY2" fmla="*/ 794862 h 794862"/>
                <a:gd name="connsiteX3" fmla="*/ 890778 w 890777"/>
                <a:gd name="connsiteY3" fmla="*/ 397906 h 794862"/>
              </a:gdLst>
              <a:ahLst/>
              <a:cxnLst>
                <a:cxn ang="0">
                  <a:pos x="connsiteX0" y="connsiteY0"/>
                </a:cxn>
                <a:cxn ang="0">
                  <a:pos x="connsiteX1" y="connsiteY1"/>
                </a:cxn>
                <a:cxn ang="0">
                  <a:pos x="connsiteX2" y="connsiteY2"/>
                </a:cxn>
                <a:cxn ang="0">
                  <a:pos x="connsiteX3" y="connsiteY3"/>
                </a:cxn>
              </a:cxnLst>
              <a:rect l="l" t="t" r="r" b="b"/>
              <a:pathLst>
                <a:path w="890777" h="794862">
                  <a:moveTo>
                    <a:pt x="445389" y="0"/>
                  </a:moveTo>
                  <a:lnTo>
                    <a:pt x="0" y="397906"/>
                  </a:lnTo>
                  <a:lnTo>
                    <a:pt x="445389" y="794862"/>
                  </a:lnTo>
                  <a:lnTo>
                    <a:pt x="890778" y="397906"/>
                  </a:lnTo>
                  <a:close/>
                </a:path>
              </a:pathLst>
            </a:custGeom>
            <a:solidFill>
              <a:schemeClr val="bg1"/>
            </a:solidFill>
            <a:ln w="22225" cap="flat">
              <a:solidFill>
                <a:srgbClr val="002060"/>
              </a:solidFill>
              <a:prstDash val="solid"/>
              <a:miter/>
            </a:ln>
          </p:spPr>
          <p:txBody>
            <a:bodyPr rtlCol="0" anchor="ctr"/>
            <a:lstStyle/>
            <a:p>
              <a:endParaRPr lang="en-ID"/>
            </a:p>
          </p:txBody>
        </p:sp>
      </p:grpSp>
      <p:pic>
        <p:nvPicPr>
          <p:cNvPr id="65" name="Picture 24" descr="Infra.Market | LinkedIn"/>
          <p:cNvPicPr>
            <a:picLocks noChangeAspect="1" noChangeArrowheads="1"/>
          </p:cNvPicPr>
          <p:nvPr/>
        </p:nvPicPr>
        <p:blipFill rotWithShape="1">
          <a:blip r:embed="rId5">
            <a:extLst>
              <a:ext uri="{28A0092B-C50C-407E-A947-70E740481C1C}">
                <a14:useLocalDpi xmlns:a14="http://schemas.microsoft.com/office/drawing/2010/main" val="0"/>
              </a:ext>
            </a:extLst>
          </a:blip>
          <a:srcRect l="8362" t="37904" r="9085" b="36601"/>
          <a:stretch/>
        </p:blipFill>
        <p:spPr bwMode="auto">
          <a:xfrm>
            <a:off x="7637850" y="3725518"/>
            <a:ext cx="1112677" cy="343621"/>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34" descr="Best Money Earning Apps in India You Should Start Using Today | Meesho"/>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1709" t="35666" r="12791" b="35334"/>
          <a:stretch/>
        </p:blipFill>
        <p:spPr bwMode="auto">
          <a:xfrm>
            <a:off x="6469862" y="1071499"/>
            <a:ext cx="1139042" cy="328134"/>
          </a:xfrm>
          <a:prstGeom prst="rect">
            <a:avLst/>
          </a:prstGeom>
          <a:noFill/>
          <a:extLst>
            <a:ext uri="{909E8E84-426E-40DD-AFC4-6F175D3DCCD1}">
              <a14:hiddenFill xmlns:a14="http://schemas.microsoft.com/office/drawing/2010/main">
                <a:solidFill>
                  <a:srgbClr val="FFFFFF"/>
                </a:solidFill>
              </a14:hiddenFill>
            </a:ext>
          </a:extLst>
        </p:spPr>
      </p:pic>
      <p:grpSp>
        <p:nvGrpSpPr>
          <p:cNvPr id="74" name="Graphic 1">
            <a:extLst>
              <a:ext uri="{FF2B5EF4-FFF2-40B4-BE49-F238E27FC236}">
                <a16:creationId xmlns:a16="http://schemas.microsoft.com/office/drawing/2014/main" id="{954FFF60-B70E-4E5A-8A8B-D04AD87163FE}"/>
              </a:ext>
            </a:extLst>
          </p:cNvPr>
          <p:cNvGrpSpPr/>
          <p:nvPr/>
        </p:nvGrpSpPr>
        <p:grpSpPr>
          <a:xfrm>
            <a:off x="2936631" y="1093399"/>
            <a:ext cx="1818893" cy="2114309"/>
            <a:chOff x="1403592" y="3935907"/>
            <a:chExt cx="890777" cy="1488722"/>
          </a:xfrm>
        </p:grpSpPr>
        <p:sp>
          <p:nvSpPr>
            <p:cNvPr id="75" name="Freeform: Shape 43">
              <a:extLst>
                <a:ext uri="{FF2B5EF4-FFF2-40B4-BE49-F238E27FC236}">
                  <a16:creationId xmlns:a16="http://schemas.microsoft.com/office/drawing/2014/main" id="{9EC9F733-D22D-417E-A1AA-2D391EBB47FC}"/>
                </a:ext>
              </a:extLst>
            </p:cNvPr>
            <p:cNvSpPr/>
            <p:nvPr/>
          </p:nvSpPr>
          <p:spPr>
            <a:xfrm>
              <a:off x="1804347" y="4329065"/>
              <a:ext cx="88318" cy="1095564"/>
            </a:xfrm>
            <a:custGeom>
              <a:avLst/>
              <a:gdLst>
                <a:gd name="connsiteX0" fmla="*/ 0 w 88318"/>
                <a:gd name="connsiteY0" fmla="*/ 0 h 1095564"/>
                <a:gd name="connsiteX1" fmla="*/ 88318 w 88318"/>
                <a:gd name="connsiteY1" fmla="*/ 53181 h 1095564"/>
                <a:gd name="connsiteX2" fmla="*/ 88318 w 88318"/>
                <a:gd name="connsiteY2" fmla="*/ 1051269 h 1095564"/>
                <a:gd name="connsiteX3" fmla="*/ 0 w 88318"/>
                <a:gd name="connsiteY3" fmla="*/ 1049370 h 1095564"/>
                <a:gd name="connsiteX4" fmla="*/ 0 w 88318"/>
                <a:gd name="connsiteY4" fmla="*/ 0 h 1095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18" h="1095564">
                  <a:moveTo>
                    <a:pt x="0" y="0"/>
                  </a:moveTo>
                  <a:lnTo>
                    <a:pt x="88318" y="53181"/>
                  </a:lnTo>
                  <a:lnTo>
                    <a:pt x="88318" y="1051269"/>
                  </a:lnTo>
                  <a:cubicBezTo>
                    <a:pt x="88318" y="1112047"/>
                    <a:pt x="0" y="1109199"/>
                    <a:pt x="0" y="1049370"/>
                  </a:cubicBezTo>
                  <a:lnTo>
                    <a:pt x="0" y="0"/>
                  </a:lnTo>
                  <a:close/>
                </a:path>
              </a:pathLst>
            </a:custGeom>
            <a:solidFill>
              <a:srgbClr val="666666"/>
            </a:solidFill>
            <a:ln w="9495" cap="flat">
              <a:noFill/>
              <a:prstDash val="solid"/>
              <a:miter/>
            </a:ln>
          </p:spPr>
          <p:txBody>
            <a:bodyPr rtlCol="0" anchor="ctr"/>
            <a:lstStyle/>
            <a:p>
              <a:endParaRPr lang="en-ID"/>
            </a:p>
          </p:txBody>
        </p:sp>
        <p:sp>
          <p:nvSpPr>
            <p:cNvPr id="77" name="Freeform: Shape 45">
              <a:extLst>
                <a:ext uri="{FF2B5EF4-FFF2-40B4-BE49-F238E27FC236}">
                  <a16:creationId xmlns:a16="http://schemas.microsoft.com/office/drawing/2014/main" id="{34FE022C-CCD7-4721-8C7C-95EAA30E9B4A}"/>
                </a:ext>
              </a:extLst>
            </p:cNvPr>
            <p:cNvSpPr/>
            <p:nvPr/>
          </p:nvSpPr>
          <p:spPr>
            <a:xfrm>
              <a:off x="1403592" y="3935907"/>
              <a:ext cx="890777" cy="794862"/>
            </a:xfrm>
            <a:custGeom>
              <a:avLst/>
              <a:gdLst>
                <a:gd name="connsiteX0" fmla="*/ 445389 w 890777"/>
                <a:gd name="connsiteY0" fmla="*/ 0 h 794862"/>
                <a:gd name="connsiteX1" fmla="*/ 0 w 890777"/>
                <a:gd name="connsiteY1" fmla="*/ 397906 h 794862"/>
                <a:gd name="connsiteX2" fmla="*/ 445389 w 890777"/>
                <a:gd name="connsiteY2" fmla="*/ 794862 h 794862"/>
                <a:gd name="connsiteX3" fmla="*/ 890778 w 890777"/>
                <a:gd name="connsiteY3" fmla="*/ 397906 h 794862"/>
              </a:gdLst>
              <a:ahLst/>
              <a:cxnLst>
                <a:cxn ang="0">
                  <a:pos x="connsiteX0" y="connsiteY0"/>
                </a:cxn>
                <a:cxn ang="0">
                  <a:pos x="connsiteX1" y="connsiteY1"/>
                </a:cxn>
                <a:cxn ang="0">
                  <a:pos x="connsiteX2" y="connsiteY2"/>
                </a:cxn>
                <a:cxn ang="0">
                  <a:pos x="connsiteX3" y="connsiteY3"/>
                </a:cxn>
              </a:cxnLst>
              <a:rect l="l" t="t" r="r" b="b"/>
              <a:pathLst>
                <a:path w="890777" h="794862">
                  <a:moveTo>
                    <a:pt x="445389" y="0"/>
                  </a:moveTo>
                  <a:lnTo>
                    <a:pt x="0" y="397906"/>
                  </a:lnTo>
                  <a:lnTo>
                    <a:pt x="445389" y="794862"/>
                  </a:lnTo>
                  <a:lnTo>
                    <a:pt x="890778" y="397906"/>
                  </a:lnTo>
                  <a:close/>
                </a:path>
              </a:pathLst>
            </a:custGeom>
            <a:solidFill>
              <a:schemeClr val="bg1"/>
            </a:solidFill>
            <a:ln w="22225" cap="flat">
              <a:solidFill>
                <a:srgbClr val="002060"/>
              </a:solidFill>
              <a:prstDash val="solid"/>
              <a:miter/>
            </a:ln>
          </p:spPr>
          <p:txBody>
            <a:bodyPr rtlCol="0" anchor="ctr"/>
            <a:lstStyle/>
            <a:p>
              <a:endParaRPr lang="en-ID"/>
            </a:p>
          </p:txBody>
        </p:sp>
      </p:grpSp>
      <p:pic>
        <p:nvPicPr>
          <p:cNvPr id="95" name="Picture 2" descr="Five-Star Business Finance Limited | LinkedIn"/>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4131" t="36042" r="3993" b="35902"/>
          <a:stretch/>
        </p:blipFill>
        <p:spPr bwMode="auto">
          <a:xfrm>
            <a:off x="3209801" y="1498864"/>
            <a:ext cx="1275274" cy="292069"/>
          </a:xfrm>
          <a:prstGeom prst="rect">
            <a:avLst/>
          </a:prstGeom>
          <a:noFill/>
          <a:extLst>
            <a:ext uri="{909E8E84-426E-40DD-AFC4-6F175D3DCCD1}">
              <a14:hiddenFill xmlns:a14="http://schemas.microsoft.com/office/drawing/2010/main">
                <a:solidFill>
                  <a:srgbClr val="FFFFFF"/>
                </a:solidFill>
              </a14:hiddenFill>
            </a:ext>
          </a:extLst>
        </p:spPr>
      </p:pic>
      <p:pic>
        <p:nvPicPr>
          <p:cNvPr id="99" name="Picture 20" descr="CRED - Sofina"/>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9948" t="66401" r="36927" b="6844"/>
          <a:stretch/>
        </p:blipFill>
        <p:spPr bwMode="auto">
          <a:xfrm>
            <a:off x="9601630" y="1059332"/>
            <a:ext cx="990573" cy="420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2503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0"/>
                                  </p:stCondLst>
                                  <p:childTnLst>
                                    <p:set>
                                      <p:cBhvr>
                                        <p:cTn id="13" dur="1" fill="hold">
                                          <p:stCondLst>
                                            <p:cond delay="0"/>
                                          </p:stCondLst>
                                        </p:cTn>
                                        <p:tgtEl>
                                          <p:spTgt spid="43"/>
                                        </p:tgtEl>
                                        <p:attrNameLst>
                                          <p:attrName>style.visibility</p:attrName>
                                        </p:attrNameLst>
                                      </p:cBhvr>
                                      <p:to>
                                        <p:strVal val="visible"/>
                                      </p:to>
                                    </p:set>
                                    <p:anim calcmode="lin" valueType="num">
                                      <p:cBhvr>
                                        <p:cTn id="14" dur="500" fill="hold"/>
                                        <p:tgtEl>
                                          <p:spTgt spid="43"/>
                                        </p:tgtEl>
                                        <p:attrNameLst>
                                          <p:attrName>ppt_w</p:attrName>
                                        </p:attrNameLst>
                                      </p:cBhvr>
                                      <p:tavLst>
                                        <p:tav tm="0">
                                          <p:val>
                                            <p:fltVal val="0"/>
                                          </p:val>
                                        </p:tav>
                                        <p:tav tm="100000">
                                          <p:val>
                                            <p:strVal val="#ppt_w"/>
                                          </p:val>
                                        </p:tav>
                                      </p:tavLst>
                                    </p:anim>
                                    <p:anim calcmode="lin" valueType="num">
                                      <p:cBhvr>
                                        <p:cTn id="15" dur="500" fill="hold"/>
                                        <p:tgtEl>
                                          <p:spTgt spid="43"/>
                                        </p:tgtEl>
                                        <p:attrNameLst>
                                          <p:attrName>ppt_h</p:attrName>
                                        </p:attrNameLst>
                                      </p:cBhvr>
                                      <p:tavLst>
                                        <p:tav tm="0">
                                          <p:val>
                                            <p:fltVal val="0"/>
                                          </p:val>
                                        </p:tav>
                                        <p:tav tm="100000">
                                          <p:val>
                                            <p:strVal val="#ppt_h"/>
                                          </p:val>
                                        </p:tav>
                                      </p:tavLst>
                                    </p:anim>
                                    <p:animEffect transition="in" filter="fade">
                                      <p:cBhvr>
                                        <p:cTn id="16" dur="500"/>
                                        <p:tgtEl>
                                          <p:spTgt spid="43"/>
                                        </p:tgtEl>
                                      </p:cBhvr>
                                    </p:animEffect>
                                    <p:anim calcmode="lin" valueType="num">
                                      <p:cBhvr>
                                        <p:cTn id="17" dur="500" fill="hold"/>
                                        <p:tgtEl>
                                          <p:spTgt spid="43"/>
                                        </p:tgtEl>
                                        <p:attrNameLst>
                                          <p:attrName>ppt_x</p:attrName>
                                        </p:attrNameLst>
                                      </p:cBhvr>
                                      <p:tavLst>
                                        <p:tav tm="0">
                                          <p:val>
                                            <p:fltVal val="0.5"/>
                                          </p:val>
                                        </p:tav>
                                        <p:tav tm="100000">
                                          <p:val>
                                            <p:strVal val="#ppt_x"/>
                                          </p:val>
                                        </p:tav>
                                      </p:tavLst>
                                    </p:anim>
                                    <p:anim calcmode="lin" valueType="num">
                                      <p:cBhvr>
                                        <p:cTn id="18" dur="500" fill="hold"/>
                                        <p:tgtEl>
                                          <p:spTgt spid="43"/>
                                        </p:tgtEl>
                                        <p:attrNameLst>
                                          <p:attrName>ppt_y</p:attrName>
                                        </p:attrNameLst>
                                      </p:cBhvr>
                                      <p:tavLst>
                                        <p:tav tm="0">
                                          <p:val>
                                            <p:fltVal val="0.5"/>
                                          </p:val>
                                        </p:tav>
                                        <p:tav tm="100000">
                                          <p:val>
                                            <p:strVal val="#ppt_y"/>
                                          </p:val>
                                        </p:tav>
                                      </p:tavLst>
                                    </p:anim>
                                  </p:childTnLst>
                                </p:cTn>
                              </p:par>
                              <p:par>
                                <p:cTn id="19" presetID="53" presetClass="entr" presetSubtype="528" fill="hold" nodeType="with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par>
                                <p:cTn id="26" presetID="53" presetClass="entr" presetSubtype="528" fill="hold" nodeType="withEffect">
                                  <p:stCondLst>
                                    <p:cond delay="0"/>
                                  </p:stCondLst>
                                  <p:childTnLst>
                                    <p:set>
                                      <p:cBhvr>
                                        <p:cTn id="27" dur="1" fill="hold">
                                          <p:stCondLst>
                                            <p:cond delay="0"/>
                                          </p:stCondLst>
                                        </p:cTn>
                                        <p:tgtEl>
                                          <p:spTgt spid="57"/>
                                        </p:tgtEl>
                                        <p:attrNameLst>
                                          <p:attrName>style.visibility</p:attrName>
                                        </p:attrNameLst>
                                      </p:cBhvr>
                                      <p:to>
                                        <p:strVal val="visible"/>
                                      </p:to>
                                    </p:set>
                                    <p:anim calcmode="lin" valueType="num">
                                      <p:cBhvr>
                                        <p:cTn id="28" dur="500" fill="hold"/>
                                        <p:tgtEl>
                                          <p:spTgt spid="57"/>
                                        </p:tgtEl>
                                        <p:attrNameLst>
                                          <p:attrName>ppt_w</p:attrName>
                                        </p:attrNameLst>
                                      </p:cBhvr>
                                      <p:tavLst>
                                        <p:tav tm="0">
                                          <p:val>
                                            <p:fltVal val="0"/>
                                          </p:val>
                                        </p:tav>
                                        <p:tav tm="100000">
                                          <p:val>
                                            <p:strVal val="#ppt_w"/>
                                          </p:val>
                                        </p:tav>
                                      </p:tavLst>
                                    </p:anim>
                                    <p:anim calcmode="lin" valueType="num">
                                      <p:cBhvr>
                                        <p:cTn id="29" dur="500" fill="hold"/>
                                        <p:tgtEl>
                                          <p:spTgt spid="57"/>
                                        </p:tgtEl>
                                        <p:attrNameLst>
                                          <p:attrName>ppt_h</p:attrName>
                                        </p:attrNameLst>
                                      </p:cBhvr>
                                      <p:tavLst>
                                        <p:tav tm="0">
                                          <p:val>
                                            <p:fltVal val="0"/>
                                          </p:val>
                                        </p:tav>
                                        <p:tav tm="100000">
                                          <p:val>
                                            <p:strVal val="#ppt_h"/>
                                          </p:val>
                                        </p:tav>
                                      </p:tavLst>
                                    </p:anim>
                                    <p:animEffect transition="in" filter="fade">
                                      <p:cBhvr>
                                        <p:cTn id="30" dur="500"/>
                                        <p:tgtEl>
                                          <p:spTgt spid="57"/>
                                        </p:tgtEl>
                                      </p:cBhvr>
                                    </p:animEffect>
                                    <p:anim calcmode="lin" valueType="num">
                                      <p:cBhvr>
                                        <p:cTn id="31" dur="500" fill="hold"/>
                                        <p:tgtEl>
                                          <p:spTgt spid="57"/>
                                        </p:tgtEl>
                                        <p:attrNameLst>
                                          <p:attrName>ppt_x</p:attrName>
                                        </p:attrNameLst>
                                      </p:cBhvr>
                                      <p:tavLst>
                                        <p:tav tm="0">
                                          <p:val>
                                            <p:fltVal val="0.5"/>
                                          </p:val>
                                        </p:tav>
                                        <p:tav tm="100000">
                                          <p:val>
                                            <p:strVal val="#ppt_x"/>
                                          </p:val>
                                        </p:tav>
                                      </p:tavLst>
                                    </p:anim>
                                    <p:anim calcmode="lin" valueType="num">
                                      <p:cBhvr>
                                        <p:cTn id="32" dur="500" fill="hold"/>
                                        <p:tgtEl>
                                          <p:spTgt spid="57"/>
                                        </p:tgtEl>
                                        <p:attrNameLst>
                                          <p:attrName>ppt_y</p:attrName>
                                        </p:attrNameLst>
                                      </p:cBhvr>
                                      <p:tavLst>
                                        <p:tav tm="0">
                                          <p:val>
                                            <p:fltVal val="0.5"/>
                                          </p:val>
                                        </p:tav>
                                        <p:tav tm="100000">
                                          <p:val>
                                            <p:strVal val="#ppt_y"/>
                                          </p:val>
                                        </p:tav>
                                      </p:tavLst>
                                    </p:anim>
                                  </p:childTnLst>
                                </p:cTn>
                              </p:par>
                              <p:par>
                                <p:cTn id="33" presetID="53" presetClass="entr" presetSubtype="528" fill="hold" nodeType="withEffect">
                                  <p:stCondLst>
                                    <p:cond delay="0"/>
                                  </p:stCondLst>
                                  <p:childTnLst>
                                    <p:set>
                                      <p:cBhvr>
                                        <p:cTn id="34" dur="1" fill="hold">
                                          <p:stCondLst>
                                            <p:cond delay="0"/>
                                          </p:stCondLst>
                                        </p:cTn>
                                        <p:tgtEl>
                                          <p:spTgt spid="74"/>
                                        </p:tgtEl>
                                        <p:attrNameLst>
                                          <p:attrName>style.visibility</p:attrName>
                                        </p:attrNameLst>
                                      </p:cBhvr>
                                      <p:to>
                                        <p:strVal val="visible"/>
                                      </p:to>
                                    </p:set>
                                    <p:anim calcmode="lin" valueType="num">
                                      <p:cBhvr>
                                        <p:cTn id="35" dur="500" fill="hold"/>
                                        <p:tgtEl>
                                          <p:spTgt spid="74"/>
                                        </p:tgtEl>
                                        <p:attrNameLst>
                                          <p:attrName>ppt_w</p:attrName>
                                        </p:attrNameLst>
                                      </p:cBhvr>
                                      <p:tavLst>
                                        <p:tav tm="0">
                                          <p:val>
                                            <p:fltVal val="0"/>
                                          </p:val>
                                        </p:tav>
                                        <p:tav tm="100000">
                                          <p:val>
                                            <p:strVal val="#ppt_w"/>
                                          </p:val>
                                        </p:tav>
                                      </p:tavLst>
                                    </p:anim>
                                    <p:anim calcmode="lin" valueType="num">
                                      <p:cBhvr>
                                        <p:cTn id="36" dur="500" fill="hold"/>
                                        <p:tgtEl>
                                          <p:spTgt spid="74"/>
                                        </p:tgtEl>
                                        <p:attrNameLst>
                                          <p:attrName>ppt_h</p:attrName>
                                        </p:attrNameLst>
                                      </p:cBhvr>
                                      <p:tavLst>
                                        <p:tav tm="0">
                                          <p:val>
                                            <p:fltVal val="0"/>
                                          </p:val>
                                        </p:tav>
                                        <p:tav tm="100000">
                                          <p:val>
                                            <p:strVal val="#ppt_h"/>
                                          </p:val>
                                        </p:tav>
                                      </p:tavLst>
                                    </p:anim>
                                    <p:animEffect transition="in" filter="fade">
                                      <p:cBhvr>
                                        <p:cTn id="37" dur="500"/>
                                        <p:tgtEl>
                                          <p:spTgt spid="74"/>
                                        </p:tgtEl>
                                      </p:cBhvr>
                                    </p:animEffect>
                                    <p:anim calcmode="lin" valueType="num">
                                      <p:cBhvr>
                                        <p:cTn id="38" dur="500" fill="hold"/>
                                        <p:tgtEl>
                                          <p:spTgt spid="74"/>
                                        </p:tgtEl>
                                        <p:attrNameLst>
                                          <p:attrName>ppt_x</p:attrName>
                                        </p:attrNameLst>
                                      </p:cBhvr>
                                      <p:tavLst>
                                        <p:tav tm="0">
                                          <p:val>
                                            <p:fltVal val="0.5"/>
                                          </p:val>
                                        </p:tav>
                                        <p:tav tm="100000">
                                          <p:val>
                                            <p:strVal val="#ppt_x"/>
                                          </p:val>
                                        </p:tav>
                                      </p:tavLst>
                                    </p:anim>
                                    <p:anim calcmode="lin" valueType="num">
                                      <p:cBhvr>
                                        <p:cTn id="39" dur="500" fill="hold"/>
                                        <p:tgtEl>
                                          <p:spTgt spid="74"/>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0"/>
                                  </p:stCondLst>
                                  <p:childTnLst>
                                    <p:set>
                                      <p:cBhvr>
                                        <p:cTn id="41" dur="1" fill="hold">
                                          <p:stCondLst>
                                            <p:cond delay="0"/>
                                          </p:stCondLst>
                                        </p:cTn>
                                        <p:tgtEl>
                                          <p:spTgt spid="86"/>
                                        </p:tgtEl>
                                        <p:attrNameLst>
                                          <p:attrName>style.visibility</p:attrName>
                                        </p:attrNameLst>
                                      </p:cBhvr>
                                      <p:to>
                                        <p:strVal val="visible"/>
                                      </p:to>
                                    </p:set>
                                    <p:anim calcmode="lin" valueType="num">
                                      <p:cBhvr>
                                        <p:cTn id="42" dur="500" fill="hold"/>
                                        <p:tgtEl>
                                          <p:spTgt spid="86"/>
                                        </p:tgtEl>
                                        <p:attrNameLst>
                                          <p:attrName>ppt_w</p:attrName>
                                        </p:attrNameLst>
                                      </p:cBhvr>
                                      <p:tavLst>
                                        <p:tav tm="0">
                                          <p:val>
                                            <p:fltVal val="0"/>
                                          </p:val>
                                        </p:tav>
                                        <p:tav tm="100000">
                                          <p:val>
                                            <p:strVal val="#ppt_w"/>
                                          </p:val>
                                        </p:tav>
                                      </p:tavLst>
                                    </p:anim>
                                    <p:anim calcmode="lin" valueType="num">
                                      <p:cBhvr>
                                        <p:cTn id="43" dur="500" fill="hold"/>
                                        <p:tgtEl>
                                          <p:spTgt spid="86"/>
                                        </p:tgtEl>
                                        <p:attrNameLst>
                                          <p:attrName>ppt_h</p:attrName>
                                        </p:attrNameLst>
                                      </p:cBhvr>
                                      <p:tavLst>
                                        <p:tav tm="0">
                                          <p:val>
                                            <p:fltVal val="0"/>
                                          </p:val>
                                        </p:tav>
                                        <p:tav tm="100000">
                                          <p:val>
                                            <p:strVal val="#ppt_h"/>
                                          </p:val>
                                        </p:tav>
                                      </p:tavLst>
                                    </p:anim>
                                    <p:animEffect transition="in" filter="fade">
                                      <p:cBhvr>
                                        <p:cTn id="44" dur="500"/>
                                        <p:tgtEl>
                                          <p:spTgt spid="86"/>
                                        </p:tgtEl>
                                      </p:cBhvr>
                                    </p:animEffect>
                                    <p:anim calcmode="lin" valueType="num">
                                      <p:cBhvr>
                                        <p:cTn id="45" dur="500" fill="hold"/>
                                        <p:tgtEl>
                                          <p:spTgt spid="86"/>
                                        </p:tgtEl>
                                        <p:attrNameLst>
                                          <p:attrName>ppt_x</p:attrName>
                                        </p:attrNameLst>
                                      </p:cBhvr>
                                      <p:tavLst>
                                        <p:tav tm="0">
                                          <p:val>
                                            <p:fltVal val="0.5"/>
                                          </p:val>
                                        </p:tav>
                                        <p:tav tm="100000">
                                          <p:val>
                                            <p:strVal val="#ppt_x"/>
                                          </p:val>
                                        </p:tav>
                                      </p:tavLst>
                                    </p:anim>
                                    <p:anim calcmode="lin" valueType="num">
                                      <p:cBhvr>
                                        <p:cTn id="46" dur="500" fill="hold"/>
                                        <p:tgtEl>
                                          <p:spTgt spid="86"/>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0"/>
                                  </p:stCondLst>
                                  <p:childTnLst>
                                    <p:set>
                                      <p:cBhvr>
                                        <p:cTn id="48" dur="1" fill="hold">
                                          <p:stCondLst>
                                            <p:cond delay="0"/>
                                          </p:stCondLst>
                                        </p:cTn>
                                        <p:tgtEl>
                                          <p:spTgt spid="89"/>
                                        </p:tgtEl>
                                        <p:attrNameLst>
                                          <p:attrName>style.visibility</p:attrName>
                                        </p:attrNameLst>
                                      </p:cBhvr>
                                      <p:to>
                                        <p:strVal val="visible"/>
                                      </p:to>
                                    </p:set>
                                    <p:anim calcmode="lin" valueType="num">
                                      <p:cBhvr>
                                        <p:cTn id="49" dur="500" fill="hold"/>
                                        <p:tgtEl>
                                          <p:spTgt spid="89"/>
                                        </p:tgtEl>
                                        <p:attrNameLst>
                                          <p:attrName>ppt_w</p:attrName>
                                        </p:attrNameLst>
                                      </p:cBhvr>
                                      <p:tavLst>
                                        <p:tav tm="0">
                                          <p:val>
                                            <p:fltVal val="0"/>
                                          </p:val>
                                        </p:tav>
                                        <p:tav tm="100000">
                                          <p:val>
                                            <p:strVal val="#ppt_w"/>
                                          </p:val>
                                        </p:tav>
                                      </p:tavLst>
                                    </p:anim>
                                    <p:anim calcmode="lin" valueType="num">
                                      <p:cBhvr>
                                        <p:cTn id="50" dur="500" fill="hold"/>
                                        <p:tgtEl>
                                          <p:spTgt spid="89"/>
                                        </p:tgtEl>
                                        <p:attrNameLst>
                                          <p:attrName>ppt_h</p:attrName>
                                        </p:attrNameLst>
                                      </p:cBhvr>
                                      <p:tavLst>
                                        <p:tav tm="0">
                                          <p:val>
                                            <p:fltVal val="0"/>
                                          </p:val>
                                        </p:tav>
                                        <p:tav tm="100000">
                                          <p:val>
                                            <p:strVal val="#ppt_h"/>
                                          </p:val>
                                        </p:tav>
                                      </p:tavLst>
                                    </p:anim>
                                    <p:animEffect transition="in" filter="fade">
                                      <p:cBhvr>
                                        <p:cTn id="51" dur="500"/>
                                        <p:tgtEl>
                                          <p:spTgt spid="89"/>
                                        </p:tgtEl>
                                      </p:cBhvr>
                                    </p:animEffect>
                                    <p:anim calcmode="lin" valueType="num">
                                      <p:cBhvr>
                                        <p:cTn id="52" dur="500" fill="hold"/>
                                        <p:tgtEl>
                                          <p:spTgt spid="89"/>
                                        </p:tgtEl>
                                        <p:attrNameLst>
                                          <p:attrName>ppt_x</p:attrName>
                                        </p:attrNameLst>
                                      </p:cBhvr>
                                      <p:tavLst>
                                        <p:tav tm="0">
                                          <p:val>
                                            <p:fltVal val="0.5"/>
                                          </p:val>
                                        </p:tav>
                                        <p:tav tm="100000">
                                          <p:val>
                                            <p:strVal val="#ppt_x"/>
                                          </p:val>
                                        </p:tav>
                                      </p:tavLst>
                                    </p:anim>
                                    <p:anim calcmode="lin" valueType="num">
                                      <p:cBhvr>
                                        <p:cTn id="53" dur="500" fill="hold"/>
                                        <p:tgtEl>
                                          <p:spTgt spid="8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object 2"/>
          <p:cNvSpPr/>
          <p:nvPr/>
        </p:nvSpPr>
        <p:spPr>
          <a:xfrm rot="10800000">
            <a:off x="8681021" y="0"/>
            <a:ext cx="3505200" cy="3496056"/>
          </a:xfrm>
          <a:prstGeom prst="rect">
            <a:avLst/>
          </a:prstGeom>
          <a:blipFill>
            <a:blip r:embed="rId2" cstate="print"/>
            <a:stretch>
              <a:fillRect/>
            </a:stretch>
          </a:blipFill>
        </p:spPr>
        <p:txBody>
          <a:bodyPr wrap="square" lIns="0" tIns="0" rIns="0" bIns="0" rtlCol="0"/>
          <a:lstStyle/>
          <a:p>
            <a:endParaRPr sz="1050"/>
          </a:p>
        </p:txBody>
      </p:sp>
      <p:sp>
        <p:nvSpPr>
          <p:cNvPr id="25" name="object 2"/>
          <p:cNvSpPr/>
          <p:nvPr/>
        </p:nvSpPr>
        <p:spPr>
          <a:xfrm>
            <a:off x="0" y="3361944"/>
            <a:ext cx="3505200" cy="3496056"/>
          </a:xfrm>
          <a:prstGeom prst="rect">
            <a:avLst/>
          </a:prstGeom>
          <a:blipFill>
            <a:blip r:embed="rId2" cstate="print"/>
            <a:stretch>
              <a:fillRect/>
            </a:stretch>
          </a:blipFill>
        </p:spPr>
        <p:txBody>
          <a:bodyPr wrap="square" lIns="0" tIns="0" rIns="0" bIns="0" rtlCol="0"/>
          <a:lstStyle/>
          <a:p>
            <a:endParaRPr sz="1050"/>
          </a:p>
        </p:txBody>
      </p:sp>
      <p:grpSp>
        <p:nvGrpSpPr>
          <p:cNvPr id="16" name="object 5"/>
          <p:cNvGrpSpPr/>
          <p:nvPr/>
        </p:nvGrpSpPr>
        <p:grpSpPr>
          <a:xfrm>
            <a:off x="11963400" y="0"/>
            <a:ext cx="228600" cy="6858000"/>
            <a:chOff x="762000" y="3276598"/>
            <a:chExt cx="228600" cy="6629400"/>
          </a:xfrm>
        </p:grpSpPr>
        <p:sp>
          <p:nvSpPr>
            <p:cNvPr id="17" name="object 6"/>
            <p:cNvSpPr/>
            <p:nvPr/>
          </p:nvSpPr>
          <p:spPr>
            <a:xfrm>
              <a:off x="762000" y="3276598"/>
              <a:ext cx="140335" cy="6629400"/>
            </a:xfrm>
            <a:custGeom>
              <a:avLst/>
              <a:gdLst/>
              <a:ahLst/>
              <a:cxnLst/>
              <a:rect l="l" t="t" r="r" b="b"/>
              <a:pathLst>
                <a:path w="140334" h="6629400">
                  <a:moveTo>
                    <a:pt x="0" y="6629400"/>
                  </a:moveTo>
                  <a:lnTo>
                    <a:pt x="140208" y="6629400"/>
                  </a:lnTo>
                  <a:lnTo>
                    <a:pt x="140208" y="0"/>
                  </a:lnTo>
                  <a:lnTo>
                    <a:pt x="0" y="0"/>
                  </a:lnTo>
                  <a:lnTo>
                    <a:pt x="0" y="6629400"/>
                  </a:lnTo>
                  <a:close/>
                </a:path>
              </a:pathLst>
            </a:custGeom>
            <a:solidFill>
              <a:srgbClr val="DD332D"/>
            </a:solidFill>
          </p:spPr>
          <p:txBody>
            <a:bodyPr wrap="square" lIns="0" tIns="0" rIns="0" bIns="0" rtlCol="0"/>
            <a:lstStyle/>
            <a:p>
              <a:endParaRPr/>
            </a:p>
          </p:txBody>
        </p:sp>
        <p:sp>
          <p:nvSpPr>
            <p:cNvPr id="18" name="object 7"/>
            <p:cNvSpPr/>
            <p:nvPr/>
          </p:nvSpPr>
          <p:spPr>
            <a:xfrm>
              <a:off x="902207" y="3276598"/>
              <a:ext cx="88900" cy="6629400"/>
            </a:xfrm>
            <a:custGeom>
              <a:avLst/>
              <a:gdLst/>
              <a:ahLst/>
              <a:cxnLst/>
              <a:rect l="l" t="t" r="r" b="b"/>
              <a:pathLst>
                <a:path w="88900" h="6629400">
                  <a:moveTo>
                    <a:pt x="88383" y="0"/>
                  </a:moveTo>
                  <a:lnTo>
                    <a:pt x="0" y="0"/>
                  </a:lnTo>
                  <a:lnTo>
                    <a:pt x="0" y="6629400"/>
                  </a:lnTo>
                  <a:lnTo>
                    <a:pt x="88383" y="6629400"/>
                  </a:lnTo>
                  <a:lnTo>
                    <a:pt x="88383" y="0"/>
                  </a:lnTo>
                  <a:close/>
                </a:path>
              </a:pathLst>
            </a:custGeom>
            <a:solidFill>
              <a:srgbClr val="010A40"/>
            </a:solidFill>
          </p:spPr>
          <p:txBody>
            <a:bodyPr wrap="square" lIns="0" tIns="0" rIns="0" bIns="0" rtlCol="0"/>
            <a:lstStyle/>
            <a:p>
              <a:endParaRPr/>
            </a:p>
          </p:txBody>
        </p:sp>
      </p:grpSp>
      <p:graphicFrame>
        <p:nvGraphicFramePr>
          <p:cNvPr id="2" name="Table 1"/>
          <p:cNvGraphicFramePr>
            <a:graphicFrameLocks noGrp="1"/>
          </p:cNvGraphicFramePr>
          <p:nvPr>
            <p:extLst>
              <p:ext uri="{D42A27DB-BD31-4B8C-83A1-F6EECF244321}">
                <p14:modId xmlns:p14="http://schemas.microsoft.com/office/powerpoint/2010/main" val="2534405216"/>
              </p:ext>
            </p:extLst>
          </p:nvPr>
        </p:nvGraphicFramePr>
        <p:xfrm>
          <a:off x="171451" y="328184"/>
          <a:ext cx="11703177" cy="6321192"/>
        </p:xfrm>
        <a:graphic>
          <a:graphicData uri="http://schemas.openxmlformats.org/drawingml/2006/table">
            <a:tbl>
              <a:tblPr firstRow="1" bandRow="1">
                <a:tableStyleId>{5C22544A-7EE6-4342-B048-85BDC9FD1C3A}</a:tableStyleId>
              </a:tblPr>
              <a:tblGrid>
                <a:gridCol w="1523999">
                  <a:extLst>
                    <a:ext uri="{9D8B030D-6E8A-4147-A177-3AD203B41FA5}">
                      <a16:colId xmlns:a16="http://schemas.microsoft.com/office/drawing/2014/main" val="3715611358"/>
                    </a:ext>
                  </a:extLst>
                </a:gridCol>
                <a:gridCol w="4474075">
                  <a:extLst>
                    <a:ext uri="{9D8B030D-6E8A-4147-A177-3AD203B41FA5}">
                      <a16:colId xmlns:a16="http://schemas.microsoft.com/office/drawing/2014/main" val="2377971087"/>
                    </a:ext>
                  </a:extLst>
                </a:gridCol>
                <a:gridCol w="1679075">
                  <a:extLst>
                    <a:ext uri="{9D8B030D-6E8A-4147-A177-3AD203B41FA5}">
                      <a16:colId xmlns:a16="http://schemas.microsoft.com/office/drawing/2014/main" val="675352815"/>
                    </a:ext>
                  </a:extLst>
                </a:gridCol>
                <a:gridCol w="1371600">
                  <a:extLst>
                    <a:ext uri="{9D8B030D-6E8A-4147-A177-3AD203B41FA5}">
                      <a16:colId xmlns:a16="http://schemas.microsoft.com/office/drawing/2014/main" val="1613108641"/>
                    </a:ext>
                  </a:extLst>
                </a:gridCol>
                <a:gridCol w="2654428">
                  <a:extLst>
                    <a:ext uri="{9D8B030D-6E8A-4147-A177-3AD203B41FA5}">
                      <a16:colId xmlns:a16="http://schemas.microsoft.com/office/drawing/2014/main" val="3174692342"/>
                    </a:ext>
                  </a:extLst>
                </a:gridCol>
              </a:tblGrid>
              <a:tr h="379920">
                <a:tc>
                  <a:txBody>
                    <a:bodyPr/>
                    <a:lstStyle/>
                    <a:p>
                      <a:pPr algn="ctr"/>
                      <a:r>
                        <a:rPr lang="en-IN" dirty="0">
                          <a:solidFill>
                            <a:schemeClr val="accent1">
                              <a:lumMod val="50000"/>
                            </a:schemeClr>
                          </a:solidFill>
                        </a:rPr>
                        <a:t>STARTUP</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dirty="0">
                          <a:solidFill>
                            <a:schemeClr val="accent1">
                              <a:lumMod val="50000"/>
                            </a:schemeClr>
                          </a:solidFill>
                        </a:rPr>
                        <a:t>ABOUT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dirty="0">
                          <a:solidFill>
                            <a:schemeClr val="accent1">
                              <a:lumMod val="50000"/>
                            </a:schemeClr>
                          </a:solidFill>
                        </a:rPr>
                        <a:t>UNICOR</a:t>
                      </a:r>
                      <a:r>
                        <a:rPr lang="en-IN" baseline="0" dirty="0">
                          <a:solidFill>
                            <a:schemeClr val="accent1">
                              <a:lumMod val="50000"/>
                            </a:schemeClr>
                          </a:solidFill>
                        </a:rPr>
                        <a:t>N DATE</a:t>
                      </a:r>
                      <a:endParaRPr lang="en-IN"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dirty="0">
                          <a:solidFill>
                            <a:schemeClr val="accent1">
                              <a:lumMod val="50000"/>
                            </a:schemeClr>
                          </a:solidFill>
                        </a:rPr>
                        <a:t>FUNDING</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dirty="0">
                          <a:solidFill>
                            <a:schemeClr val="accent1">
                              <a:lumMod val="50000"/>
                            </a:schemeClr>
                          </a:solidFill>
                        </a:rPr>
                        <a:t>INVESTORS</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97986344"/>
                  </a:ext>
                </a:extLst>
              </a:tr>
              <a:tr h="1980424">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r>
                        <a:rPr lang="en-US" sz="1600" b="0" i="0" kern="1200" dirty="0" err="1">
                          <a:solidFill>
                            <a:schemeClr val="dk1"/>
                          </a:solidFill>
                          <a:effectLst/>
                          <a:latin typeface="+mn-lt"/>
                          <a:ea typeface="+mn-ea"/>
                          <a:cs typeface="+mn-cs"/>
                        </a:rPr>
                        <a:t>Acko</a:t>
                      </a:r>
                      <a:r>
                        <a:rPr lang="en-US" sz="1600" b="0" i="0" kern="1200" dirty="0">
                          <a:solidFill>
                            <a:schemeClr val="dk1"/>
                          </a:solidFill>
                          <a:effectLst/>
                          <a:latin typeface="+mn-lt"/>
                          <a:ea typeface="+mn-ea"/>
                          <a:cs typeface="+mn-cs"/>
                        </a:rPr>
                        <a:t> provides offerings in auto, health and travel insurance segments where it has partnered with the likes of cab-aggregator Ola and Amazon for bite-sized insurance covers available through their respective apps.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dirty="0"/>
                        <a:t>Oct 28, 2021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dirty="0"/>
                        <a:t>USD 255M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i="0" kern="1200" dirty="0">
                          <a:solidFill>
                            <a:schemeClr val="dk1"/>
                          </a:solidFill>
                          <a:effectLst/>
                          <a:latin typeface="+mn-lt"/>
                          <a:ea typeface="+mn-ea"/>
                          <a:cs typeface="+mn-cs"/>
                        </a:rPr>
                        <a:t>General Atlantic, Multiples Private Equity, CPPIB, Lightspeed Growth, Intact Ventures and Munich Re Ventures.</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42118427"/>
                  </a:ext>
                </a:extLst>
              </a:tr>
              <a:tr h="1980424">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r>
                        <a:rPr lang="en-US" sz="1600" b="0" i="0" kern="1200" dirty="0">
                          <a:solidFill>
                            <a:schemeClr val="dk1"/>
                          </a:solidFill>
                          <a:effectLst/>
                          <a:latin typeface="+mn-lt"/>
                          <a:ea typeface="+mn-ea"/>
                          <a:cs typeface="+mn-cs"/>
                        </a:rPr>
                        <a:t>The Good </a:t>
                      </a:r>
                      <a:r>
                        <a:rPr lang="en-US" sz="1600" b="0" i="0" kern="1200" dirty="0" err="1">
                          <a:solidFill>
                            <a:schemeClr val="dk1"/>
                          </a:solidFill>
                          <a:effectLst/>
                          <a:latin typeface="+mn-lt"/>
                          <a:ea typeface="+mn-ea"/>
                          <a:cs typeface="+mn-cs"/>
                        </a:rPr>
                        <a:t>Glamm</a:t>
                      </a:r>
                      <a:r>
                        <a:rPr lang="en-US" sz="1600" b="0" i="0" kern="1200" dirty="0">
                          <a:solidFill>
                            <a:schemeClr val="dk1"/>
                          </a:solidFill>
                          <a:effectLst/>
                          <a:latin typeface="+mn-lt"/>
                          <a:ea typeface="+mn-ea"/>
                          <a:cs typeface="+mn-cs"/>
                        </a:rPr>
                        <a:t> Group comprises a portfolio of proprietary beauty and personal care brands that are powered by a digital ecosystem of content, community and creator assets.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dirty="0"/>
                        <a:t>Nov 09, 2021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dirty="0"/>
                        <a:t>USD 150M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i="0" kern="1200" dirty="0" err="1">
                          <a:solidFill>
                            <a:schemeClr val="dk1"/>
                          </a:solidFill>
                          <a:effectLst/>
                          <a:latin typeface="+mn-lt"/>
                          <a:ea typeface="+mn-ea"/>
                          <a:cs typeface="+mn-cs"/>
                        </a:rPr>
                        <a:t>Prosus</a:t>
                      </a:r>
                      <a:r>
                        <a:rPr lang="en-US" sz="1600" b="0" i="0" kern="1200" dirty="0">
                          <a:solidFill>
                            <a:schemeClr val="dk1"/>
                          </a:solidFill>
                          <a:effectLst/>
                          <a:latin typeface="+mn-lt"/>
                          <a:ea typeface="+mn-ea"/>
                          <a:cs typeface="+mn-cs"/>
                        </a:rPr>
                        <a:t> Ventures, Warburg Pincus, </a:t>
                      </a:r>
                      <a:r>
                        <a:rPr lang="en-US" sz="1600" b="0" i="0" kern="1200" dirty="0" err="1">
                          <a:solidFill>
                            <a:schemeClr val="dk1"/>
                          </a:solidFill>
                          <a:effectLst/>
                          <a:latin typeface="+mn-lt"/>
                          <a:ea typeface="+mn-ea"/>
                          <a:cs typeface="+mn-cs"/>
                        </a:rPr>
                        <a:t>Alteria</a:t>
                      </a:r>
                      <a:r>
                        <a:rPr lang="en-US" sz="1600" b="0" i="0" kern="1200" dirty="0">
                          <a:solidFill>
                            <a:schemeClr val="dk1"/>
                          </a:solidFill>
                          <a:effectLst/>
                          <a:latin typeface="+mn-lt"/>
                          <a:ea typeface="+mn-ea"/>
                          <a:cs typeface="+mn-cs"/>
                        </a:rPr>
                        <a:t> Capital, </a:t>
                      </a:r>
                      <a:r>
                        <a:rPr lang="en-US" sz="1600" b="0" i="0" kern="1200" dirty="0" err="1">
                          <a:solidFill>
                            <a:schemeClr val="dk1"/>
                          </a:solidFill>
                          <a:effectLst/>
                          <a:latin typeface="+mn-lt"/>
                          <a:ea typeface="+mn-ea"/>
                          <a:cs typeface="+mn-cs"/>
                        </a:rPr>
                        <a:t>L’Occitane</a:t>
                      </a:r>
                      <a:r>
                        <a:rPr lang="en-US" sz="1600" b="0" i="0" kern="1200" dirty="0">
                          <a:solidFill>
                            <a:schemeClr val="dk1"/>
                          </a:solidFill>
                          <a:effectLst/>
                          <a:latin typeface="+mn-lt"/>
                          <a:ea typeface="+mn-ea"/>
                          <a:cs typeface="+mn-cs"/>
                        </a:rPr>
                        <a:t>, Bessemer Venture Partners, Amazon, Ascent Capital and the </a:t>
                      </a:r>
                      <a:r>
                        <a:rPr lang="en-US" sz="1600" b="0" i="0" kern="1200" dirty="0" err="1">
                          <a:solidFill>
                            <a:schemeClr val="dk1"/>
                          </a:solidFill>
                          <a:effectLst/>
                          <a:latin typeface="+mn-lt"/>
                          <a:ea typeface="+mn-ea"/>
                          <a:cs typeface="+mn-cs"/>
                        </a:rPr>
                        <a:t>Mankekar</a:t>
                      </a:r>
                      <a:r>
                        <a:rPr lang="en-US" sz="1600" b="0" i="0" kern="1200" dirty="0">
                          <a:solidFill>
                            <a:schemeClr val="dk1"/>
                          </a:solidFill>
                          <a:effectLst/>
                          <a:latin typeface="+mn-lt"/>
                          <a:ea typeface="+mn-ea"/>
                          <a:cs typeface="+mn-cs"/>
                        </a:rPr>
                        <a:t> Family Office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65953079"/>
                  </a:ext>
                </a:extLst>
              </a:tr>
              <a:tr h="1980424">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r>
                        <a:rPr lang="en-US" sz="1600" b="0" i="0" kern="1200" dirty="0" err="1">
                          <a:solidFill>
                            <a:schemeClr val="dk1"/>
                          </a:solidFill>
                          <a:effectLst/>
                          <a:latin typeface="+mn-lt"/>
                          <a:ea typeface="+mn-ea"/>
                          <a:cs typeface="+mn-cs"/>
                        </a:rPr>
                        <a:t>Cure.fit</a:t>
                      </a:r>
                      <a:r>
                        <a:rPr lang="en-US" sz="1600" b="0" i="0" kern="1200" dirty="0">
                          <a:solidFill>
                            <a:schemeClr val="dk1"/>
                          </a:solidFill>
                          <a:effectLst/>
                          <a:latin typeface="+mn-lt"/>
                          <a:ea typeface="+mn-ea"/>
                          <a:cs typeface="+mn-cs"/>
                        </a:rPr>
                        <a:t> is a health and fitness company offering digital and offline experiences across fitness, nutrition, and mental well-being.</a:t>
                      </a:r>
                    </a:p>
                    <a:p>
                      <a:pPr algn="just"/>
                      <a:endParaRPr lang="en-US" sz="1600" b="0" i="0" kern="1200" dirty="0">
                        <a:solidFill>
                          <a:schemeClr val="dk1"/>
                        </a:solidFill>
                        <a:effectLst/>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dirty="0"/>
                        <a:t>Nov 10, 2021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dirty="0"/>
                        <a:t>USD 50M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i="0" kern="1200" dirty="0">
                          <a:solidFill>
                            <a:schemeClr val="dk1"/>
                          </a:solidFill>
                          <a:effectLst/>
                          <a:latin typeface="+mn-lt"/>
                          <a:ea typeface="+mn-ea"/>
                          <a:cs typeface="+mn-cs"/>
                        </a:rPr>
                        <a:t>Zomato</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24595158"/>
                  </a:ext>
                </a:extLst>
              </a:tr>
            </a:tbl>
          </a:graphicData>
        </a:graphic>
      </p:graphicFrame>
      <p:pic>
        <p:nvPicPr>
          <p:cNvPr id="13" name="Picture 12">
            <a:extLst>
              <a:ext uri="{FF2B5EF4-FFF2-40B4-BE49-F238E27FC236}">
                <a16:creationId xmlns:a16="http://schemas.microsoft.com/office/drawing/2014/main" id="{98DA4826-9D65-47C1-B898-8B74465923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7154" y="5153763"/>
            <a:ext cx="913838" cy="913838"/>
          </a:xfrm>
          <a:prstGeom prst="rect">
            <a:avLst/>
          </a:prstGeom>
        </p:spPr>
      </p:pic>
      <p:pic>
        <p:nvPicPr>
          <p:cNvPr id="14" name="Picture 13">
            <a:extLst>
              <a:ext uri="{FF2B5EF4-FFF2-40B4-BE49-F238E27FC236}">
                <a16:creationId xmlns:a16="http://schemas.microsoft.com/office/drawing/2014/main" id="{E3529F10-E5A0-45A3-AD7E-2D7602546234}"/>
              </a:ext>
            </a:extLst>
          </p:cNvPr>
          <p:cNvPicPr>
            <a:picLocks noChangeAspect="1"/>
          </p:cNvPicPr>
          <p:nvPr/>
        </p:nvPicPr>
        <p:blipFill rotWithShape="1">
          <a:blip r:embed="rId4">
            <a:extLst>
              <a:ext uri="{28A0092B-C50C-407E-A947-70E740481C1C}">
                <a14:useLocalDpi xmlns:a14="http://schemas.microsoft.com/office/drawing/2010/main" val="0"/>
              </a:ext>
            </a:extLst>
          </a:blip>
          <a:srcRect l="7066" t="24167" r="-1330" b="16259"/>
          <a:stretch/>
        </p:blipFill>
        <p:spPr>
          <a:xfrm>
            <a:off x="317371" y="3376689"/>
            <a:ext cx="1393404" cy="717856"/>
          </a:xfrm>
          <a:prstGeom prst="rect">
            <a:avLst/>
          </a:prstGeom>
        </p:spPr>
      </p:pic>
      <p:pic>
        <p:nvPicPr>
          <p:cNvPr id="15" name="Picture 14">
            <a:extLst>
              <a:ext uri="{FF2B5EF4-FFF2-40B4-BE49-F238E27FC236}">
                <a16:creationId xmlns:a16="http://schemas.microsoft.com/office/drawing/2014/main" id="{2D8EF954-52DC-4B32-8661-86478807987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31332" b="32364"/>
          <a:stretch/>
        </p:blipFill>
        <p:spPr>
          <a:xfrm>
            <a:off x="317371" y="1410870"/>
            <a:ext cx="1393403" cy="674315"/>
          </a:xfrm>
          <a:prstGeom prst="rect">
            <a:avLst/>
          </a:prstGeom>
        </p:spPr>
      </p:pic>
    </p:spTree>
    <p:extLst>
      <p:ext uri="{BB962C8B-B14F-4D97-AF65-F5344CB8AC3E}">
        <p14:creationId xmlns:p14="http://schemas.microsoft.com/office/powerpoint/2010/main" val="38344766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object 2"/>
          <p:cNvSpPr/>
          <p:nvPr/>
        </p:nvSpPr>
        <p:spPr>
          <a:xfrm rot="10800000">
            <a:off x="8681021" y="0"/>
            <a:ext cx="3505200" cy="3496056"/>
          </a:xfrm>
          <a:prstGeom prst="rect">
            <a:avLst/>
          </a:prstGeom>
          <a:blipFill>
            <a:blip r:embed="rId2" cstate="print"/>
            <a:stretch>
              <a:fillRect/>
            </a:stretch>
          </a:blipFill>
        </p:spPr>
        <p:txBody>
          <a:bodyPr wrap="square" lIns="0" tIns="0" rIns="0" bIns="0" rtlCol="0"/>
          <a:lstStyle/>
          <a:p>
            <a:endParaRPr sz="1050"/>
          </a:p>
        </p:txBody>
      </p:sp>
      <p:sp>
        <p:nvSpPr>
          <p:cNvPr id="25" name="object 2"/>
          <p:cNvSpPr/>
          <p:nvPr/>
        </p:nvSpPr>
        <p:spPr>
          <a:xfrm>
            <a:off x="0" y="3361944"/>
            <a:ext cx="3505200" cy="3496056"/>
          </a:xfrm>
          <a:prstGeom prst="rect">
            <a:avLst/>
          </a:prstGeom>
          <a:blipFill>
            <a:blip r:embed="rId2" cstate="print"/>
            <a:stretch>
              <a:fillRect/>
            </a:stretch>
          </a:blipFill>
        </p:spPr>
        <p:txBody>
          <a:bodyPr wrap="square" lIns="0" tIns="0" rIns="0" bIns="0" rtlCol="0"/>
          <a:lstStyle/>
          <a:p>
            <a:endParaRPr sz="1050"/>
          </a:p>
        </p:txBody>
      </p:sp>
      <p:grpSp>
        <p:nvGrpSpPr>
          <p:cNvPr id="16" name="object 5"/>
          <p:cNvGrpSpPr/>
          <p:nvPr/>
        </p:nvGrpSpPr>
        <p:grpSpPr>
          <a:xfrm>
            <a:off x="11963400" y="0"/>
            <a:ext cx="228600" cy="6858000"/>
            <a:chOff x="762000" y="3276598"/>
            <a:chExt cx="228600" cy="6629400"/>
          </a:xfrm>
        </p:grpSpPr>
        <p:sp>
          <p:nvSpPr>
            <p:cNvPr id="17" name="object 6"/>
            <p:cNvSpPr/>
            <p:nvPr/>
          </p:nvSpPr>
          <p:spPr>
            <a:xfrm>
              <a:off x="762000" y="3276598"/>
              <a:ext cx="140335" cy="6629400"/>
            </a:xfrm>
            <a:custGeom>
              <a:avLst/>
              <a:gdLst/>
              <a:ahLst/>
              <a:cxnLst/>
              <a:rect l="l" t="t" r="r" b="b"/>
              <a:pathLst>
                <a:path w="140334" h="6629400">
                  <a:moveTo>
                    <a:pt x="0" y="6629400"/>
                  </a:moveTo>
                  <a:lnTo>
                    <a:pt x="140208" y="6629400"/>
                  </a:lnTo>
                  <a:lnTo>
                    <a:pt x="140208" y="0"/>
                  </a:lnTo>
                  <a:lnTo>
                    <a:pt x="0" y="0"/>
                  </a:lnTo>
                  <a:lnTo>
                    <a:pt x="0" y="6629400"/>
                  </a:lnTo>
                  <a:close/>
                </a:path>
              </a:pathLst>
            </a:custGeom>
            <a:solidFill>
              <a:srgbClr val="DD332D"/>
            </a:solidFill>
          </p:spPr>
          <p:txBody>
            <a:bodyPr wrap="square" lIns="0" tIns="0" rIns="0" bIns="0" rtlCol="0"/>
            <a:lstStyle/>
            <a:p>
              <a:endParaRPr/>
            </a:p>
          </p:txBody>
        </p:sp>
        <p:sp>
          <p:nvSpPr>
            <p:cNvPr id="18" name="object 7"/>
            <p:cNvSpPr/>
            <p:nvPr/>
          </p:nvSpPr>
          <p:spPr>
            <a:xfrm>
              <a:off x="902207" y="3276598"/>
              <a:ext cx="88900" cy="6629400"/>
            </a:xfrm>
            <a:custGeom>
              <a:avLst/>
              <a:gdLst/>
              <a:ahLst/>
              <a:cxnLst/>
              <a:rect l="l" t="t" r="r" b="b"/>
              <a:pathLst>
                <a:path w="88900" h="6629400">
                  <a:moveTo>
                    <a:pt x="88383" y="0"/>
                  </a:moveTo>
                  <a:lnTo>
                    <a:pt x="0" y="0"/>
                  </a:lnTo>
                  <a:lnTo>
                    <a:pt x="0" y="6629400"/>
                  </a:lnTo>
                  <a:lnTo>
                    <a:pt x="88383" y="6629400"/>
                  </a:lnTo>
                  <a:lnTo>
                    <a:pt x="88383" y="0"/>
                  </a:lnTo>
                  <a:close/>
                </a:path>
              </a:pathLst>
            </a:custGeom>
            <a:solidFill>
              <a:srgbClr val="010A40"/>
            </a:solidFill>
          </p:spPr>
          <p:txBody>
            <a:bodyPr wrap="square" lIns="0" tIns="0" rIns="0" bIns="0" rtlCol="0"/>
            <a:lstStyle/>
            <a:p>
              <a:endParaRPr/>
            </a:p>
          </p:txBody>
        </p:sp>
      </p:grpSp>
      <p:graphicFrame>
        <p:nvGraphicFramePr>
          <p:cNvPr id="2" name="Table 1"/>
          <p:cNvGraphicFramePr>
            <a:graphicFrameLocks noGrp="1"/>
          </p:cNvGraphicFramePr>
          <p:nvPr>
            <p:extLst>
              <p:ext uri="{D42A27DB-BD31-4B8C-83A1-F6EECF244321}">
                <p14:modId xmlns:p14="http://schemas.microsoft.com/office/powerpoint/2010/main" val="3081340108"/>
              </p:ext>
            </p:extLst>
          </p:nvPr>
        </p:nvGraphicFramePr>
        <p:xfrm>
          <a:off x="171451" y="328184"/>
          <a:ext cx="11703177" cy="6321192"/>
        </p:xfrm>
        <a:graphic>
          <a:graphicData uri="http://schemas.openxmlformats.org/drawingml/2006/table">
            <a:tbl>
              <a:tblPr firstRow="1" bandRow="1">
                <a:tableStyleId>{5C22544A-7EE6-4342-B048-85BDC9FD1C3A}</a:tableStyleId>
              </a:tblPr>
              <a:tblGrid>
                <a:gridCol w="1523999">
                  <a:extLst>
                    <a:ext uri="{9D8B030D-6E8A-4147-A177-3AD203B41FA5}">
                      <a16:colId xmlns:a16="http://schemas.microsoft.com/office/drawing/2014/main" val="3715611358"/>
                    </a:ext>
                  </a:extLst>
                </a:gridCol>
                <a:gridCol w="4474075">
                  <a:extLst>
                    <a:ext uri="{9D8B030D-6E8A-4147-A177-3AD203B41FA5}">
                      <a16:colId xmlns:a16="http://schemas.microsoft.com/office/drawing/2014/main" val="2377971087"/>
                    </a:ext>
                  </a:extLst>
                </a:gridCol>
                <a:gridCol w="1679075">
                  <a:extLst>
                    <a:ext uri="{9D8B030D-6E8A-4147-A177-3AD203B41FA5}">
                      <a16:colId xmlns:a16="http://schemas.microsoft.com/office/drawing/2014/main" val="675352815"/>
                    </a:ext>
                  </a:extLst>
                </a:gridCol>
                <a:gridCol w="1371600">
                  <a:extLst>
                    <a:ext uri="{9D8B030D-6E8A-4147-A177-3AD203B41FA5}">
                      <a16:colId xmlns:a16="http://schemas.microsoft.com/office/drawing/2014/main" val="1613108641"/>
                    </a:ext>
                  </a:extLst>
                </a:gridCol>
                <a:gridCol w="2654428">
                  <a:extLst>
                    <a:ext uri="{9D8B030D-6E8A-4147-A177-3AD203B41FA5}">
                      <a16:colId xmlns:a16="http://schemas.microsoft.com/office/drawing/2014/main" val="3174692342"/>
                    </a:ext>
                  </a:extLst>
                </a:gridCol>
              </a:tblGrid>
              <a:tr h="379920">
                <a:tc>
                  <a:txBody>
                    <a:bodyPr/>
                    <a:lstStyle/>
                    <a:p>
                      <a:pPr algn="ctr"/>
                      <a:r>
                        <a:rPr lang="en-IN" dirty="0">
                          <a:solidFill>
                            <a:schemeClr val="accent1">
                              <a:lumMod val="50000"/>
                            </a:schemeClr>
                          </a:solidFill>
                        </a:rPr>
                        <a:t>STARTUP</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dirty="0">
                          <a:solidFill>
                            <a:schemeClr val="accent1">
                              <a:lumMod val="50000"/>
                            </a:schemeClr>
                          </a:solidFill>
                        </a:rPr>
                        <a:t>ABOUT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dirty="0">
                          <a:solidFill>
                            <a:schemeClr val="accent1">
                              <a:lumMod val="50000"/>
                            </a:schemeClr>
                          </a:solidFill>
                        </a:rPr>
                        <a:t>UNICOR</a:t>
                      </a:r>
                      <a:r>
                        <a:rPr lang="en-IN" baseline="0" dirty="0">
                          <a:solidFill>
                            <a:schemeClr val="accent1">
                              <a:lumMod val="50000"/>
                            </a:schemeClr>
                          </a:solidFill>
                        </a:rPr>
                        <a:t>N DATE</a:t>
                      </a:r>
                      <a:endParaRPr lang="en-IN"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dirty="0">
                          <a:solidFill>
                            <a:schemeClr val="accent1">
                              <a:lumMod val="50000"/>
                            </a:schemeClr>
                          </a:solidFill>
                        </a:rPr>
                        <a:t>FUNDING</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dirty="0">
                          <a:solidFill>
                            <a:schemeClr val="accent1">
                              <a:lumMod val="50000"/>
                            </a:schemeClr>
                          </a:solidFill>
                        </a:rPr>
                        <a:t>INVESTORS</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97986344"/>
                  </a:ext>
                </a:extLst>
              </a:tr>
              <a:tr h="1980424">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r>
                        <a:rPr lang="en-US" sz="1600" b="0" i="0" kern="1200" dirty="0">
                          <a:solidFill>
                            <a:schemeClr val="dk1"/>
                          </a:solidFill>
                          <a:effectLst/>
                          <a:latin typeface="+mn-lt"/>
                          <a:ea typeface="+mn-ea"/>
                          <a:cs typeface="+mn-cs"/>
                        </a:rPr>
                        <a:t>Mensa Brands is an Indian startup that acquires direct-to-consumer brands and helps them scale within the home market and overseas. The startup operates in three categories — apparel, beauty and personal care, and home.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dirty="0"/>
                        <a:t>Nov 16, 2021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dirty="0"/>
                        <a:t>USD 135M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i="0" kern="1200" dirty="0">
                          <a:solidFill>
                            <a:schemeClr val="dk1"/>
                          </a:solidFill>
                          <a:effectLst/>
                          <a:latin typeface="+mn-lt"/>
                          <a:ea typeface="+mn-ea"/>
                          <a:cs typeface="+mn-cs"/>
                        </a:rPr>
                        <a:t>Falcon Edge Capital, Tiger Global, Norwest Venture Partners and Accel</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42118427"/>
                  </a:ext>
                </a:extLst>
              </a:tr>
              <a:tr h="1980424">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r>
                        <a:rPr lang="en-US" sz="1600" b="0" i="0" kern="1200" dirty="0">
                          <a:solidFill>
                            <a:schemeClr val="dk1"/>
                          </a:solidFill>
                          <a:effectLst/>
                          <a:latin typeface="+mn-lt"/>
                          <a:ea typeface="+mn-ea"/>
                          <a:cs typeface="+mn-cs"/>
                        </a:rPr>
                        <a:t>NoBroker.com enables users to not only look for brokerage-free houses on rent, but helps them move, get home loans, avail cleaning and home painting services, pay rent, and access legal services, among others.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dirty="0"/>
                        <a:t>Nov 23, 2021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dirty="0"/>
                        <a:t>USD 210M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i="0" kern="1200" dirty="0">
                          <a:solidFill>
                            <a:schemeClr val="dk1"/>
                          </a:solidFill>
                          <a:effectLst/>
                          <a:latin typeface="+mn-lt"/>
                          <a:ea typeface="+mn-ea"/>
                          <a:cs typeface="+mn-cs"/>
                        </a:rPr>
                        <a:t>General Atlantic, Tiger Global and Moore Strategic Ventures</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65953079"/>
                  </a:ext>
                </a:extLst>
              </a:tr>
              <a:tr h="1980424">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r>
                        <a:rPr lang="en-US" sz="1600" b="0" i="0" kern="1200" dirty="0" err="1">
                          <a:solidFill>
                            <a:schemeClr val="dk1"/>
                          </a:solidFill>
                          <a:effectLst/>
                          <a:latin typeface="+mn-lt"/>
                          <a:ea typeface="+mn-ea"/>
                          <a:cs typeface="+mn-cs"/>
                        </a:rPr>
                        <a:t>Spinny</a:t>
                      </a:r>
                      <a:r>
                        <a:rPr lang="en-US" sz="1600" b="0" i="0" kern="1200" dirty="0">
                          <a:solidFill>
                            <a:schemeClr val="dk1"/>
                          </a:solidFill>
                          <a:effectLst/>
                          <a:latin typeface="+mn-lt"/>
                          <a:ea typeface="+mn-ea"/>
                          <a:cs typeface="+mn-cs"/>
                        </a:rPr>
                        <a:t> is a used car retailing platform. It operates across the entire value chain of pre-owned cars, embedding superior technology and processes to deliver a premium experience to customers.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dirty="0"/>
                        <a:t>Nov 24, 2021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dirty="0"/>
                        <a:t>USD 248M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i="0" kern="1200" dirty="0">
                          <a:solidFill>
                            <a:schemeClr val="dk1"/>
                          </a:solidFill>
                          <a:effectLst/>
                          <a:latin typeface="+mn-lt"/>
                          <a:ea typeface="+mn-ea"/>
                          <a:cs typeface="+mn-cs"/>
                        </a:rPr>
                        <a:t>Tiger Global, Abu Dhabi Growth Fund and </a:t>
                      </a:r>
                      <a:r>
                        <a:rPr lang="en-US" sz="1600" b="0" i="0" kern="1200" dirty="0" err="1">
                          <a:solidFill>
                            <a:schemeClr val="dk1"/>
                          </a:solidFill>
                          <a:effectLst/>
                          <a:latin typeface="+mn-lt"/>
                          <a:ea typeface="+mn-ea"/>
                          <a:cs typeface="+mn-cs"/>
                        </a:rPr>
                        <a:t>Avenir</a:t>
                      </a:r>
                      <a:r>
                        <a:rPr lang="en-US" sz="1600" b="0" i="0" kern="1200" dirty="0">
                          <a:solidFill>
                            <a:schemeClr val="dk1"/>
                          </a:solidFill>
                          <a:effectLst/>
                          <a:latin typeface="+mn-lt"/>
                          <a:ea typeface="+mn-ea"/>
                          <a:cs typeface="+mn-cs"/>
                        </a:rPr>
                        <a:t> Growth</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24595158"/>
                  </a:ext>
                </a:extLst>
              </a:tr>
            </a:tbl>
          </a:graphicData>
        </a:graphic>
      </p:graphicFrame>
      <p:pic>
        <p:nvPicPr>
          <p:cNvPr id="13" name="Picture 12">
            <a:extLst>
              <a:ext uri="{FF2B5EF4-FFF2-40B4-BE49-F238E27FC236}">
                <a16:creationId xmlns:a16="http://schemas.microsoft.com/office/drawing/2014/main" id="{6F9DAD44-CB22-4132-B281-20B40183F3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372" y="1335951"/>
            <a:ext cx="1216184" cy="824154"/>
          </a:xfrm>
          <a:prstGeom prst="rect">
            <a:avLst/>
          </a:prstGeom>
        </p:spPr>
      </p:pic>
      <p:pic>
        <p:nvPicPr>
          <p:cNvPr id="9" name="Picture 8">
            <a:extLst>
              <a:ext uri="{FF2B5EF4-FFF2-40B4-BE49-F238E27FC236}">
                <a16:creationId xmlns:a16="http://schemas.microsoft.com/office/drawing/2014/main" id="{5D33D404-5B0D-4CD9-ABA3-0093BBFF5EC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4901" r="24016"/>
          <a:stretch/>
        </p:blipFill>
        <p:spPr>
          <a:xfrm>
            <a:off x="435807" y="3058191"/>
            <a:ext cx="1097750" cy="1114272"/>
          </a:xfrm>
          <a:prstGeom prst="rect">
            <a:avLst/>
          </a:prstGeom>
        </p:spPr>
      </p:pic>
      <p:pic>
        <p:nvPicPr>
          <p:cNvPr id="10" name="Picture 9">
            <a:extLst>
              <a:ext uri="{FF2B5EF4-FFF2-40B4-BE49-F238E27FC236}">
                <a16:creationId xmlns:a16="http://schemas.microsoft.com/office/drawing/2014/main" id="{4B5F47DF-15FC-4EF8-9419-781F75E7C13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0000" y="5220369"/>
            <a:ext cx="909364" cy="909364"/>
          </a:xfrm>
          <a:prstGeom prst="rect">
            <a:avLst/>
          </a:prstGeom>
        </p:spPr>
      </p:pic>
    </p:spTree>
    <p:extLst>
      <p:ext uri="{BB962C8B-B14F-4D97-AF65-F5344CB8AC3E}">
        <p14:creationId xmlns:p14="http://schemas.microsoft.com/office/powerpoint/2010/main" val="16481819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object 2"/>
          <p:cNvSpPr/>
          <p:nvPr/>
        </p:nvSpPr>
        <p:spPr>
          <a:xfrm rot="10800000">
            <a:off x="8681021" y="0"/>
            <a:ext cx="3505200" cy="3496056"/>
          </a:xfrm>
          <a:prstGeom prst="rect">
            <a:avLst/>
          </a:prstGeom>
          <a:blipFill>
            <a:blip r:embed="rId2" cstate="print"/>
            <a:stretch>
              <a:fillRect/>
            </a:stretch>
          </a:blipFill>
        </p:spPr>
        <p:txBody>
          <a:bodyPr wrap="square" lIns="0" tIns="0" rIns="0" bIns="0" rtlCol="0"/>
          <a:lstStyle/>
          <a:p>
            <a:endParaRPr sz="1050"/>
          </a:p>
        </p:txBody>
      </p:sp>
      <p:sp>
        <p:nvSpPr>
          <p:cNvPr id="25" name="object 2"/>
          <p:cNvSpPr/>
          <p:nvPr/>
        </p:nvSpPr>
        <p:spPr>
          <a:xfrm>
            <a:off x="0" y="3361944"/>
            <a:ext cx="3505200" cy="3496056"/>
          </a:xfrm>
          <a:prstGeom prst="rect">
            <a:avLst/>
          </a:prstGeom>
          <a:blipFill>
            <a:blip r:embed="rId2" cstate="print"/>
            <a:stretch>
              <a:fillRect/>
            </a:stretch>
          </a:blipFill>
        </p:spPr>
        <p:txBody>
          <a:bodyPr wrap="square" lIns="0" tIns="0" rIns="0" bIns="0" rtlCol="0"/>
          <a:lstStyle/>
          <a:p>
            <a:endParaRPr sz="1050"/>
          </a:p>
        </p:txBody>
      </p:sp>
      <p:grpSp>
        <p:nvGrpSpPr>
          <p:cNvPr id="16" name="object 5"/>
          <p:cNvGrpSpPr/>
          <p:nvPr/>
        </p:nvGrpSpPr>
        <p:grpSpPr>
          <a:xfrm>
            <a:off x="11963400" y="0"/>
            <a:ext cx="228600" cy="6858000"/>
            <a:chOff x="762000" y="3276598"/>
            <a:chExt cx="228600" cy="6629400"/>
          </a:xfrm>
        </p:grpSpPr>
        <p:sp>
          <p:nvSpPr>
            <p:cNvPr id="17" name="object 6"/>
            <p:cNvSpPr/>
            <p:nvPr/>
          </p:nvSpPr>
          <p:spPr>
            <a:xfrm>
              <a:off x="762000" y="3276598"/>
              <a:ext cx="140335" cy="6629400"/>
            </a:xfrm>
            <a:custGeom>
              <a:avLst/>
              <a:gdLst/>
              <a:ahLst/>
              <a:cxnLst/>
              <a:rect l="l" t="t" r="r" b="b"/>
              <a:pathLst>
                <a:path w="140334" h="6629400">
                  <a:moveTo>
                    <a:pt x="0" y="6629400"/>
                  </a:moveTo>
                  <a:lnTo>
                    <a:pt x="140208" y="6629400"/>
                  </a:lnTo>
                  <a:lnTo>
                    <a:pt x="140208" y="0"/>
                  </a:lnTo>
                  <a:lnTo>
                    <a:pt x="0" y="0"/>
                  </a:lnTo>
                  <a:lnTo>
                    <a:pt x="0" y="6629400"/>
                  </a:lnTo>
                  <a:close/>
                </a:path>
              </a:pathLst>
            </a:custGeom>
            <a:solidFill>
              <a:srgbClr val="DD332D"/>
            </a:solidFill>
          </p:spPr>
          <p:txBody>
            <a:bodyPr wrap="square" lIns="0" tIns="0" rIns="0" bIns="0" rtlCol="0"/>
            <a:lstStyle/>
            <a:p>
              <a:endParaRPr/>
            </a:p>
          </p:txBody>
        </p:sp>
        <p:sp>
          <p:nvSpPr>
            <p:cNvPr id="18" name="object 7"/>
            <p:cNvSpPr/>
            <p:nvPr/>
          </p:nvSpPr>
          <p:spPr>
            <a:xfrm>
              <a:off x="902207" y="3276598"/>
              <a:ext cx="88900" cy="6629400"/>
            </a:xfrm>
            <a:custGeom>
              <a:avLst/>
              <a:gdLst/>
              <a:ahLst/>
              <a:cxnLst/>
              <a:rect l="l" t="t" r="r" b="b"/>
              <a:pathLst>
                <a:path w="88900" h="6629400">
                  <a:moveTo>
                    <a:pt x="88383" y="0"/>
                  </a:moveTo>
                  <a:lnTo>
                    <a:pt x="0" y="0"/>
                  </a:lnTo>
                  <a:lnTo>
                    <a:pt x="0" y="6629400"/>
                  </a:lnTo>
                  <a:lnTo>
                    <a:pt x="88383" y="6629400"/>
                  </a:lnTo>
                  <a:lnTo>
                    <a:pt x="88383" y="0"/>
                  </a:lnTo>
                  <a:close/>
                </a:path>
              </a:pathLst>
            </a:custGeom>
            <a:solidFill>
              <a:srgbClr val="010A40"/>
            </a:solidFill>
          </p:spPr>
          <p:txBody>
            <a:bodyPr wrap="square" lIns="0" tIns="0" rIns="0" bIns="0" rtlCol="0"/>
            <a:lstStyle/>
            <a:p>
              <a:endParaRPr/>
            </a:p>
          </p:txBody>
        </p:sp>
      </p:grpSp>
      <p:graphicFrame>
        <p:nvGraphicFramePr>
          <p:cNvPr id="2" name="Table 1"/>
          <p:cNvGraphicFramePr>
            <a:graphicFrameLocks noGrp="1"/>
          </p:cNvGraphicFramePr>
          <p:nvPr>
            <p:extLst>
              <p:ext uri="{D42A27DB-BD31-4B8C-83A1-F6EECF244321}">
                <p14:modId xmlns:p14="http://schemas.microsoft.com/office/powerpoint/2010/main" val="2842061047"/>
              </p:ext>
            </p:extLst>
          </p:nvPr>
        </p:nvGraphicFramePr>
        <p:xfrm>
          <a:off x="171451" y="328184"/>
          <a:ext cx="11703177" cy="6321192"/>
        </p:xfrm>
        <a:graphic>
          <a:graphicData uri="http://schemas.openxmlformats.org/drawingml/2006/table">
            <a:tbl>
              <a:tblPr firstRow="1" bandRow="1">
                <a:tableStyleId>{5C22544A-7EE6-4342-B048-85BDC9FD1C3A}</a:tableStyleId>
              </a:tblPr>
              <a:tblGrid>
                <a:gridCol w="1523999">
                  <a:extLst>
                    <a:ext uri="{9D8B030D-6E8A-4147-A177-3AD203B41FA5}">
                      <a16:colId xmlns:a16="http://schemas.microsoft.com/office/drawing/2014/main" val="3715611358"/>
                    </a:ext>
                  </a:extLst>
                </a:gridCol>
                <a:gridCol w="4474075">
                  <a:extLst>
                    <a:ext uri="{9D8B030D-6E8A-4147-A177-3AD203B41FA5}">
                      <a16:colId xmlns:a16="http://schemas.microsoft.com/office/drawing/2014/main" val="2377971087"/>
                    </a:ext>
                  </a:extLst>
                </a:gridCol>
                <a:gridCol w="1679075">
                  <a:extLst>
                    <a:ext uri="{9D8B030D-6E8A-4147-A177-3AD203B41FA5}">
                      <a16:colId xmlns:a16="http://schemas.microsoft.com/office/drawing/2014/main" val="675352815"/>
                    </a:ext>
                  </a:extLst>
                </a:gridCol>
                <a:gridCol w="1371600">
                  <a:extLst>
                    <a:ext uri="{9D8B030D-6E8A-4147-A177-3AD203B41FA5}">
                      <a16:colId xmlns:a16="http://schemas.microsoft.com/office/drawing/2014/main" val="1613108641"/>
                    </a:ext>
                  </a:extLst>
                </a:gridCol>
                <a:gridCol w="2654428">
                  <a:extLst>
                    <a:ext uri="{9D8B030D-6E8A-4147-A177-3AD203B41FA5}">
                      <a16:colId xmlns:a16="http://schemas.microsoft.com/office/drawing/2014/main" val="3174692342"/>
                    </a:ext>
                  </a:extLst>
                </a:gridCol>
              </a:tblGrid>
              <a:tr h="379920">
                <a:tc>
                  <a:txBody>
                    <a:bodyPr/>
                    <a:lstStyle/>
                    <a:p>
                      <a:pPr algn="ctr"/>
                      <a:r>
                        <a:rPr lang="en-IN" dirty="0">
                          <a:solidFill>
                            <a:schemeClr val="accent1">
                              <a:lumMod val="50000"/>
                            </a:schemeClr>
                          </a:solidFill>
                        </a:rPr>
                        <a:t>STARTUP</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dirty="0">
                          <a:solidFill>
                            <a:schemeClr val="accent1">
                              <a:lumMod val="50000"/>
                            </a:schemeClr>
                          </a:solidFill>
                        </a:rPr>
                        <a:t>ABOUT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dirty="0">
                          <a:solidFill>
                            <a:schemeClr val="accent1">
                              <a:lumMod val="50000"/>
                            </a:schemeClr>
                          </a:solidFill>
                        </a:rPr>
                        <a:t>UNICOR</a:t>
                      </a:r>
                      <a:r>
                        <a:rPr lang="en-IN" baseline="0" dirty="0">
                          <a:solidFill>
                            <a:schemeClr val="accent1">
                              <a:lumMod val="50000"/>
                            </a:schemeClr>
                          </a:solidFill>
                        </a:rPr>
                        <a:t>N DATE</a:t>
                      </a:r>
                      <a:endParaRPr lang="en-IN"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dirty="0">
                          <a:solidFill>
                            <a:schemeClr val="accent1">
                              <a:lumMod val="50000"/>
                            </a:schemeClr>
                          </a:solidFill>
                        </a:rPr>
                        <a:t>FUNDING</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dirty="0">
                          <a:solidFill>
                            <a:schemeClr val="accent1">
                              <a:lumMod val="50000"/>
                            </a:schemeClr>
                          </a:solidFill>
                        </a:rPr>
                        <a:t>INVESTORS</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97986344"/>
                  </a:ext>
                </a:extLst>
              </a:tr>
              <a:tr h="1980424">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r>
                        <a:rPr lang="en-US" sz="1600" b="0" i="0" kern="1200" dirty="0" err="1">
                          <a:solidFill>
                            <a:schemeClr val="dk1"/>
                          </a:solidFill>
                          <a:effectLst/>
                          <a:latin typeface="+mn-lt"/>
                          <a:ea typeface="+mn-ea"/>
                          <a:cs typeface="+mn-cs"/>
                        </a:rPr>
                        <a:t>Upstox</a:t>
                      </a:r>
                      <a:r>
                        <a:rPr lang="en-US" sz="1600" b="0" i="0" kern="1200" dirty="0">
                          <a:solidFill>
                            <a:schemeClr val="dk1"/>
                          </a:solidFill>
                          <a:effectLst/>
                          <a:latin typeface="+mn-lt"/>
                          <a:ea typeface="+mn-ea"/>
                          <a:cs typeface="+mn-cs"/>
                        </a:rPr>
                        <a:t> is a fin-tech company to allow innovative investment options for its users. Along with allowing people to buy and sell stocks and other financial instruments on its platform, </a:t>
                      </a:r>
                      <a:r>
                        <a:rPr lang="en-US" sz="1600" b="0" i="0" kern="1200" dirty="0" err="1">
                          <a:solidFill>
                            <a:schemeClr val="dk1"/>
                          </a:solidFill>
                          <a:effectLst/>
                          <a:latin typeface="+mn-lt"/>
                          <a:ea typeface="+mn-ea"/>
                          <a:cs typeface="+mn-cs"/>
                        </a:rPr>
                        <a:t>Upstox</a:t>
                      </a:r>
                      <a:r>
                        <a:rPr lang="en-US" sz="1600" b="0" i="0" kern="1200" dirty="0">
                          <a:solidFill>
                            <a:schemeClr val="dk1"/>
                          </a:solidFill>
                          <a:effectLst/>
                          <a:latin typeface="+mn-lt"/>
                          <a:ea typeface="+mn-ea"/>
                          <a:cs typeface="+mn-cs"/>
                        </a:rPr>
                        <a:t> offers advisory services.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dirty="0"/>
                        <a:t>Nov 26, 2021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dirty="0"/>
                        <a:t>USD 25M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i="0" kern="1200" dirty="0">
                          <a:solidFill>
                            <a:schemeClr val="dk1"/>
                          </a:solidFill>
                          <a:effectLst/>
                          <a:latin typeface="+mn-lt"/>
                          <a:ea typeface="+mn-ea"/>
                          <a:cs typeface="+mn-cs"/>
                        </a:rPr>
                        <a:t>Tiger Global</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b="0" i="0" kern="1200" dirty="0">
                        <a:solidFill>
                          <a:schemeClr val="dk1"/>
                        </a:solidFill>
                        <a:effectLst/>
                        <a:latin typeface="+mn-lt"/>
                        <a:ea typeface="+mn-ea"/>
                        <a:cs typeface="+mn-cs"/>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42118427"/>
                  </a:ext>
                </a:extLst>
              </a:tr>
              <a:tr h="1980424">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r>
                        <a:rPr lang="en-US" sz="1600" b="0" i="0" kern="1200" dirty="0">
                          <a:solidFill>
                            <a:schemeClr val="dk1"/>
                          </a:solidFill>
                          <a:effectLst/>
                          <a:latin typeface="+mn-lt"/>
                          <a:ea typeface="+mn-ea"/>
                          <a:cs typeface="+mn-cs"/>
                        </a:rPr>
                        <a:t>Slice is a fintech company based in India to pay bills, manage expenses, and unlock instant rewards. It is focused on new-age millennials and Gen Z, with an average age of 27, who have largely been refused credit cards by large banks due to inadequate credit scoring around this demographic.</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dirty="0"/>
                        <a:t>Nov 29, 2021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dirty="0"/>
                        <a:t>USD 220M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i="0" kern="1200" dirty="0">
                          <a:solidFill>
                            <a:schemeClr val="dk1"/>
                          </a:solidFill>
                          <a:effectLst/>
                          <a:latin typeface="+mn-lt"/>
                          <a:ea typeface="+mn-ea"/>
                          <a:cs typeface="+mn-cs"/>
                        </a:rPr>
                        <a:t>Tiger Global Management, Insight Partners, </a:t>
                      </a:r>
                      <a:r>
                        <a:rPr lang="en-US" sz="1600" b="0" i="0" kern="1200" dirty="0" err="1">
                          <a:solidFill>
                            <a:schemeClr val="dk1"/>
                          </a:solidFill>
                          <a:effectLst/>
                          <a:latin typeface="+mn-lt"/>
                          <a:ea typeface="+mn-ea"/>
                          <a:cs typeface="+mn-cs"/>
                        </a:rPr>
                        <a:t>Sunley</a:t>
                      </a:r>
                      <a:r>
                        <a:rPr lang="en-US" sz="1600" b="0" i="0" kern="1200" dirty="0">
                          <a:solidFill>
                            <a:schemeClr val="dk1"/>
                          </a:solidFill>
                          <a:effectLst/>
                          <a:latin typeface="+mn-lt"/>
                          <a:ea typeface="+mn-ea"/>
                          <a:cs typeface="+mn-cs"/>
                        </a:rPr>
                        <a:t> House Capital, Moore Strategic Ventures, </a:t>
                      </a:r>
                      <a:r>
                        <a:rPr lang="en-US" sz="1600" b="0" i="0" kern="1200" dirty="0" err="1">
                          <a:solidFill>
                            <a:schemeClr val="dk1"/>
                          </a:solidFill>
                          <a:effectLst/>
                          <a:latin typeface="+mn-lt"/>
                          <a:ea typeface="+mn-ea"/>
                          <a:cs typeface="+mn-cs"/>
                        </a:rPr>
                        <a:t>Anfa</a:t>
                      </a:r>
                      <a:r>
                        <a:rPr lang="en-US" sz="1600" b="0" i="0" kern="1200" dirty="0">
                          <a:solidFill>
                            <a:schemeClr val="dk1"/>
                          </a:solidFill>
                          <a:effectLst/>
                          <a:latin typeface="+mn-lt"/>
                          <a:ea typeface="+mn-ea"/>
                          <a:cs typeface="+mn-cs"/>
                        </a:rPr>
                        <a:t>, </a:t>
                      </a:r>
                      <a:r>
                        <a:rPr lang="en-US" sz="1600" b="0" i="0" kern="1200" dirty="0" err="1">
                          <a:solidFill>
                            <a:schemeClr val="dk1"/>
                          </a:solidFill>
                          <a:effectLst/>
                          <a:latin typeface="+mn-lt"/>
                          <a:ea typeface="+mn-ea"/>
                          <a:cs typeface="+mn-cs"/>
                        </a:rPr>
                        <a:t>Gunosy</a:t>
                      </a:r>
                      <a:r>
                        <a:rPr lang="en-US" sz="1600" b="0" i="0" kern="1200" dirty="0">
                          <a:solidFill>
                            <a:schemeClr val="dk1"/>
                          </a:solidFill>
                          <a:effectLst/>
                          <a:latin typeface="+mn-lt"/>
                          <a:ea typeface="+mn-ea"/>
                          <a:cs typeface="+mn-cs"/>
                        </a:rPr>
                        <a:t>, 8i and Blume Ventures</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65953079"/>
                  </a:ext>
                </a:extLst>
              </a:tr>
              <a:tr h="1980424">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r>
                        <a:rPr lang="en-US" sz="1600" b="0" i="0" kern="1200" dirty="0" err="1">
                          <a:solidFill>
                            <a:schemeClr val="dk1"/>
                          </a:solidFill>
                          <a:effectLst/>
                          <a:latin typeface="+mn-lt"/>
                          <a:ea typeface="+mn-ea"/>
                          <a:cs typeface="+mn-cs"/>
                        </a:rPr>
                        <a:t>Pristyn</a:t>
                      </a:r>
                      <a:r>
                        <a:rPr lang="en-US" sz="1600" b="0" i="0" kern="1200" dirty="0">
                          <a:solidFill>
                            <a:schemeClr val="dk1"/>
                          </a:solidFill>
                          <a:effectLst/>
                          <a:latin typeface="+mn-lt"/>
                          <a:ea typeface="+mn-ea"/>
                          <a:cs typeface="+mn-cs"/>
                        </a:rPr>
                        <a:t> Care is Health Care Startup that is disrupting Elective Surgery Procedures. </a:t>
                      </a:r>
                      <a:r>
                        <a:rPr lang="en-US" sz="1600" b="0" i="0" kern="1200" dirty="0" err="1">
                          <a:solidFill>
                            <a:schemeClr val="dk1"/>
                          </a:solidFill>
                          <a:effectLst/>
                          <a:latin typeface="+mn-lt"/>
                          <a:ea typeface="+mn-ea"/>
                          <a:cs typeface="+mn-cs"/>
                        </a:rPr>
                        <a:t>Pristyn</a:t>
                      </a:r>
                      <a:r>
                        <a:rPr lang="en-US" sz="1600" b="0" i="0" kern="1200" dirty="0">
                          <a:solidFill>
                            <a:schemeClr val="dk1"/>
                          </a:solidFill>
                          <a:effectLst/>
                          <a:latin typeface="+mn-lt"/>
                          <a:ea typeface="+mn-ea"/>
                          <a:cs typeface="+mn-cs"/>
                        </a:rPr>
                        <a:t> is looking to build an ecosystem to deliver surgical care. Besides surgeries, the platform focuses on doctor’s consultations, hospital admissions and pre- as well as post-surgical follow-ups.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dirty="0"/>
                        <a:t>Dec 08, 2021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dirty="0"/>
                        <a:t>USD 100M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i="0" kern="1200" dirty="0">
                          <a:solidFill>
                            <a:schemeClr val="dk1"/>
                          </a:solidFill>
                          <a:effectLst/>
                          <a:latin typeface="+mn-lt"/>
                          <a:ea typeface="+mn-ea"/>
                          <a:cs typeface="+mn-cs"/>
                        </a:rPr>
                        <a:t>Sequoia Capital, Tiger Global and others</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24595158"/>
                  </a:ext>
                </a:extLst>
              </a:tr>
            </a:tbl>
          </a:graphicData>
        </a:graphic>
      </p:graphicFrame>
      <p:pic>
        <p:nvPicPr>
          <p:cNvPr id="13" name="Picture 12">
            <a:extLst>
              <a:ext uri="{FF2B5EF4-FFF2-40B4-BE49-F238E27FC236}">
                <a16:creationId xmlns:a16="http://schemas.microsoft.com/office/drawing/2014/main" id="{6F9DAD44-CB22-4132-B281-20B40183F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807" y="1227559"/>
            <a:ext cx="1097750" cy="1097750"/>
          </a:xfrm>
          <a:prstGeom prst="rect">
            <a:avLst/>
          </a:prstGeom>
        </p:spPr>
      </p:pic>
      <p:pic>
        <p:nvPicPr>
          <p:cNvPr id="9" name="Picture 8">
            <a:extLst>
              <a:ext uri="{FF2B5EF4-FFF2-40B4-BE49-F238E27FC236}">
                <a16:creationId xmlns:a16="http://schemas.microsoft.com/office/drawing/2014/main" id="{5D33D404-5B0D-4CD9-ABA3-0093BBFF5E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5807" y="3133527"/>
            <a:ext cx="1097750" cy="1097750"/>
          </a:xfrm>
          <a:prstGeom prst="rect">
            <a:avLst/>
          </a:prstGeom>
        </p:spPr>
      </p:pic>
      <p:pic>
        <p:nvPicPr>
          <p:cNvPr id="10" name="Picture 9">
            <a:extLst>
              <a:ext uri="{FF2B5EF4-FFF2-40B4-BE49-F238E27FC236}">
                <a16:creationId xmlns:a16="http://schemas.microsoft.com/office/drawing/2014/main" id="{47A18881-5F03-4DAC-9275-390503638BB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5807" y="5100609"/>
            <a:ext cx="1097750" cy="1097750"/>
          </a:xfrm>
          <a:prstGeom prst="rect">
            <a:avLst/>
          </a:prstGeom>
        </p:spPr>
      </p:pic>
    </p:spTree>
    <p:extLst>
      <p:ext uri="{BB962C8B-B14F-4D97-AF65-F5344CB8AC3E}">
        <p14:creationId xmlns:p14="http://schemas.microsoft.com/office/powerpoint/2010/main" val="19225814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object 2"/>
          <p:cNvSpPr/>
          <p:nvPr/>
        </p:nvSpPr>
        <p:spPr>
          <a:xfrm rot="10800000">
            <a:off x="8681021" y="0"/>
            <a:ext cx="3505200" cy="3496056"/>
          </a:xfrm>
          <a:prstGeom prst="rect">
            <a:avLst/>
          </a:prstGeom>
          <a:blipFill>
            <a:blip r:embed="rId2" cstate="print"/>
            <a:stretch>
              <a:fillRect/>
            </a:stretch>
          </a:blipFill>
        </p:spPr>
        <p:txBody>
          <a:bodyPr wrap="square" lIns="0" tIns="0" rIns="0" bIns="0" rtlCol="0"/>
          <a:lstStyle/>
          <a:p>
            <a:endParaRPr sz="1050"/>
          </a:p>
        </p:txBody>
      </p:sp>
      <p:sp>
        <p:nvSpPr>
          <p:cNvPr id="25" name="object 2"/>
          <p:cNvSpPr/>
          <p:nvPr/>
        </p:nvSpPr>
        <p:spPr>
          <a:xfrm>
            <a:off x="0" y="3361944"/>
            <a:ext cx="3505200" cy="3496056"/>
          </a:xfrm>
          <a:prstGeom prst="rect">
            <a:avLst/>
          </a:prstGeom>
          <a:blipFill>
            <a:blip r:embed="rId2" cstate="print"/>
            <a:stretch>
              <a:fillRect/>
            </a:stretch>
          </a:blipFill>
        </p:spPr>
        <p:txBody>
          <a:bodyPr wrap="square" lIns="0" tIns="0" rIns="0" bIns="0" rtlCol="0"/>
          <a:lstStyle/>
          <a:p>
            <a:endParaRPr sz="1050"/>
          </a:p>
        </p:txBody>
      </p:sp>
      <p:grpSp>
        <p:nvGrpSpPr>
          <p:cNvPr id="16" name="object 5"/>
          <p:cNvGrpSpPr/>
          <p:nvPr/>
        </p:nvGrpSpPr>
        <p:grpSpPr>
          <a:xfrm>
            <a:off x="11963400" y="0"/>
            <a:ext cx="228600" cy="6858000"/>
            <a:chOff x="762000" y="3276598"/>
            <a:chExt cx="228600" cy="6629400"/>
          </a:xfrm>
        </p:grpSpPr>
        <p:sp>
          <p:nvSpPr>
            <p:cNvPr id="17" name="object 6"/>
            <p:cNvSpPr/>
            <p:nvPr/>
          </p:nvSpPr>
          <p:spPr>
            <a:xfrm>
              <a:off x="762000" y="3276598"/>
              <a:ext cx="140335" cy="6629400"/>
            </a:xfrm>
            <a:custGeom>
              <a:avLst/>
              <a:gdLst/>
              <a:ahLst/>
              <a:cxnLst/>
              <a:rect l="l" t="t" r="r" b="b"/>
              <a:pathLst>
                <a:path w="140334" h="6629400">
                  <a:moveTo>
                    <a:pt x="0" y="6629400"/>
                  </a:moveTo>
                  <a:lnTo>
                    <a:pt x="140208" y="6629400"/>
                  </a:lnTo>
                  <a:lnTo>
                    <a:pt x="140208" y="0"/>
                  </a:lnTo>
                  <a:lnTo>
                    <a:pt x="0" y="0"/>
                  </a:lnTo>
                  <a:lnTo>
                    <a:pt x="0" y="6629400"/>
                  </a:lnTo>
                  <a:close/>
                </a:path>
              </a:pathLst>
            </a:custGeom>
            <a:solidFill>
              <a:srgbClr val="DD332D"/>
            </a:solidFill>
          </p:spPr>
          <p:txBody>
            <a:bodyPr wrap="square" lIns="0" tIns="0" rIns="0" bIns="0" rtlCol="0"/>
            <a:lstStyle/>
            <a:p>
              <a:endParaRPr/>
            </a:p>
          </p:txBody>
        </p:sp>
        <p:sp>
          <p:nvSpPr>
            <p:cNvPr id="18" name="object 7"/>
            <p:cNvSpPr/>
            <p:nvPr/>
          </p:nvSpPr>
          <p:spPr>
            <a:xfrm>
              <a:off x="902207" y="3276598"/>
              <a:ext cx="88900" cy="6629400"/>
            </a:xfrm>
            <a:custGeom>
              <a:avLst/>
              <a:gdLst/>
              <a:ahLst/>
              <a:cxnLst/>
              <a:rect l="l" t="t" r="r" b="b"/>
              <a:pathLst>
                <a:path w="88900" h="6629400">
                  <a:moveTo>
                    <a:pt x="88383" y="0"/>
                  </a:moveTo>
                  <a:lnTo>
                    <a:pt x="0" y="0"/>
                  </a:lnTo>
                  <a:lnTo>
                    <a:pt x="0" y="6629400"/>
                  </a:lnTo>
                  <a:lnTo>
                    <a:pt x="88383" y="6629400"/>
                  </a:lnTo>
                  <a:lnTo>
                    <a:pt x="88383" y="0"/>
                  </a:lnTo>
                  <a:close/>
                </a:path>
              </a:pathLst>
            </a:custGeom>
            <a:solidFill>
              <a:srgbClr val="010A40"/>
            </a:solidFill>
          </p:spPr>
          <p:txBody>
            <a:bodyPr wrap="square" lIns="0" tIns="0" rIns="0" bIns="0" rtlCol="0"/>
            <a:lstStyle/>
            <a:p>
              <a:endParaRPr/>
            </a:p>
          </p:txBody>
        </p:sp>
      </p:grpSp>
      <p:graphicFrame>
        <p:nvGraphicFramePr>
          <p:cNvPr id="2" name="Table 1"/>
          <p:cNvGraphicFramePr>
            <a:graphicFrameLocks noGrp="1"/>
          </p:cNvGraphicFramePr>
          <p:nvPr>
            <p:extLst>
              <p:ext uri="{D42A27DB-BD31-4B8C-83A1-F6EECF244321}">
                <p14:modId xmlns:p14="http://schemas.microsoft.com/office/powerpoint/2010/main" val="4219398723"/>
              </p:ext>
            </p:extLst>
          </p:nvPr>
        </p:nvGraphicFramePr>
        <p:xfrm>
          <a:off x="171451" y="328184"/>
          <a:ext cx="11703177" cy="6321192"/>
        </p:xfrm>
        <a:graphic>
          <a:graphicData uri="http://schemas.openxmlformats.org/drawingml/2006/table">
            <a:tbl>
              <a:tblPr firstRow="1" bandRow="1">
                <a:tableStyleId>{5C22544A-7EE6-4342-B048-85BDC9FD1C3A}</a:tableStyleId>
              </a:tblPr>
              <a:tblGrid>
                <a:gridCol w="1523999">
                  <a:extLst>
                    <a:ext uri="{9D8B030D-6E8A-4147-A177-3AD203B41FA5}">
                      <a16:colId xmlns:a16="http://schemas.microsoft.com/office/drawing/2014/main" val="3715611358"/>
                    </a:ext>
                  </a:extLst>
                </a:gridCol>
                <a:gridCol w="4474075">
                  <a:extLst>
                    <a:ext uri="{9D8B030D-6E8A-4147-A177-3AD203B41FA5}">
                      <a16:colId xmlns:a16="http://schemas.microsoft.com/office/drawing/2014/main" val="2377971087"/>
                    </a:ext>
                  </a:extLst>
                </a:gridCol>
                <a:gridCol w="1679075">
                  <a:extLst>
                    <a:ext uri="{9D8B030D-6E8A-4147-A177-3AD203B41FA5}">
                      <a16:colId xmlns:a16="http://schemas.microsoft.com/office/drawing/2014/main" val="675352815"/>
                    </a:ext>
                  </a:extLst>
                </a:gridCol>
                <a:gridCol w="1371600">
                  <a:extLst>
                    <a:ext uri="{9D8B030D-6E8A-4147-A177-3AD203B41FA5}">
                      <a16:colId xmlns:a16="http://schemas.microsoft.com/office/drawing/2014/main" val="1613108641"/>
                    </a:ext>
                  </a:extLst>
                </a:gridCol>
                <a:gridCol w="2654428">
                  <a:extLst>
                    <a:ext uri="{9D8B030D-6E8A-4147-A177-3AD203B41FA5}">
                      <a16:colId xmlns:a16="http://schemas.microsoft.com/office/drawing/2014/main" val="3174692342"/>
                    </a:ext>
                  </a:extLst>
                </a:gridCol>
              </a:tblGrid>
              <a:tr h="379920">
                <a:tc>
                  <a:txBody>
                    <a:bodyPr/>
                    <a:lstStyle/>
                    <a:p>
                      <a:pPr algn="ctr"/>
                      <a:r>
                        <a:rPr lang="en-IN" dirty="0">
                          <a:solidFill>
                            <a:schemeClr val="accent1">
                              <a:lumMod val="50000"/>
                            </a:schemeClr>
                          </a:solidFill>
                        </a:rPr>
                        <a:t>STARTUP</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dirty="0">
                          <a:solidFill>
                            <a:schemeClr val="accent1">
                              <a:lumMod val="50000"/>
                            </a:schemeClr>
                          </a:solidFill>
                        </a:rPr>
                        <a:t>ABOUT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dirty="0">
                          <a:solidFill>
                            <a:schemeClr val="accent1">
                              <a:lumMod val="50000"/>
                            </a:schemeClr>
                          </a:solidFill>
                        </a:rPr>
                        <a:t>UNICOR</a:t>
                      </a:r>
                      <a:r>
                        <a:rPr lang="en-IN" baseline="0" dirty="0">
                          <a:solidFill>
                            <a:schemeClr val="accent1">
                              <a:lumMod val="50000"/>
                            </a:schemeClr>
                          </a:solidFill>
                        </a:rPr>
                        <a:t>N DATE</a:t>
                      </a:r>
                      <a:endParaRPr lang="en-IN"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dirty="0">
                          <a:solidFill>
                            <a:schemeClr val="accent1">
                              <a:lumMod val="50000"/>
                            </a:schemeClr>
                          </a:solidFill>
                        </a:rPr>
                        <a:t>FUNDING</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dirty="0">
                          <a:solidFill>
                            <a:schemeClr val="accent1">
                              <a:lumMod val="50000"/>
                            </a:schemeClr>
                          </a:solidFill>
                        </a:rPr>
                        <a:t>INVESTORS</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97986344"/>
                  </a:ext>
                </a:extLst>
              </a:tr>
              <a:tr h="1980424">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r>
                        <a:rPr lang="en-US" sz="1600" b="0" i="0" kern="1200" dirty="0">
                          <a:solidFill>
                            <a:schemeClr val="dk1"/>
                          </a:solidFill>
                          <a:effectLst/>
                          <a:latin typeface="+mn-lt"/>
                          <a:ea typeface="+mn-ea"/>
                          <a:cs typeface="+mn-cs"/>
                        </a:rPr>
                        <a:t>Launched in 2021, </a:t>
                      </a:r>
                      <a:r>
                        <a:rPr lang="en-US" sz="1600" b="0" i="0" kern="1200" dirty="0" err="1">
                          <a:solidFill>
                            <a:schemeClr val="dk1"/>
                          </a:solidFill>
                          <a:effectLst/>
                          <a:latin typeface="+mn-lt"/>
                          <a:ea typeface="+mn-ea"/>
                          <a:cs typeface="+mn-cs"/>
                        </a:rPr>
                        <a:t>GlobalBees</a:t>
                      </a:r>
                      <a:r>
                        <a:rPr lang="en-US" sz="1600" b="0" i="0" kern="1200" dirty="0">
                          <a:solidFill>
                            <a:schemeClr val="dk1"/>
                          </a:solidFill>
                          <a:effectLst/>
                          <a:latin typeface="+mn-lt"/>
                          <a:ea typeface="+mn-ea"/>
                          <a:cs typeface="+mn-cs"/>
                        </a:rPr>
                        <a:t> which is headed by Nitin Agarwal as the CEO, invests in and acquires seller business on Amazon India, Flipkart and other ecommerce marketplaces. As of date, </a:t>
                      </a:r>
                      <a:r>
                        <a:rPr lang="en-US" sz="1600" b="0" i="0" kern="1200" dirty="0" err="1">
                          <a:solidFill>
                            <a:schemeClr val="dk1"/>
                          </a:solidFill>
                          <a:effectLst/>
                          <a:latin typeface="+mn-lt"/>
                          <a:ea typeface="+mn-ea"/>
                          <a:cs typeface="+mn-cs"/>
                        </a:rPr>
                        <a:t>GlobalBees</a:t>
                      </a:r>
                      <a:r>
                        <a:rPr lang="en-US" sz="1600" b="0" i="0" kern="1200" dirty="0">
                          <a:solidFill>
                            <a:schemeClr val="dk1"/>
                          </a:solidFill>
                          <a:effectLst/>
                          <a:latin typeface="+mn-lt"/>
                          <a:ea typeface="+mn-ea"/>
                          <a:cs typeface="+mn-cs"/>
                        </a:rPr>
                        <a:t> has acquired eight D2C brands including The Better Home, </a:t>
                      </a:r>
                      <a:r>
                        <a:rPr lang="en-US" sz="1600" b="0" i="0" kern="1200" dirty="0" err="1">
                          <a:solidFill>
                            <a:schemeClr val="dk1"/>
                          </a:solidFill>
                          <a:effectLst/>
                          <a:latin typeface="+mn-lt"/>
                          <a:ea typeface="+mn-ea"/>
                          <a:cs typeface="+mn-cs"/>
                        </a:rPr>
                        <a:t>andME</a:t>
                      </a:r>
                      <a:r>
                        <a:rPr lang="en-US" sz="1600" b="0" i="0" kern="1200" dirty="0">
                          <a:solidFill>
                            <a:schemeClr val="dk1"/>
                          </a:solidFill>
                          <a:effectLst/>
                          <a:latin typeface="+mn-lt"/>
                          <a:ea typeface="+mn-ea"/>
                          <a:cs typeface="+mn-cs"/>
                        </a:rPr>
                        <a:t>, </a:t>
                      </a:r>
                      <a:r>
                        <a:rPr lang="en-US" sz="1600" b="0" i="0" kern="1200" dirty="0" err="1">
                          <a:solidFill>
                            <a:schemeClr val="dk1"/>
                          </a:solidFill>
                          <a:effectLst/>
                          <a:latin typeface="+mn-lt"/>
                          <a:ea typeface="+mn-ea"/>
                          <a:cs typeface="+mn-cs"/>
                        </a:rPr>
                        <a:t>Prolixr</a:t>
                      </a:r>
                      <a:r>
                        <a:rPr lang="en-US" sz="1600" b="0" i="0" kern="1200" dirty="0">
                          <a:solidFill>
                            <a:schemeClr val="dk1"/>
                          </a:solidFill>
                          <a:effectLst/>
                          <a:latin typeface="+mn-lt"/>
                          <a:ea typeface="+mn-ea"/>
                          <a:cs typeface="+mn-cs"/>
                        </a:rPr>
                        <a:t>, </a:t>
                      </a:r>
                      <a:r>
                        <a:rPr lang="en-US" sz="1600" b="0" i="0" kern="1200" dirty="0" err="1">
                          <a:solidFill>
                            <a:schemeClr val="dk1"/>
                          </a:solidFill>
                          <a:effectLst/>
                          <a:latin typeface="+mn-lt"/>
                          <a:ea typeface="+mn-ea"/>
                          <a:cs typeface="+mn-cs"/>
                        </a:rPr>
                        <a:t>Absorbia</a:t>
                      </a:r>
                      <a:r>
                        <a:rPr lang="en-US" sz="1600" b="0" i="0" kern="1200" dirty="0">
                          <a:solidFill>
                            <a:schemeClr val="dk1"/>
                          </a:solidFill>
                          <a:effectLst/>
                          <a:latin typeface="+mn-lt"/>
                          <a:ea typeface="+mn-ea"/>
                          <a:cs typeface="+mn-cs"/>
                        </a:rPr>
                        <a:t>, among others.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dirty="0"/>
                        <a:t>Dec 28, 2021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dirty="0"/>
                        <a:t>USD 111M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i="0" kern="1200" dirty="0" err="1">
                          <a:solidFill>
                            <a:schemeClr val="dk1"/>
                          </a:solidFill>
                          <a:effectLst/>
                          <a:latin typeface="+mn-lt"/>
                          <a:ea typeface="+mn-ea"/>
                          <a:cs typeface="+mn-cs"/>
                        </a:rPr>
                        <a:t>FirstCry</a:t>
                      </a:r>
                      <a:r>
                        <a:rPr lang="en-US" sz="1600" b="0" i="0" kern="1200" dirty="0">
                          <a:solidFill>
                            <a:schemeClr val="dk1"/>
                          </a:solidFill>
                          <a:effectLst/>
                          <a:latin typeface="+mn-lt"/>
                          <a:ea typeface="+mn-ea"/>
                          <a:cs typeface="+mn-cs"/>
                        </a:rPr>
                        <a:t>, SoftBank, </a:t>
                      </a:r>
                      <a:r>
                        <a:rPr lang="en-US" sz="1600" b="0" i="0" kern="1200" dirty="0" err="1">
                          <a:solidFill>
                            <a:schemeClr val="dk1"/>
                          </a:solidFill>
                          <a:effectLst/>
                          <a:latin typeface="+mn-lt"/>
                          <a:ea typeface="+mn-ea"/>
                          <a:cs typeface="+mn-cs"/>
                        </a:rPr>
                        <a:t>Premji</a:t>
                      </a:r>
                      <a:r>
                        <a:rPr lang="en-US" sz="1600" b="0" i="0" kern="1200" dirty="0">
                          <a:solidFill>
                            <a:schemeClr val="dk1"/>
                          </a:solidFill>
                          <a:effectLst/>
                          <a:latin typeface="+mn-lt"/>
                          <a:ea typeface="+mn-ea"/>
                          <a:cs typeface="+mn-cs"/>
                        </a:rPr>
                        <a:t> Invest, </a:t>
                      </a:r>
                      <a:r>
                        <a:rPr lang="en-US" sz="1600" b="0" i="0" kern="1200" dirty="0" err="1">
                          <a:solidFill>
                            <a:schemeClr val="dk1"/>
                          </a:solidFill>
                          <a:effectLst/>
                          <a:latin typeface="+mn-lt"/>
                          <a:ea typeface="+mn-ea"/>
                          <a:cs typeface="+mn-cs"/>
                        </a:rPr>
                        <a:t>Chiratae</a:t>
                      </a:r>
                      <a:r>
                        <a:rPr lang="en-US" sz="1600" b="0" i="0" kern="1200" dirty="0">
                          <a:solidFill>
                            <a:schemeClr val="dk1"/>
                          </a:solidFill>
                          <a:effectLst/>
                          <a:latin typeface="+mn-lt"/>
                          <a:ea typeface="+mn-ea"/>
                          <a:cs typeface="+mn-cs"/>
                        </a:rPr>
                        <a:t> Ventures, Trifecta Capital, </a:t>
                      </a:r>
                      <a:r>
                        <a:rPr lang="en-US" sz="1600" b="0" i="0" kern="1200" dirty="0" err="1">
                          <a:solidFill>
                            <a:schemeClr val="dk1"/>
                          </a:solidFill>
                          <a:effectLst/>
                          <a:latin typeface="+mn-lt"/>
                          <a:ea typeface="+mn-ea"/>
                          <a:cs typeface="+mn-cs"/>
                        </a:rPr>
                        <a:t>Steadview</a:t>
                      </a:r>
                      <a:r>
                        <a:rPr lang="en-US" sz="1600" b="0" i="0" kern="1200" dirty="0">
                          <a:solidFill>
                            <a:schemeClr val="dk1"/>
                          </a:solidFill>
                          <a:effectLst/>
                          <a:latin typeface="+mn-lt"/>
                          <a:ea typeface="+mn-ea"/>
                          <a:cs typeface="+mn-cs"/>
                        </a:rPr>
                        <a:t> Capital and Lyon Investment Group</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42118427"/>
                  </a:ext>
                </a:extLst>
              </a:tr>
              <a:tr h="1980424">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r>
                        <a:rPr lang="en-US" sz="1600" b="0" i="0" kern="1200" dirty="0">
                          <a:solidFill>
                            <a:schemeClr val="dk1"/>
                          </a:solidFill>
                          <a:effectLst/>
                          <a:latin typeface="+mn-lt"/>
                          <a:ea typeface="+mn-ea"/>
                          <a:cs typeface="+mn-cs"/>
                        </a:rPr>
                        <a:t>Launched in 2016, </a:t>
                      </a:r>
                      <a:r>
                        <a:rPr lang="en-US" sz="1600" b="0" i="0" kern="1200" dirty="0" err="1">
                          <a:solidFill>
                            <a:schemeClr val="dk1"/>
                          </a:solidFill>
                          <a:effectLst/>
                          <a:latin typeface="+mn-lt"/>
                          <a:ea typeface="+mn-ea"/>
                          <a:cs typeface="+mn-cs"/>
                        </a:rPr>
                        <a:t>Mamaearth</a:t>
                      </a:r>
                      <a:r>
                        <a:rPr lang="en-US" sz="1600" b="0" i="0" kern="1200" dirty="0">
                          <a:solidFill>
                            <a:schemeClr val="dk1"/>
                          </a:solidFill>
                          <a:effectLst/>
                          <a:latin typeface="+mn-lt"/>
                          <a:ea typeface="+mn-ea"/>
                          <a:cs typeface="+mn-cs"/>
                        </a:rPr>
                        <a:t> is one of the fastest-growing brands in India’s FMCG sector. It has grown to 140-odd SKUs in baby care, skincare, and haircare segments, and has served more than five million consumers across 500 cities.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dirty="0"/>
                        <a:t>Dec 29, 2021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dirty="0"/>
                        <a:t>USD 37.5M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i="0" kern="1200" dirty="0">
                          <a:solidFill>
                            <a:schemeClr val="dk1"/>
                          </a:solidFill>
                          <a:effectLst/>
                          <a:latin typeface="+mn-lt"/>
                          <a:ea typeface="+mn-ea"/>
                          <a:cs typeface="+mn-cs"/>
                        </a:rPr>
                        <a:t>Sequoia Capital</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65953079"/>
                  </a:ext>
                </a:extLst>
              </a:tr>
              <a:tr h="1980424">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endParaRPr lang="en-US" sz="1600" b="0" i="0" kern="1200" dirty="0">
                        <a:solidFill>
                          <a:schemeClr val="dk1"/>
                        </a:solidFill>
                        <a:effectLst/>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IN"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IN"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b="0" i="0" kern="1200" dirty="0">
                        <a:solidFill>
                          <a:schemeClr val="dk1"/>
                        </a:solidFill>
                        <a:effectLst/>
                        <a:latin typeface="+mn-lt"/>
                        <a:ea typeface="+mn-ea"/>
                        <a:cs typeface="+mn-cs"/>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24595158"/>
                  </a:ext>
                </a:extLst>
              </a:tr>
            </a:tbl>
          </a:graphicData>
        </a:graphic>
      </p:graphicFrame>
      <p:pic>
        <p:nvPicPr>
          <p:cNvPr id="13" name="Picture 12">
            <a:extLst>
              <a:ext uri="{FF2B5EF4-FFF2-40B4-BE49-F238E27FC236}">
                <a16:creationId xmlns:a16="http://schemas.microsoft.com/office/drawing/2014/main" id="{6F9DAD44-CB22-4132-B281-20B40183F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807" y="1187803"/>
            <a:ext cx="1097750" cy="1097750"/>
          </a:xfrm>
          <a:prstGeom prst="rect">
            <a:avLst/>
          </a:prstGeom>
        </p:spPr>
      </p:pic>
      <p:pic>
        <p:nvPicPr>
          <p:cNvPr id="11" name="Picture 10">
            <a:extLst>
              <a:ext uri="{FF2B5EF4-FFF2-40B4-BE49-F238E27FC236}">
                <a16:creationId xmlns:a16="http://schemas.microsoft.com/office/drawing/2014/main" id="{7DE0376E-0552-4515-9EDE-CBF3BA3CDE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5807" y="3145172"/>
            <a:ext cx="1097750" cy="1097750"/>
          </a:xfrm>
          <a:prstGeom prst="rect">
            <a:avLst/>
          </a:prstGeom>
        </p:spPr>
      </p:pic>
    </p:spTree>
    <p:extLst>
      <p:ext uri="{BB962C8B-B14F-4D97-AF65-F5344CB8AC3E}">
        <p14:creationId xmlns:p14="http://schemas.microsoft.com/office/powerpoint/2010/main" val="38041718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2"/>
          <p:cNvSpPr/>
          <p:nvPr/>
        </p:nvSpPr>
        <p:spPr>
          <a:xfrm rot="10800000">
            <a:off x="8686800" y="0"/>
            <a:ext cx="3505200" cy="3496056"/>
          </a:xfrm>
          <a:prstGeom prst="rect">
            <a:avLst/>
          </a:prstGeom>
          <a:blipFill>
            <a:blip r:embed="rId2" cstate="print"/>
            <a:stretch>
              <a:fillRect/>
            </a:stretch>
          </a:blipFill>
        </p:spPr>
        <p:txBody>
          <a:bodyPr wrap="square" lIns="0" tIns="0" rIns="0" bIns="0" rtlCol="0"/>
          <a:lstStyle/>
          <a:p>
            <a:endParaRPr sz="1600"/>
          </a:p>
        </p:txBody>
      </p:sp>
      <p:sp>
        <p:nvSpPr>
          <p:cNvPr id="8" name="object 2"/>
          <p:cNvSpPr/>
          <p:nvPr/>
        </p:nvSpPr>
        <p:spPr>
          <a:xfrm>
            <a:off x="0" y="3361944"/>
            <a:ext cx="3505200" cy="3496056"/>
          </a:xfrm>
          <a:prstGeom prst="rect">
            <a:avLst/>
          </a:prstGeom>
          <a:blipFill>
            <a:blip r:embed="rId2" cstate="print"/>
            <a:stretch>
              <a:fillRect/>
            </a:stretch>
          </a:blipFill>
        </p:spPr>
        <p:txBody>
          <a:bodyPr wrap="square" lIns="0" tIns="0" rIns="0" bIns="0" rtlCol="0"/>
          <a:lstStyle/>
          <a:p>
            <a:endParaRPr/>
          </a:p>
        </p:txBody>
      </p:sp>
      <p:grpSp>
        <p:nvGrpSpPr>
          <p:cNvPr id="16" name="object 5"/>
          <p:cNvGrpSpPr/>
          <p:nvPr/>
        </p:nvGrpSpPr>
        <p:grpSpPr>
          <a:xfrm>
            <a:off x="11963400" y="0"/>
            <a:ext cx="228600" cy="6858000"/>
            <a:chOff x="762000" y="3276598"/>
            <a:chExt cx="228600" cy="6629400"/>
          </a:xfrm>
        </p:grpSpPr>
        <p:sp>
          <p:nvSpPr>
            <p:cNvPr id="17" name="object 6"/>
            <p:cNvSpPr/>
            <p:nvPr/>
          </p:nvSpPr>
          <p:spPr>
            <a:xfrm>
              <a:off x="762000" y="3276598"/>
              <a:ext cx="140335" cy="6629400"/>
            </a:xfrm>
            <a:custGeom>
              <a:avLst/>
              <a:gdLst/>
              <a:ahLst/>
              <a:cxnLst/>
              <a:rect l="l" t="t" r="r" b="b"/>
              <a:pathLst>
                <a:path w="140334" h="6629400">
                  <a:moveTo>
                    <a:pt x="0" y="6629400"/>
                  </a:moveTo>
                  <a:lnTo>
                    <a:pt x="140208" y="6629400"/>
                  </a:lnTo>
                  <a:lnTo>
                    <a:pt x="140208" y="0"/>
                  </a:lnTo>
                  <a:lnTo>
                    <a:pt x="0" y="0"/>
                  </a:lnTo>
                  <a:lnTo>
                    <a:pt x="0" y="6629400"/>
                  </a:lnTo>
                  <a:close/>
                </a:path>
              </a:pathLst>
            </a:custGeom>
            <a:solidFill>
              <a:srgbClr val="DD332D"/>
            </a:solidFill>
          </p:spPr>
          <p:txBody>
            <a:bodyPr wrap="square" lIns="0" tIns="0" rIns="0" bIns="0" rtlCol="0"/>
            <a:lstStyle/>
            <a:p>
              <a:endParaRPr/>
            </a:p>
          </p:txBody>
        </p:sp>
        <p:sp>
          <p:nvSpPr>
            <p:cNvPr id="18" name="object 7"/>
            <p:cNvSpPr/>
            <p:nvPr/>
          </p:nvSpPr>
          <p:spPr>
            <a:xfrm>
              <a:off x="902207" y="3276598"/>
              <a:ext cx="88900" cy="6629400"/>
            </a:xfrm>
            <a:custGeom>
              <a:avLst/>
              <a:gdLst/>
              <a:ahLst/>
              <a:cxnLst/>
              <a:rect l="l" t="t" r="r" b="b"/>
              <a:pathLst>
                <a:path w="88900" h="6629400">
                  <a:moveTo>
                    <a:pt x="88383" y="0"/>
                  </a:moveTo>
                  <a:lnTo>
                    <a:pt x="0" y="0"/>
                  </a:lnTo>
                  <a:lnTo>
                    <a:pt x="0" y="6629400"/>
                  </a:lnTo>
                  <a:lnTo>
                    <a:pt x="88383" y="6629400"/>
                  </a:lnTo>
                  <a:lnTo>
                    <a:pt x="88383" y="0"/>
                  </a:lnTo>
                  <a:close/>
                </a:path>
              </a:pathLst>
            </a:custGeom>
            <a:solidFill>
              <a:srgbClr val="010A40"/>
            </a:solidFill>
          </p:spPr>
          <p:txBody>
            <a:bodyPr wrap="square" lIns="0" tIns="0" rIns="0" bIns="0" rtlCol="0"/>
            <a:lstStyle/>
            <a:p>
              <a:endParaRPr/>
            </a:p>
          </p:txBody>
        </p:sp>
      </p:grpSp>
      <p:pic>
        <p:nvPicPr>
          <p:cNvPr id="34" name="O9VVY00.jpg" descr="O9VVY00.jpg"/>
          <p:cNvPicPr>
            <a:picLocks noGrp="1" noChangeAspect="1"/>
          </p:cNvPicPr>
          <p:nvPr/>
        </p:nvPicPr>
        <p:blipFill>
          <a:blip r:embed="rId3"/>
          <a:srcRect l="10344" r="10347"/>
          <a:stretch>
            <a:fillRect/>
          </a:stretch>
        </p:blipFill>
        <p:spPr>
          <a:xfrm>
            <a:off x="0" y="0"/>
            <a:ext cx="4337157" cy="364492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085" y="10432"/>
                </a:lnTo>
                <a:lnTo>
                  <a:pt x="10169" y="0"/>
                </a:lnTo>
                <a:lnTo>
                  <a:pt x="0" y="0"/>
                </a:lnTo>
                <a:close/>
                <a:moveTo>
                  <a:pt x="10800" y="0"/>
                </a:moveTo>
                <a:lnTo>
                  <a:pt x="5716" y="10432"/>
                </a:lnTo>
                <a:lnTo>
                  <a:pt x="15885" y="10432"/>
                </a:lnTo>
                <a:lnTo>
                  <a:pt x="10800" y="0"/>
                </a:lnTo>
                <a:close/>
                <a:moveTo>
                  <a:pt x="11431" y="0"/>
                </a:moveTo>
                <a:lnTo>
                  <a:pt x="16516" y="10432"/>
                </a:lnTo>
                <a:lnTo>
                  <a:pt x="21600" y="0"/>
                </a:lnTo>
                <a:lnTo>
                  <a:pt x="11431" y="0"/>
                </a:lnTo>
                <a:close/>
                <a:moveTo>
                  <a:pt x="5716" y="11168"/>
                </a:moveTo>
                <a:lnTo>
                  <a:pt x="10800" y="21600"/>
                </a:lnTo>
                <a:lnTo>
                  <a:pt x="15885" y="11168"/>
                </a:lnTo>
                <a:lnTo>
                  <a:pt x="5716" y="11168"/>
                </a:lnTo>
                <a:close/>
                <a:moveTo>
                  <a:pt x="6977" y="15049"/>
                </a:moveTo>
                <a:lnTo>
                  <a:pt x="3783" y="21600"/>
                </a:lnTo>
                <a:lnTo>
                  <a:pt x="10169" y="21600"/>
                </a:lnTo>
                <a:lnTo>
                  <a:pt x="6977" y="15049"/>
                </a:lnTo>
                <a:close/>
              </a:path>
            </a:pathLst>
          </a:custGeom>
        </p:spPr>
      </p:pic>
      <p:sp>
        <p:nvSpPr>
          <p:cNvPr id="35" name="Nucleus Advisors LLP is a business consulting firm providing specialised services in the field of Corporate Advisory, International Taxation, Investment Banking and Valuations. We partner entrepreneurs in their critical decision makings by providing them various analysis customised as per their requirement. We also help in the effective implementation of decisions and its subsequent monitoring as well.…"/>
          <p:cNvSpPr txBox="1"/>
          <p:nvPr/>
        </p:nvSpPr>
        <p:spPr>
          <a:xfrm>
            <a:off x="3790789" y="1372399"/>
            <a:ext cx="7340654" cy="21236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717" rIns="25717">
            <a:spAutoFit/>
          </a:bodyPr>
          <a:lstStyle/>
          <a:p>
            <a:pPr algn="just" defTabSz="257175">
              <a:defRPr>
                <a:solidFill>
                  <a:srgbClr val="767676"/>
                </a:solidFill>
                <a:latin typeface="Avenir Book"/>
                <a:ea typeface="Avenir Book"/>
                <a:cs typeface="Avenir Book"/>
                <a:sym typeface="Avenir Book"/>
              </a:defRPr>
            </a:pPr>
            <a:r>
              <a:rPr sz="1200" dirty="0">
                <a:solidFill>
                  <a:srgbClr val="C00000"/>
                </a:solidFill>
                <a:latin typeface="Trebuchet MS" panose="020B0703020202090204" pitchFamily="34" charset="0"/>
              </a:rPr>
              <a:t>Nucleus </a:t>
            </a:r>
            <a:r>
              <a:rPr lang="en-US" sz="1200" dirty="0">
                <a:latin typeface="Trebuchet MS" panose="020B0703020202090204" pitchFamily="34" charset="0"/>
              </a:rPr>
              <a:t>AAR </a:t>
            </a:r>
            <a:r>
              <a:rPr sz="1200" dirty="0">
                <a:latin typeface="Trebuchet MS" panose="020B0703020202090204" pitchFamily="34" charset="0"/>
              </a:rPr>
              <a:t>Advisors LLP is a business consulting firm providing specialized services in the field of</a:t>
            </a:r>
            <a:r>
              <a:rPr lang="en-US" sz="1200" dirty="0">
                <a:latin typeface="Trebuchet MS" panose="020B0703020202090204" pitchFamily="34" charset="0"/>
              </a:rPr>
              <a:t> Investment Banking, Deal Transaction Advisory, </a:t>
            </a:r>
            <a:r>
              <a:rPr sz="1200" dirty="0">
                <a:latin typeface="Trebuchet MS" panose="020B0703020202090204" pitchFamily="34" charset="0"/>
              </a:rPr>
              <a:t>Corporate Advisory, International Taxation,</a:t>
            </a:r>
            <a:r>
              <a:rPr lang="en-US" sz="1200" dirty="0">
                <a:latin typeface="Trebuchet MS" panose="020B0703020202090204" pitchFamily="34" charset="0"/>
              </a:rPr>
              <a:t> Audit &amp; Assurance</a:t>
            </a:r>
            <a:r>
              <a:rPr sz="1200" dirty="0">
                <a:latin typeface="Trebuchet MS" panose="020B0703020202090204" pitchFamily="34" charset="0"/>
              </a:rPr>
              <a:t>. We partner entrepreneurs in their critical decision making by providing them various analysis customized as per their requirement. We also help in the effective implementation of decisions and its subsequent monitoring as well.</a:t>
            </a:r>
          </a:p>
          <a:p>
            <a:pPr algn="just" defTabSz="257175">
              <a:defRPr>
                <a:solidFill>
                  <a:srgbClr val="767676"/>
                </a:solidFill>
                <a:latin typeface="Avenir Book"/>
                <a:ea typeface="Avenir Book"/>
                <a:cs typeface="Avenir Book"/>
                <a:sym typeface="Avenir Book"/>
              </a:defRPr>
            </a:pPr>
            <a:endParaRPr sz="1200" dirty="0">
              <a:latin typeface="Trebuchet MS" panose="020B0703020202090204" pitchFamily="34" charset="0"/>
            </a:endParaRPr>
          </a:p>
          <a:p>
            <a:pPr algn="just" defTabSz="257175">
              <a:defRPr>
                <a:solidFill>
                  <a:srgbClr val="767676"/>
                </a:solidFill>
                <a:latin typeface="Avenir Book"/>
                <a:ea typeface="Avenir Book"/>
                <a:cs typeface="Avenir Book"/>
                <a:sym typeface="Avenir Book"/>
              </a:defRPr>
            </a:pPr>
            <a:r>
              <a:rPr sz="1200" dirty="0">
                <a:latin typeface="Trebuchet MS" panose="020B0703020202090204" pitchFamily="34" charset="0"/>
              </a:rPr>
              <a:t>Team Nucleus is comprised of people from Big4s and reputed consulting firms with combined experience of 30+ years. </a:t>
            </a:r>
          </a:p>
          <a:p>
            <a:pPr algn="just" defTabSz="257175">
              <a:defRPr>
                <a:solidFill>
                  <a:srgbClr val="767676"/>
                </a:solidFill>
                <a:latin typeface="Avenir Book"/>
                <a:ea typeface="Avenir Book"/>
                <a:cs typeface="Avenir Book"/>
                <a:sym typeface="Avenir Book"/>
              </a:defRPr>
            </a:pPr>
            <a:endParaRPr sz="1200" dirty="0">
              <a:latin typeface="Trebuchet MS" panose="020B0703020202090204" pitchFamily="34" charset="0"/>
            </a:endParaRPr>
          </a:p>
          <a:p>
            <a:pPr algn="just" defTabSz="257175">
              <a:defRPr>
                <a:solidFill>
                  <a:srgbClr val="767676"/>
                </a:solidFill>
                <a:latin typeface="Avenir Book"/>
                <a:ea typeface="Avenir Book"/>
                <a:cs typeface="Avenir Book"/>
                <a:sym typeface="Avenir Book"/>
              </a:defRPr>
            </a:pPr>
            <a:r>
              <a:rPr sz="1200" dirty="0">
                <a:latin typeface="Trebuchet MS" panose="020B0703020202090204" pitchFamily="34" charset="0"/>
              </a:rPr>
              <a:t>Team is distinguished by their functional and technical expertise combined with their hands-on experience, thereby ensuring that our clients receive the most professional service.</a:t>
            </a:r>
          </a:p>
        </p:txBody>
      </p:sp>
      <p:sp>
        <p:nvSpPr>
          <p:cNvPr id="36" name="object 14"/>
          <p:cNvSpPr txBox="1">
            <a:spLocks noGrp="1"/>
          </p:cNvSpPr>
          <p:nvPr>
            <p:ph type="title"/>
          </p:nvPr>
        </p:nvSpPr>
        <p:spPr>
          <a:xfrm>
            <a:off x="1780149" y="780458"/>
            <a:ext cx="6187060" cy="443070"/>
          </a:xfrm>
          <a:prstGeom prst="rect">
            <a:avLst/>
          </a:prstGeom>
        </p:spPr>
        <p:txBody>
          <a:bodyPr vert="horz" wrap="square" lIns="0" tIns="12065" rIns="0" bIns="0" rtlCol="0">
            <a:spAutoFit/>
          </a:bodyPr>
          <a:lstStyle/>
          <a:p>
            <a:pPr marL="2673350">
              <a:lnSpc>
                <a:spcPct val="100000"/>
              </a:lnSpc>
              <a:spcBef>
                <a:spcPts val="95"/>
              </a:spcBef>
            </a:pPr>
            <a:r>
              <a:rPr sz="2800" spc="-5" dirty="0">
                <a:latin typeface="Trebuchet MS" panose="020B0603020202020204" pitchFamily="34" charset="0"/>
              </a:rPr>
              <a:t>About</a:t>
            </a:r>
            <a:r>
              <a:rPr sz="2800" spc="-85" dirty="0">
                <a:latin typeface="Trebuchet MS" panose="020B0603020202020204" pitchFamily="34" charset="0"/>
              </a:rPr>
              <a:t> </a:t>
            </a:r>
            <a:r>
              <a:rPr sz="2800" spc="-15" dirty="0">
                <a:solidFill>
                  <a:srgbClr val="DD332D"/>
                </a:solidFill>
                <a:latin typeface="Trebuchet MS" panose="020B0603020202020204" pitchFamily="34" charset="0"/>
              </a:rPr>
              <a:t>Us</a:t>
            </a:r>
          </a:p>
        </p:txBody>
      </p:sp>
      <p:grpSp>
        <p:nvGrpSpPr>
          <p:cNvPr id="37" name="Group 36"/>
          <p:cNvGrpSpPr/>
          <p:nvPr/>
        </p:nvGrpSpPr>
        <p:grpSpPr>
          <a:xfrm>
            <a:off x="3909295" y="846230"/>
            <a:ext cx="428116" cy="334010"/>
            <a:chOff x="2604960" y="2183129"/>
            <a:chExt cx="428116" cy="334010"/>
          </a:xfrm>
        </p:grpSpPr>
        <p:sp>
          <p:nvSpPr>
            <p:cNvPr id="38" name="object 5"/>
            <p:cNvSpPr/>
            <p:nvPr/>
          </p:nvSpPr>
          <p:spPr>
            <a:xfrm>
              <a:off x="2654616" y="2183129"/>
              <a:ext cx="378460" cy="334010"/>
            </a:xfrm>
            <a:custGeom>
              <a:avLst/>
              <a:gdLst/>
              <a:ahLst/>
              <a:cxnLst/>
              <a:rect l="l" t="t" r="r" b="b"/>
              <a:pathLst>
                <a:path w="378460" h="334010">
                  <a:moveTo>
                    <a:pt x="0" y="0"/>
                  </a:moveTo>
                  <a:lnTo>
                    <a:pt x="0" y="100584"/>
                  </a:lnTo>
                  <a:lnTo>
                    <a:pt x="150368" y="166877"/>
                  </a:lnTo>
                  <a:lnTo>
                    <a:pt x="0" y="233172"/>
                  </a:lnTo>
                  <a:lnTo>
                    <a:pt x="0" y="333755"/>
                  </a:lnTo>
                  <a:lnTo>
                    <a:pt x="377951" y="166877"/>
                  </a:lnTo>
                  <a:lnTo>
                    <a:pt x="0" y="0"/>
                  </a:lnTo>
                  <a:close/>
                </a:path>
              </a:pathLst>
            </a:custGeom>
            <a:solidFill>
              <a:srgbClr val="DD332D"/>
            </a:solidFill>
          </p:spPr>
          <p:txBody>
            <a:bodyPr wrap="square" lIns="0" tIns="0" rIns="0" bIns="0" rtlCol="0"/>
            <a:lstStyle/>
            <a:p>
              <a:endParaRPr/>
            </a:p>
          </p:txBody>
        </p:sp>
        <p:sp>
          <p:nvSpPr>
            <p:cNvPr id="39" name="object 6"/>
            <p:cNvSpPr/>
            <p:nvPr/>
          </p:nvSpPr>
          <p:spPr>
            <a:xfrm>
              <a:off x="2654616" y="2183129"/>
              <a:ext cx="378460" cy="334010"/>
            </a:xfrm>
            <a:custGeom>
              <a:avLst/>
              <a:gdLst/>
              <a:ahLst/>
              <a:cxnLst/>
              <a:rect l="l" t="t" r="r" b="b"/>
              <a:pathLst>
                <a:path w="378460" h="334010">
                  <a:moveTo>
                    <a:pt x="0" y="333755"/>
                  </a:moveTo>
                  <a:lnTo>
                    <a:pt x="0" y="233172"/>
                  </a:lnTo>
                  <a:lnTo>
                    <a:pt x="150368" y="166877"/>
                  </a:lnTo>
                  <a:lnTo>
                    <a:pt x="0" y="100584"/>
                  </a:lnTo>
                  <a:lnTo>
                    <a:pt x="0" y="0"/>
                  </a:lnTo>
                  <a:lnTo>
                    <a:pt x="377951" y="166877"/>
                  </a:lnTo>
                  <a:lnTo>
                    <a:pt x="0" y="333755"/>
                  </a:lnTo>
                  <a:close/>
                </a:path>
              </a:pathLst>
            </a:custGeom>
            <a:ln w="3175">
              <a:solidFill>
                <a:srgbClr val="DD332D"/>
              </a:solidFill>
            </a:ln>
          </p:spPr>
          <p:txBody>
            <a:bodyPr wrap="square" lIns="0" tIns="0" rIns="0" bIns="0" rtlCol="0"/>
            <a:lstStyle/>
            <a:p>
              <a:endParaRPr/>
            </a:p>
          </p:txBody>
        </p:sp>
        <p:sp>
          <p:nvSpPr>
            <p:cNvPr id="40" name="object 7"/>
            <p:cNvSpPr/>
            <p:nvPr/>
          </p:nvSpPr>
          <p:spPr>
            <a:xfrm>
              <a:off x="2604960" y="2290445"/>
              <a:ext cx="134365" cy="119126"/>
            </a:xfrm>
            <a:prstGeom prst="rect">
              <a:avLst/>
            </a:prstGeom>
            <a:blipFill>
              <a:blip r:embed="rId4" cstate="print"/>
              <a:stretch>
                <a:fillRect/>
              </a:stretch>
            </a:blipFill>
          </p:spPr>
          <p:txBody>
            <a:bodyPr wrap="square" lIns="0" tIns="0" rIns="0" bIns="0" rtlCol="0"/>
            <a:lstStyle/>
            <a:p>
              <a:endParaRPr/>
            </a:p>
          </p:txBody>
        </p:sp>
      </p:grpSp>
      <p:sp>
        <p:nvSpPr>
          <p:cNvPr id="41" name="object 2"/>
          <p:cNvSpPr/>
          <p:nvPr/>
        </p:nvSpPr>
        <p:spPr>
          <a:xfrm>
            <a:off x="3855005" y="4059738"/>
            <a:ext cx="7276437" cy="1159962"/>
          </a:xfrm>
          <a:prstGeom prst="rect">
            <a:avLst/>
          </a:prstGeom>
          <a:blipFill>
            <a:blip r:embed="rId5" cstate="print"/>
            <a:stretch>
              <a:fillRect/>
            </a:stretch>
          </a:blipFill>
        </p:spPr>
        <p:txBody>
          <a:bodyPr wrap="square" lIns="0" tIns="0" rIns="0" bIns="0" rtlCol="0"/>
          <a:lstStyle/>
          <a:p>
            <a:endParaRPr sz="2400"/>
          </a:p>
        </p:txBody>
      </p:sp>
      <p:sp>
        <p:nvSpPr>
          <p:cNvPr id="42" name="object 13"/>
          <p:cNvSpPr/>
          <p:nvPr/>
        </p:nvSpPr>
        <p:spPr>
          <a:xfrm>
            <a:off x="263699" y="5485602"/>
            <a:ext cx="2090927" cy="691896"/>
          </a:xfrm>
          <a:prstGeom prst="rect">
            <a:avLst/>
          </a:prstGeom>
          <a:blipFill>
            <a:blip r:embed="rId6" cstate="print"/>
            <a:stretch>
              <a:fillRect/>
            </a:stretch>
          </a:blipFill>
        </p:spPr>
        <p:txBody>
          <a:bodyPr wrap="square" lIns="0" tIns="0" rIns="0" bIns="0" rtlCol="0"/>
          <a:lstStyle/>
          <a:p>
            <a:endParaRPr/>
          </a:p>
        </p:txBody>
      </p:sp>
      <p:sp>
        <p:nvSpPr>
          <p:cNvPr id="43" name="object 19"/>
          <p:cNvSpPr txBox="1"/>
          <p:nvPr/>
        </p:nvSpPr>
        <p:spPr>
          <a:xfrm>
            <a:off x="255570" y="6310798"/>
            <a:ext cx="1971675" cy="391795"/>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010A40"/>
                </a:solidFill>
                <a:latin typeface="Trebuchet MS"/>
                <a:cs typeface="Trebuchet MS"/>
              </a:rPr>
              <a:t>W :</a:t>
            </a:r>
            <a:r>
              <a:rPr sz="1200" spc="-70" dirty="0">
                <a:solidFill>
                  <a:srgbClr val="010A40"/>
                </a:solidFill>
                <a:latin typeface="Trebuchet MS"/>
                <a:cs typeface="Trebuchet MS"/>
              </a:rPr>
              <a:t> </a:t>
            </a:r>
            <a:r>
              <a:rPr sz="1200" spc="-10" dirty="0">
                <a:solidFill>
                  <a:srgbClr val="010A40"/>
                </a:solidFill>
                <a:latin typeface="Trebuchet MS"/>
                <a:cs typeface="Trebuchet MS"/>
                <a:hlinkClick r:id="rId7"/>
              </a:rPr>
              <a:t>www.nucleusadvisors.in</a:t>
            </a:r>
            <a:endParaRPr sz="1200" dirty="0">
              <a:latin typeface="Trebuchet MS"/>
              <a:cs typeface="Trebuchet MS"/>
            </a:endParaRPr>
          </a:p>
          <a:p>
            <a:pPr marL="12700">
              <a:lnSpc>
                <a:spcPct val="100000"/>
              </a:lnSpc>
              <a:tabLst>
                <a:tab pos="231775" algn="l"/>
              </a:tabLst>
            </a:pPr>
            <a:r>
              <a:rPr sz="1200" dirty="0">
                <a:solidFill>
                  <a:srgbClr val="010A40"/>
                </a:solidFill>
                <a:latin typeface="Trebuchet MS"/>
                <a:cs typeface="Trebuchet MS"/>
              </a:rPr>
              <a:t>E</a:t>
            </a:r>
            <a:r>
              <a:rPr lang="en-IN" sz="1200" dirty="0">
                <a:solidFill>
                  <a:srgbClr val="010A40"/>
                </a:solidFill>
                <a:latin typeface="Trebuchet MS"/>
                <a:cs typeface="Trebuchet MS"/>
              </a:rPr>
              <a:t>  </a:t>
            </a:r>
            <a:r>
              <a:rPr sz="1200" dirty="0">
                <a:solidFill>
                  <a:srgbClr val="010A40"/>
                </a:solidFill>
                <a:latin typeface="Trebuchet MS"/>
                <a:cs typeface="Trebuchet MS"/>
              </a:rPr>
              <a:t>:</a:t>
            </a:r>
            <a:r>
              <a:rPr sz="1200" spc="-45" dirty="0">
                <a:solidFill>
                  <a:srgbClr val="010A40"/>
                </a:solidFill>
                <a:latin typeface="Trebuchet MS"/>
                <a:cs typeface="Trebuchet MS"/>
              </a:rPr>
              <a:t> </a:t>
            </a:r>
            <a:r>
              <a:rPr sz="1200" spc="-5" dirty="0">
                <a:solidFill>
                  <a:srgbClr val="010A40"/>
                </a:solidFill>
                <a:latin typeface="Trebuchet MS"/>
                <a:cs typeface="Trebuchet MS"/>
                <a:hlinkClick r:id="rId8"/>
              </a:rPr>
              <a:t>info@nucleusadvisors.in</a:t>
            </a:r>
            <a:endParaRPr sz="1200" dirty="0">
              <a:latin typeface="Trebuchet MS"/>
              <a:cs typeface="Trebuchet MS"/>
            </a:endParaRPr>
          </a:p>
        </p:txBody>
      </p:sp>
      <p:sp>
        <p:nvSpPr>
          <p:cNvPr id="44" name="object 20">
            <a:hlinkClick r:id="rId9"/>
          </p:cNvPr>
          <p:cNvSpPr/>
          <p:nvPr/>
        </p:nvSpPr>
        <p:spPr>
          <a:xfrm>
            <a:off x="10220107" y="6353475"/>
            <a:ext cx="911336" cy="234559"/>
          </a:xfrm>
          <a:prstGeom prst="rect">
            <a:avLst/>
          </a:prstGeom>
          <a:blipFill>
            <a:blip r:embed="rId10" cstate="print"/>
            <a:stretch>
              <a:fillRect/>
            </a:stretch>
          </a:blipFill>
        </p:spPr>
        <p:txBody>
          <a:bodyPr wrap="square" lIns="0" tIns="0" rIns="0" bIns="0" rtlCol="0"/>
          <a:lstStyle/>
          <a:p>
            <a:endParaRPr/>
          </a:p>
        </p:txBody>
      </p:sp>
      <p:sp>
        <p:nvSpPr>
          <p:cNvPr id="45" name="object 21"/>
          <p:cNvSpPr txBox="1"/>
          <p:nvPr/>
        </p:nvSpPr>
        <p:spPr>
          <a:xfrm>
            <a:off x="9839218" y="6101883"/>
            <a:ext cx="1268095" cy="208915"/>
          </a:xfrm>
          <a:prstGeom prst="rect">
            <a:avLst/>
          </a:prstGeom>
        </p:spPr>
        <p:txBody>
          <a:bodyPr vert="horz" wrap="square" lIns="0" tIns="12700" rIns="0" bIns="0" rtlCol="0">
            <a:spAutoFit/>
          </a:bodyPr>
          <a:lstStyle/>
          <a:p>
            <a:pPr marL="12700">
              <a:lnSpc>
                <a:spcPct val="100000"/>
              </a:lnSpc>
              <a:spcBef>
                <a:spcPts val="100"/>
              </a:spcBef>
            </a:pPr>
            <a:r>
              <a:rPr sz="1200" spc="-5" dirty="0">
                <a:latin typeface="Trebuchet MS"/>
                <a:cs typeface="Trebuchet MS"/>
              </a:rPr>
              <a:t>Click </a:t>
            </a:r>
            <a:r>
              <a:rPr sz="1200" dirty="0">
                <a:latin typeface="Trebuchet MS"/>
                <a:cs typeface="Trebuchet MS"/>
              </a:rPr>
              <a:t>to </a:t>
            </a:r>
            <a:r>
              <a:rPr sz="1200" spc="-5" dirty="0">
                <a:latin typeface="Trebuchet MS"/>
                <a:cs typeface="Trebuchet MS"/>
              </a:rPr>
              <a:t>Follow</a:t>
            </a:r>
            <a:r>
              <a:rPr sz="1200" spc="-80" dirty="0">
                <a:latin typeface="Trebuchet MS"/>
                <a:cs typeface="Trebuchet MS"/>
              </a:rPr>
              <a:t> </a:t>
            </a:r>
            <a:r>
              <a:rPr sz="1200" spc="-5" dirty="0">
                <a:latin typeface="Trebuchet MS"/>
                <a:cs typeface="Trebuchet MS"/>
              </a:rPr>
              <a:t>On</a:t>
            </a:r>
            <a:endParaRPr sz="1200">
              <a:latin typeface="Trebuchet MS"/>
              <a:cs typeface="Trebuchet MS"/>
            </a:endParaRPr>
          </a:p>
        </p:txBody>
      </p:sp>
    </p:spTree>
    <p:extLst>
      <p:ext uri="{BB962C8B-B14F-4D97-AF65-F5344CB8AC3E}">
        <p14:creationId xmlns:p14="http://schemas.microsoft.com/office/powerpoint/2010/main" val="17913725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flipH="1">
            <a:off x="0" y="868165"/>
            <a:ext cx="12192000" cy="6557090"/>
            <a:chOff x="0" y="296665"/>
            <a:chExt cx="12192000" cy="6557090"/>
          </a:xfrm>
        </p:grpSpPr>
        <p:grpSp>
          <p:nvGrpSpPr>
            <p:cNvPr id="43" name="Graphic 1">
              <a:extLst>
                <a:ext uri="{FF2B5EF4-FFF2-40B4-BE49-F238E27FC236}">
                  <a16:creationId xmlns:a16="http://schemas.microsoft.com/office/drawing/2014/main" id="{954FFF60-B70E-4E5A-8A8B-D04AD87163FE}"/>
                </a:ext>
              </a:extLst>
            </p:cNvPr>
            <p:cNvGrpSpPr/>
            <p:nvPr/>
          </p:nvGrpSpPr>
          <p:grpSpPr>
            <a:xfrm>
              <a:off x="661027" y="2990393"/>
              <a:ext cx="1818893" cy="2365851"/>
              <a:chOff x="1494084" y="3711294"/>
              <a:chExt cx="890777" cy="1665837"/>
            </a:xfrm>
          </p:grpSpPr>
          <p:sp>
            <p:nvSpPr>
              <p:cNvPr id="44" name="Freeform: Shape 43">
                <a:extLst>
                  <a:ext uri="{FF2B5EF4-FFF2-40B4-BE49-F238E27FC236}">
                    <a16:creationId xmlns:a16="http://schemas.microsoft.com/office/drawing/2014/main" id="{9EC9F733-D22D-417E-A1AA-2D391EBB47FC}"/>
                  </a:ext>
                </a:extLst>
              </p:cNvPr>
              <p:cNvSpPr/>
              <p:nvPr/>
            </p:nvSpPr>
            <p:spPr>
              <a:xfrm>
                <a:off x="1895314" y="4281567"/>
                <a:ext cx="88318" cy="1095564"/>
              </a:xfrm>
              <a:custGeom>
                <a:avLst/>
                <a:gdLst>
                  <a:gd name="connsiteX0" fmla="*/ 0 w 88318"/>
                  <a:gd name="connsiteY0" fmla="*/ 0 h 1095564"/>
                  <a:gd name="connsiteX1" fmla="*/ 88318 w 88318"/>
                  <a:gd name="connsiteY1" fmla="*/ 53181 h 1095564"/>
                  <a:gd name="connsiteX2" fmla="*/ 88318 w 88318"/>
                  <a:gd name="connsiteY2" fmla="*/ 1051269 h 1095564"/>
                  <a:gd name="connsiteX3" fmla="*/ 0 w 88318"/>
                  <a:gd name="connsiteY3" fmla="*/ 1049370 h 1095564"/>
                  <a:gd name="connsiteX4" fmla="*/ 0 w 88318"/>
                  <a:gd name="connsiteY4" fmla="*/ 0 h 1095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18" h="1095564">
                    <a:moveTo>
                      <a:pt x="0" y="0"/>
                    </a:moveTo>
                    <a:lnTo>
                      <a:pt x="88318" y="53181"/>
                    </a:lnTo>
                    <a:lnTo>
                      <a:pt x="88318" y="1051269"/>
                    </a:lnTo>
                    <a:cubicBezTo>
                      <a:pt x="88318" y="1112047"/>
                      <a:pt x="0" y="1109199"/>
                      <a:pt x="0" y="1049370"/>
                    </a:cubicBezTo>
                    <a:lnTo>
                      <a:pt x="0" y="0"/>
                    </a:lnTo>
                    <a:close/>
                  </a:path>
                </a:pathLst>
              </a:custGeom>
              <a:solidFill>
                <a:srgbClr val="666666"/>
              </a:solidFill>
              <a:ln w="9495" cap="flat">
                <a:noFill/>
                <a:prstDash val="solid"/>
                <a:miter/>
              </a:ln>
            </p:spPr>
            <p:txBody>
              <a:bodyPr rtlCol="0" anchor="ctr"/>
              <a:lstStyle/>
              <a:p>
                <a:endParaRPr lang="en-ID"/>
              </a:p>
            </p:txBody>
          </p:sp>
          <p:sp>
            <p:nvSpPr>
              <p:cNvPr id="46" name="Freeform: Shape 45">
                <a:extLst>
                  <a:ext uri="{FF2B5EF4-FFF2-40B4-BE49-F238E27FC236}">
                    <a16:creationId xmlns:a16="http://schemas.microsoft.com/office/drawing/2014/main" id="{34FE022C-CCD7-4721-8C7C-95EAA30E9B4A}"/>
                  </a:ext>
                </a:extLst>
              </p:cNvPr>
              <p:cNvSpPr/>
              <p:nvPr/>
            </p:nvSpPr>
            <p:spPr>
              <a:xfrm>
                <a:off x="1494084" y="3711294"/>
                <a:ext cx="890777" cy="794862"/>
              </a:xfrm>
              <a:custGeom>
                <a:avLst/>
                <a:gdLst>
                  <a:gd name="connsiteX0" fmla="*/ 445389 w 890777"/>
                  <a:gd name="connsiteY0" fmla="*/ 0 h 794862"/>
                  <a:gd name="connsiteX1" fmla="*/ 0 w 890777"/>
                  <a:gd name="connsiteY1" fmla="*/ 397906 h 794862"/>
                  <a:gd name="connsiteX2" fmla="*/ 445389 w 890777"/>
                  <a:gd name="connsiteY2" fmla="*/ 794862 h 794862"/>
                  <a:gd name="connsiteX3" fmla="*/ 890778 w 890777"/>
                  <a:gd name="connsiteY3" fmla="*/ 397906 h 794862"/>
                </a:gdLst>
                <a:ahLst/>
                <a:cxnLst>
                  <a:cxn ang="0">
                    <a:pos x="connsiteX0" y="connsiteY0"/>
                  </a:cxn>
                  <a:cxn ang="0">
                    <a:pos x="connsiteX1" y="connsiteY1"/>
                  </a:cxn>
                  <a:cxn ang="0">
                    <a:pos x="connsiteX2" y="connsiteY2"/>
                  </a:cxn>
                  <a:cxn ang="0">
                    <a:pos x="connsiteX3" y="connsiteY3"/>
                  </a:cxn>
                </a:cxnLst>
                <a:rect l="l" t="t" r="r" b="b"/>
                <a:pathLst>
                  <a:path w="890777" h="794862">
                    <a:moveTo>
                      <a:pt x="445389" y="0"/>
                    </a:moveTo>
                    <a:lnTo>
                      <a:pt x="0" y="397906"/>
                    </a:lnTo>
                    <a:lnTo>
                      <a:pt x="445389" y="794862"/>
                    </a:lnTo>
                    <a:lnTo>
                      <a:pt x="890778" y="397906"/>
                    </a:lnTo>
                    <a:close/>
                  </a:path>
                </a:pathLst>
              </a:custGeom>
              <a:solidFill>
                <a:schemeClr val="bg1"/>
              </a:solidFill>
              <a:ln w="22225" cap="flat">
                <a:solidFill>
                  <a:srgbClr val="002060"/>
                </a:solidFill>
                <a:prstDash val="solid"/>
                <a:miter/>
              </a:ln>
            </p:spPr>
            <p:txBody>
              <a:bodyPr rtlCol="0" anchor="ctr"/>
              <a:lstStyle/>
              <a:p>
                <a:endParaRPr lang="en-ID"/>
              </a:p>
            </p:txBody>
          </p:sp>
        </p:grpSp>
        <p:grpSp>
          <p:nvGrpSpPr>
            <p:cNvPr id="92" name="Graphic 1">
              <a:extLst>
                <a:ext uri="{FF2B5EF4-FFF2-40B4-BE49-F238E27FC236}">
                  <a16:creationId xmlns:a16="http://schemas.microsoft.com/office/drawing/2014/main" id="{954FFF60-B70E-4E5A-8A8B-D04AD87163FE}"/>
                </a:ext>
              </a:extLst>
            </p:cNvPr>
            <p:cNvGrpSpPr/>
            <p:nvPr/>
          </p:nvGrpSpPr>
          <p:grpSpPr>
            <a:xfrm>
              <a:off x="10320353" y="695941"/>
              <a:ext cx="1818893" cy="2114309"/>
              <a:chOff x="1403592" y="3935907"/>
              <a:chExt cx="890777" cy="1488722"/>
            </a:xfrm>
          </p:grpSpPr>
          <p:sp>
            <p:nvSpPr>
              <p:cNvPr id="93" name="Freeform: Shape 43">
                <a:extLst>
                  <a:ext uri="{FF2B5EF4-FFF2-40B4-BE49-F238E27FC236}">
                    <a16:creationId xmlns:a16="http://schemas.microsoft.com/office/drawing/2014/main" id="{9EC9F733-D22D-417E-A1AA-2D391EBB47FC}"/>
                  </a:ext>
                </a:extLst>
              </p:cNvPr>
              <p:cNvSpPr/>
              <p:nvPr/>
            </p:nvSpPr>
            <p:spPr>
              <a:xfrm>
                <a:off x="1804347" y="4329065"/>
                <a:ext cx="88318" cy="1095564"/>
              </a:xfrm>
              <a:custGeom>
                <a:avLst/>
                <a:gdLst>
                  <a:gd name="connsiteX0" fmla="*/ 0 w 88318"/>
                  <a:gd name="connsiteY0" fmla="*/ 0 h 1095564"/>
                  <a:gd name="connsiteX1" fmla="*/ 88318 w 88318"/>
                  <a:gd name="connsiteY1" fmla="*/ 53181 h 1095564"/>
                  <a:gd name="connsiteX2" fmla="*/ 88318 w 88318"/>
                  <a:gd name="connsiteY2" fmla="*/ 1051269 h 1095564"/>
                  <a:gd name="connsiteX3" fmla="*/ 0 w 88318"/>
                  <a:gd name="connsiteY3" fmla="*/ 1049370 h 1095564"/>
                  <a:gd name="connsiteX4" fmla="*/ 0 w 88318"/>
                  <a:gd name="connsiteY4" fmla="*/ 0 h 1095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18" h="1095564">
                    <a:moveTo>
                      <a:pt x="0" y="0"/>
                    </a:moveTo>
                    <a:lnTo>
                      <a:pt x="88318" y="53181"/>
                    </a:lnTo>
                    <a:lnTo>
                      <a:pt x="88318" y="1051269"/>
                    </a:lnTo>
                    <a:cubicBezTo>
                      <a:pt x="88318" y="1112047"/>
                      <a:pt x="0" y="1109199"/>
                      <a:pt x="0" y="1049370"/>
                    </a:cubicBezTo>
                    <a:lnTo>
                      <a:pt x="0" y="0"/>
                    </a:lnTo>
                    <a:close/>
                  </a:path>
                </a:pathLst>
              </a:custGeom>
              <a:solidFill>
                <a:srgbClr val="666666"/>
              </a:solidFill>
              <a:ln w="9495" cap="flat">
                <a:noFill/>
                <a:prstDash val="solid"/>
                <a:miter/>
              </a:ln>
            </p:spPr>
            <p:txBody>
              <a:bodyPr rtlCol="0" anchor="ctr"/>
              <a:lstStyle/>
              <a:p>
                <a:endParaRPr lang="en-ID"/>
              </a:p>
            </p:txBody>
          </p:sp>
          <p:sp>
            <p:nvSpPr>
              <p:cNvPr id="94" name="Freeform: Shape 45">
                <a:extLst>
                  <a:ext uri="{FF2B5EF4-FFF2-40B4-BE49-F238E27FC236}">
                    <a16:creationId xmlns:a16="http://schemas.microsoft.com/office/drawing/2014/main" id="{34FE022C-CCD7-4721-8C7C-95EAA30E9B4A}"/>
                  </a:ext>
                </a:extLst>
              </p:cNvPr>
              <p:cNvSpPr/>
              <p:nvPr/>
            </p:nvSpPr>
            <p:spPr>
              <a:xfrm>
                <a:off x="1403592" y="3935907"/>
                <a:ext cx="890777" cy="794862"/>
              </a:xfrm>
              <a:custGeom>
                <a:avLst/>
                <a:gdLst>
                  <a:gd name="connsiteX0" fmla="*/ 445389 w 890777"/>
                  <a:gd name="connsiteY0" fmla="*/ 0 h 794862"/>
                  <a:gd name="connsiteX1" fmla="*/ 0 w 890777"/>
                  <a:gd name="connsiteY1" fmla="*/ 397906 h 794862"/>
                  <a:gd name="connsiteX2" fmla="*/ 445389 w 890777"/>
                  <a:gd name="connsiteY2" fmla="*/ 794862 h 794862"/>
                  <a:gd name="connsiteX3" fmla="*/ 890778 w 890777"/>
                  <a:gd name="connsiteY3" fmla="*/ 397906 h 794862"/>
                </a:gdLst>
                <a:ahLst/>
                <a:cxnLst>
                  <a:cxn ang="0">
                    <a:pos x="connsiteX0" y="connsiteY0"/>
                  </a:cxn>
                  <a:cxn ang="0">
                    <a:pos x="connsiteX1" y="connsiteY1"/>
                  </a:cxn>
                  <a:cxn ang="0">
                    <a:pos x="connsiteX2" y="connsiteY2"/>
                  </a:cxn>
                  <a:cxn ang="0">
                    <a:pos x="connsiteX3" y="connsiteY3"/>
                  </a:cxn>
                </a:cxnLst>
                <a:rect l="l" t="t" r="r" b="b"/>
                <a:pathLst>
                  <a:path w="890777" h="794862">
                    <a:moveTo>
                      <a:pt x="445389" y="0"/>
                    </a:moveTo>
                    <a:lnTo>
                      <a:pt x="0" y="397906"/>
                    </a:lnTo>
                    <a:lnTo>
                      <a:pt x="445389" y="794862"/>
                    </a:lnTo>
                    <a:lnTo>
                      <a:pt x="890778" y="397906"/>
                    </a:lnTo>
                    <a:close/>
                  </a:path>
                </a:pathLst>
              </a:custGeom>
              <a:solidFill>
                <a:schemeClr val="bg1"/>
              </a:solidFill>
              <a:ln w="22225" cap="flat">
                <a:solidFill>
                  <a:srgbClr val="002060"/>
                </a:solidFill>
                <a:prstDash val="solid"/>
                <a:miter/>
              </a:ln>
            </p:spPr>
            <p:txBody>
              <a:bodyPr rtlCol="0" anchor="ctr"/>
              <a:lstStyle/>
              <a:p>
                <a:endParaRPr lang="en-ID"/>
              </a:p>
            </p:txBody>
          </p:sp>
        </p:grpSp>
        <p:grpSp>
          <p:nvGrpSpPr>
            <p:cNvPr id="89" name="Graphic 1">
              <a:extLst>
                <a:ext uri="{FF2B5EF4-FFF2-40B4-BE49-F238E27FC236}">
                  <a16:creationId xmlns:a16="http://schemas.microsoft.com/office/drawing/2014/main" id="{954FFF60-B70E-4E5A-8A8B-D04AD87163FE}"/>
                </a:ext>
              </a:extLst>
            </p:cNvPr>
            <p:cNvGrpSpPr/>
            <p:nvPr/>
          </p:nvGrpSpPr>
          <p:grpSpPr>
            <a:xfrm>
              <a:off x="7786579" y="730685"/>
              <a:ext cx="1818893" cy="2114309"/>
              <a:chOff x="1403592" y="3935907"/>
              <a:chExt cx="890777" cy="1488722"/>
            </a:xfrm>
          </p:grpSpPr>
          <p:sp>
            <p:nvSpPr>
              <p:cNvPr id="90" name="Freeform: Shape 43">
                <a:extLst>
                  <a:ext uri="{FF2B5EF4-FFF2-40B4-BE49-F238E27FC236}">
                    <a16:creationId xmlns:a16="http://schemas.microsoft.com/office/drawing/2014/main" id="{9EC9F733-D22D-417E-A1AA-2D391EBB47FC}"/>
                  </a:ext>
                </a:extLst>
              </p:cNvPr>
              <p:cNvSpPr/>
              <p:nvPr/>
            </p:nvSpPr>
            <p:spPr>
              <a:xfrm>
                <a:off x="1804347" y="4329065"/>
                <a:ext cx="88318" cy="1095564"/>
              </a:xfrm>
              <a:custGeom>
                <a:avLst/>
                <a:gdLst>
                  <a:gd name="connsiteX0" fmla="*/ 0 w 88318"/>
                  <a:gd name="connsiteY0" fmla="*/ 0 h 1095564"/>
                  <a:gd name="connsiteX1" fmla="*/ 88318 w 88318"/>
                  <a:gd name="connsiteY1" fmla="*/ 53181 h 1095564"/>
                  <a:gd name="connsiteX2" fmla="*/ 88318 w 88318"/>
                  <a:gd name="connsiteY2" fmla="*/ 1051269 h 1095564"/>
                  <a:gd name="connsiteX3" fmla="*/ 0 w 88318"/>
                  <a:gd name="connsiteY3" fmla="*/ 1049370 h 1095564"/>
                  <a:gd name="connsiteX4" fmla="*/ 0 w 88318"/>
                  <a:gd name="connsiteY4" fmla="*/ 0 h 1095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18" h="1095564">
                    <a:moveTo>
                      <a:pt x="0" y="0"/>
                    </a:moveTo>
                    <a:lnTo>
                      <a:pt x="88318" y="53181"/>
                    </a:lnTo>
                    <a:lnTo>
                      <a:pt x="88318" y="1051269"/>
                    </a:lnTo>
                    <a:cubicBezTo>
                      <a:pt x="88318" y="1112047"/>
                      <a:pt x="0" y="1109199"/>
                      <a:pt x="0" y="1049370"/>
                    </a:cubicBezTo>
                    <a:lnTo>
                      <a:pt x="0" y="0"/>
                    </a:lnTo>
                    <a:close/>
                  </a:path>
                </a:pathLst>
              </a:custGeom>
              <a:solidFill>
                <a:srgbClr val="666666"/>
              </a:solidFill>
              <a:ln w="9495" cap="flat">
                <a:noFill/>
                <a:prstDash val="solid"/>
                <a:miter/>
              </a:ln>
            </p:spPr>
            <p:txBody>
              <a:bodyPr rtlCol="0" anchor="ctr"/>
              <a:lstStyle/>
              <a:p>
                <a:endParaRPr lang="en-ID"/>
              </a:p>
            </p:txBody>
          </p:sp>
          <p:sp>
            <p:nvSpPr>
              <p:cNvPr id="91" name="Freeform: Shape 45">
                <a:extLst>
                  <a:ext uri="{FF2B5EF4-FFF2-40B4-BE49-F238E27FC236}">
                    <a16:creationId xmlns:a16="http://schemas.microsoft.com/office/drawing/2014/main" id="{34FE022C-CCD7-4721-8C7C-95EAA30E9B4A}"/>
                  </a:ext>
                </a:extLst>
              </p:cNvPr>
              <p:cNvSpPr/>
              <p:nvPr/>
            </p:nvSpPr>
            <p:spPr>
              <a:xfrm>
                <a:off x="1403592" y="3935907"/>
                <a:ext cx="890777" cy="794862"/>
              </a:xfrm>
              <a:custGeom>
                <a:avLst/>
                <a:gdLst>
                  <a:gd name="connsiteX0" fmla="*/ 445389 w 890777"/>
                  <a:gd name="connsiteY0" fmla="*/ 0 h 794862"/>
                  <a:gd name="connsiteX1" fmla="*/ 0 w 890777"/>
                  <a:gd name="connsiteY1" fmla="*/ 397906 h 794862"/>
                  <a:gd name="connsiteX2" fmla="*/ 445389 w 890777"/>
                  <a:gd name="connsiteY2" fmla="*/ 794862 h 794862"/>
                  <a:gd name="connsiteX3" fmla="*/ 890778 w 890777"/>
                  <a:gd name="connsiteY3" fmla="*/ 397906 h 794862"/>
                </a:gdLst>
                <a:ahLst/>
                <a:cxnLst>
                  <a:cxn ang="0">
                    <a:pos x="connsiteX0" y="connsiteY0"/>
                  </a:cxn>
                  <a:cxn ang="0">
                    <a:pos x="connsiteX1" y="connsiteY1"/>
                  </a:cxn>
                  <a:cxn ang="0">
                    <a:pos x="connsiteX2" y="connsiteY2"/>
                  </a:cxn>
                  <a:cxn ang="0">
                    <a:pos x="connsiteX3" y="connsiteY3"/>
                  </a:cxn>
                </a:cxnLst>
                <a:rect l="l" t="t" r="r" b="b"/>
                <a:pathLst>
                  <a:path w="890777" h="794862">
                    <a:moveTo>
                      <a:pt x="445389" y="0"/>
                    </a:moveTo>
                    <a:lnTo>
                      <a:pt x="0" y="397906"/>
                    </a:lnTo>
                    <a:lnTo>
                      <a:pt x="445389" y="794862"/>
                    </a:lnTo>
                    <a:lnTo>
                      <a:pt x="890778" y="397906"/>
                    </a:lnTo>
                    <a:close/>
                  </a:path>
                </a:pathLst>
              </a:custGeom>
              <a:solidFill>
                <a:schemeClr val="bg1"/>
              </a:solidFill>
              <a:ln w="22225" cap="flat">
                <a:solidFill>
                  <a:srgbClr val="002060"/>
                </a:solidFill>
                <a:prstDash val="solid"/>
                <a:miter/>
              </a:ln>
            </p:spPr>
            <p:txBody>
              <a:bodyPr rtlCol="0" anchor="ctr"/>
              <a:lstStyle/>
              <a:p>
                <a:endParaRPr lang="en-ID"/>
              </a:p>
            </p:txBody>
          </p:sp>
        </p:grpSp>
        <p:grpSp>
          <p:nvGrpSpPr>
            <p:cNvPr id="86" name="Graphic 1">
              <a:extLst>
                <a:ext uri="{FF2B5EF4-FFF2-40B4-BE49-F238E27FC236}">
                  <a16:creationId xmlns:a16="http://schemas.microsoft.com/office/drawing/2014/main" id="{954FFF60-B70E-4E5A-8A8B-D04AD87163FE}"/>
                </a:ext>
              </a:extLst>
            </p:cNvPr>
            <p:cNvGrpSpPr/>
            <p:nvPr/>
          </p:nvGrpSpPr>
          <p:grpSpPr>
            <a:xfrm>
              <a:off x="5372591" y="695941"/>
              <a:ext cx="1818893" cy="2114309"/>
              <a:chOff x="1403592" y="3935907"/>
              <a:chExt cx="890777" cy="1488722"/>
            </a:xfrm>
          </p:grpSpPr>
          <p:sp>
            <p:nvSpPr>
              <p:cNvPr id="87" name="Freeform: Shape 43">
                <a:extLst>
                  <a:ext uri="{FF2B5EF4-FFF2-40B4-BE49-F238E27FC236}">
                    <a16:creationId xmlns:a16="http://schemas.microsoft.com/office/drawing/2014/main" id="{9EC9F733-D22D-417E-A1AA-2D391EBB47FC}"/>
                  </a:ext>
                </a:extLst>
              </p:cNvPr>
              <p:cNvSpPr/>
              <p:nvPr/>
            </p:nvSpPr>
            <p:spPr>
              <a:xfrm>
                <a:off x="1804347" y="4329065"/>
                <a:ext cx="88318" cy="1095564"/>
              </a:xfrm>
              <a:custGeom>
                <a:avLst/>
                <a:gdLst>
                  <a:gd name="connsiteX0" fmla="*/ 0 w 88318"/>
                  <a:gd name="connsiteY0" fmla="*/ 0 h 1095564"/>
                  <a:gd name="connsiteX1" fmla="*/ 88318 w 88318"/>
                  <a:gd name="connsiteY1" fmla="*/ 53181 h 1095564"/>
                  <a:gd name="connsiteX2" fmla="*/ 88318 w 88318"/>
                  <a:gd name="connsiteY2" fmla="*/ 1051269 h 1095564"/>
                  <a:gd name="connsiteX3" fmla="*/ 0 w 88318"/>
                  <a:gd name="connsiteY3" fmla="*/ 1049370 h 1095564"/>
                  <a:gd name="connsiteX4" fmla="*/ 0 w 88318"/>
                  <a:gd name="connsiteY4" fmla="*/ 0 h 1095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18" h="1095564">
                    <a:moveTo>
                      <a:pt x="0" y="0"/>
                    </a:moveTo>
                    <a:lnTo>
                      <a:pt x="88318" y="53181"/>
                    </a:lnTo>
                    <a:lnTo>
                      <a:pt x="88318" y="1051269"/>
                    </a:lnTo>
                    <a:cubicBezTo>
                      <a:pt x="88318" y="1112047"/>
                      <a:pt x="0" y="1109199"/>
                      <a:pt x="0" y="1049370"/>
                    </a:cubicBezTo>
                    <a:lnTo>
                      <a:pt x="0" y="0"/>
                    </a:lnTo>
                    <a:close/>
                  </a:path>
                </a:pathLst>
              </a:custGeom>
              <a:solidFill>
                <a:srgbClr val="666666"/>
              </a:solidFill>
              <a:ln w="9495" cap="flat">
                <a:noFill/>
                <a:prstDash val="solid"/>
                <a:miter/>
              </a:ln>
            </p:spPr>
            <p:txBody>
              <a:bodyPr rtlCol="0" anchor="ctr"/>
              <a:lstStyle/>
              <a:p>
                <a:endParaRPr lang="en-ID" sz="1200"/>
              </a:p>
            </p:txBody>
          </p:sp>
          <p:sp>
            <p:nvSpPr>
              <p:cNvPr id="88" name="Freeform: Shape 45">
                <a:extLst>
                  <a:ext uri="{FF2B5EF4-FFF2-40B4-BE49-F238E27FC236}">
                    <a16:creationId xmlns:a16="http://schemas.microsoft.com/office/drawing/2014/main" id="{34FE022C-CCD7-4721-8C7C-95EAA30E9B4A}"/>
                  </a:ext>
                </a:extLst>
              </p:cNvPr>
              <p:cNvSpPr/>
              <p:nvPr/>
            </p:nvSpPr>
            <p:spPr>
              <a:xfrm>
                <a:off x="1403592" y="3935907"/>
                <a:ext cx="890777" cy="794862"/>
              </a:xfrm>
              <a:custGeom>
                <a:avLst/>
                <a:gdLst>
                  <a:gd name="connsiteX0" fmla="*/ 445389 w 890777"/>
                  <a:gd name="connsiteY0" fmla="*/ 0 h 794862"/>
                  <a:gd name="connsiteX1" fmla="*/ 0 w 890777"/>
                  <a:gd name="connsiteY1" fmla="*/ 397906 h 794862"/>
                  <a:gd name="connsiteX2" fmla="*/ 445389 w 890777"/>
                  <a:gd name="connsiteY2" fmla="*/ 794862 h 794862"/>
                  <a:gd name="connsiteX3" fmla="*/ 890778 w 890777"/>
                  <a:gd name="connsiteY3" fmla="*/ 397906 h 794862"/>
                </a:gdLst>
                <a:ahLst/>
                <a:cxnLst>
                  <a:cxn ang="0">
                    <a:pos x="connsiteX0" y="connsiteY0"/>
                  </a:cxn>
                  <a:cxn ang="0">
                    <a:pos x="connsiteX1" y="connsiteY1"/>
                  </a:cxn>
                  <a:cxn ang="0">
                    <a:pos x="connsiteX2" y="connsiteY2"/>
                  </a:cxn>
                  <a:cxn ang="0">
                    <a:pos x="connsiteX3" y="connsiteY3"/>
                  </a:cxn>
                </a:cxnLst>
                <a:rect l="l" t="t" r="r" b="b"/>
                <a:pathLst>
                  <a:path w="890777" h="794862">
                    <a:moveTo>
                      <a:pt x="445389" y="0"/>
                    </a:moveTo>
                    <a:lnTo>
                      <a:pt x="0" y="397906"/>
                    </a:lnTo>
                    <a:lnTo>
                      <a:pt x="445389" y="794862"/>
                    </a:lnTo>
                    <a:lnTo>
                      <a:pt x="890778" y="397906"/>
                    </a:lnTo>
                    <a:close/>
                  </a:path>
                </a:pathLst>
              </a:custGeom>
              <a:solidFill>
                <a:schemeClr val="bg1"/>
              </a:solidFill>
              <a:ln w="22225" cap="flat">
                <a:solidFill>
                  <a:srgbClr val="002060"/>
                </a:solidFill>
                <a:prstDash val="solid"/>
                <a:miter/>
              </a:ln>
            </p:spPr>
            <p:txBody>
              <a:bodyPr rtlCol="0" anchor="ctr"/>
              <a:lstStyle/>
              <a:p>
                <a:endParaRPr lang="en-ID" sz="1200"/>
              </a:p>
            </p:txBody>
          </p:sp>
        </p:grpSp>
        <p:grpSp>
          <p:nvGrpSpPr>
            <p:cNvPr id="11" name="Group 10">
              <a:extLst>
                <a:ext uri="{FF2B5EF4-FFF2-40B4-BE49-F238E27FC236}">
                  <a16:creationId xmlns:a16="http://schemas.microsoft.com/office/drawing/2014/main" id="{19B85283-8118-4D9F-8FE5-B2D09D0CC106}"/>
                </a:ext>
              </a:extLst>
            </p:cNvPr>
            <p:cNvGrpSpPr/>
            <p:nvPr/>
          </p:nvGrpSpPr>
          <p:grpSpPr>
            <a:xfrm>
              <a:off x="0" y="2318567"/>
              <a:ext cx="12192000" cy="4535188"/>
              <a:chOff x="0" y="2318422"/>
              <a:chExt cx="12193588" cy="4535779"/>
            </a:xfrm>
          </p:grpSpPr>
          <p:sp>
            <p:nvSpPr>
              <p:cNvPr id="5" name="Freeform: Shape 4">
                <a:extLst>
                  <a:ext uri="{FF2B5EF4-FFF2-40B4-BE49-F238E27FC236}">
                    <a16:creationId xmlns:a16="http://schemas.microsoft.com/office/drawing/2014/main" id="{F71BB4CB-1ED8-4C5E-868D-4418D1BDAF70}"/>
                  </a:ext>
                </a:extLst>
              </p:cNvPr>
              <p:cNvSpPr/>
              <p:nvPr/>
            </p:nvSpPr>
            <p:spPr>
              <a:xfrm>
                <a:off x="9719526" y="2964490"/>
                <a:ext cx="354388" cy="689772"/>
              </a:xfrm>
              <a:custGeom>
                <a:avLst/>
                <a:gdLst>
                  <a:gd name="connsiteX0" fmla="*/ 0 w 354222"/>
                  <a:gd name="connsiteY0" fmla="*/ 0 h 689450"/>
                  <a:gd name="connsiteX1" fmla="*/ 354222 w 354222"/>
                  <a:gd name="connsiteY1" fmla="*/ 0 h 689450"/>
                  <a:gd name="connsiteX2" fmla="*/ 354222 w 354222"/>
                  <a:gd name="connsiteY2" fmla="*/ 689451 h 689450"/>
                  <a:gd name="connsiteX3" fmla="*/ 0 w 354222"/>
                  <a:gd name="connsiteY3" fmla="*/ 642917 h 689450"/>
                </a:gdLst>
                <a:ahLst/>
                <a:cxnLst>
                  <a:cxn ang="0">
                    <a:pos x="connsiteX0" y="connsiteY0"/>
                  </a:cxn>
                  <a:cxn ang="0">
                    <a:pos x="connsiteX1" y="connsiteY1"/>
                  </a:cxn>
                  <a:cxn ang="0">
                    <a:pos x="connsiteX2" y="connsiteY2"/>
                  </a:cxn>
                  <a:cxn ang="0">
                    <a:pos x="connsiteX3" y="connsiteY3"/>
                  </a:cxn>
                </a:cxnLst>
                <a:rect l="l" t="t" r="r" b="b"/>
                <a:pathLst>
                  <a:path w="354222" h="689450">
                    <a:moveTo>
                      <a:pt x="0" y="0"/>
                    </a:moveTo>
                    <a:lnTo>
                      <a:pt x="354222" y="0"/>
                    </a:lnTo>
                    <a:lnTo>
                      <a:pt x="354222" y="689451"/>
                    </a:lnTo>
                    <a:lnTo>
                      <a:pt x="0" y="642917"/>
                    </a:lnTo>
                    <a:close/>
                  </a:path>
                </a:pathLst>
              </a:custGeom>
              <a:solidFill>
                <a:srgbClr val="808080"/>
              </a:solidFill>
              <a:ln w="9495" cap="flat">
                <a:noFill/>
                <a:prstDash val="solid"/>
                <a:miter/>
              </a:ln>
            </p:spPr>
            <p:txBody>
              <a:bodyPr rtlCol="0" anchor="ctr"/>
              <a:lstStyle/>
              <a:p>
                <a:endParaRPr lang="en-ID"/>
              </a:p>
            </p:txBody>
          </p:sp>
          <p:sp>
            <p:nvSpPr>
              <p:cNvPr id="6" name="Freeform: Shape 5">
                <a:extLst>
                  <a:ext uri="{FF2B5EF4-FFF2-40B4-BE49-F238E27FC236}">
                    <a16:creationId xmlns:a16="http://schemas.microsoft.com/office/drawing/2014/main" id="{D9E263F1-C2C3-49F4-BDDB-4F3710C8D8A3}"/>
                  </a:ext>
                </a:extLst>
              </p:cNvPr>
              <p:cNvSpPr/>
              <p:nvPr/>
            </p:nvSpPr>
            <p:spPr>
              <a:xfrm>
                <a:off x="6097743" y="5623821"/>
                <a:ext cx="631816" cy="1230379"/>
              </a:xfrm>
              <a:custGeom>
                <a:avLst/>
                <a:gdLst>
                  <a:gd name="connsiteX0" fmla="*/ 631522 w 631521"/>
                  <a:gd name="connsiteY0" fmla="*/ 0 h 1229804"/>
                  <a:gd name="connsiteX1" fmla="*/ 0 w 631521"/>
                  <a:gd name="connsiteY1" fmla="*/ 950 h 1229804"/>
                  <a:gd name="connsiteX2" fmla="*/ 0 w 631521"/>
                  <a:gd name="connsiteY2" fmla="*/ 1229805 h 1229804"/>
                  <a:gd name="connsiteX3" fmla="*/ 631522 w 631521"/>
                  <a:gd name="connsiteY3" fmla="*/ 1147185 h 1229804"/>
                </a:gdLst>
                <a:ahLst/>
                <a:cxnLst>
                  <a:cxn ang="0">
                    <a:pos x="connsiteX0" y="connsiteY0"/>
                  </a:cxn>
                  <a:cxn ang="0">
                    <a:pos x="connsiteX1" y="connsiteY1"/>
                  </a:cxn>
                  <a:cxn ang="0">
                    <a:pos x="connsiteX2" y="connsiteY2"/>
                  </a:cxn>
                  <a:cxn ang="0">
                    <a:pos x="connsiteX3" y="connsiteY3"/>
                  </a:cxn>
                </a:cxnLst>
                <a:rect l="l" t="t" r="r" b="b"/>
                <a:pathLst>
                  <a:path w="631521" h="1229804">
                    <a:moveTo>
                      <a:pt x="631522" y="0"/>
                    </a:moveTo>
                    <a:lnTo>
                      <a:pt x="0" y="950"/>
                    </a:lnTo>
                    <a:lnTo>
                      <a:pt x="0" y="1229805"/>
                    </a:lnTo>
                    <a:lnTo>
                      <a:pt x="631522" y="1147185"/>
                    </a:lnTo>
                    <a:close/>
                  </a:path>
                </a:pathLst>
              </a:custGeom>
              <a:solidFill>
                <a:srgbClr val="808080"/>
              </a:solidFill>
              <a:ln w="9495" cap="flat">
                <a:noFill/>
                <a:prstDash val="solid"/>
                <a:miter/>
              </a:ln>
            </p:spPr>
            <p:txBody>
              <a:bodyPr rtlCol="0" anchor="ctr"/>
              <a:lstStyle/>
              <a:p>
                <a:endParaRPr lang="en-ID"/>
              </a:p>
            </p:txBody>
          </p:sp>
          <p:sp>
            <p:nvSpPr>
              <p:cNvPr id="7" name="Freeform: Shape 6">
                <a:extLst>
                  <a:ext uri="{FF2B5EF4-FFF2-40B4-BE49-F238E27FC236}">
                    <a16:creationId xmlns:a16="http://schemas.microsoft.com/office/drawing/2014/main" id="{732AECC4-F437-494A-B493-FCAFBD5E2C5B}"/>
                  </a:ext>
                </a:extLst>
              </p:cNvPr>
              <p:cNvSpPr/>
              <p:nvPr/>
            </p:nvSpPr>
            <p:spPr>
              <a:xfrm>
                <a:off x="10570816" y="2466638"/>
                <a:ext cx="354388" cy="764830"/>
              </a:xfrm>
              <a:custGeom>
                <a:avLst/>
                <a:gdLst>
                  <a:gd name="connsiteX0" fmla="*/ 0 w 354222"/>
                  <a:gd name="connsiteY0" fmla="*/ 0 h 764473"/>
                  <a:gd name="connsiteX1" fmla="*/ 354222 w 354222"/>
                  <a:gd name="connsiteY1" fmla="*/ 75973 h 764473"/>
                  <a:gd name="connsiteX2" fmla="*/ 354222 w 354222"/>
                  <a:gd name="connsiteY2" fmla="*/ 764473 h 764473"/>
                  <a:gd name="connsiteX3" fmla="*/ 0 w 354222"/>
                  <a:gd name="connsiteY3" fmla="*/ 642917 h 764473"/>
                </a:gdLst>
                <a:ahLst/>
                <a:cxnLst>
                  <a:cxn ang="0">
                    <a:pos x="connsiteX0" y="connsiteY0"/>
                  </a:cxn>
                  <a:cxn ang="0">
                    <a:pos x="connsiteX1" y="connsiteY1"/>
                  </a:cxn>
                  <a:cxn ang="0">
                    <a:pos x="connsiteX2" y="connsiteY2"/>
                  </a:cxn>
                  <a:cxn ang="0">
                    <a:pos x="connsiteX3" y="connsiteY3"/>
                  </a:cxn>
                </a:cxnLst>
                <a:rect l="l" t="t" r="r" b="b"/>
                <a:pathLst>
                  <a:path w="354222" h="764473">
                    <a:moveTo>
                      <a:pt x="0" y="0"/>
                    </a:moveTo>
                    <a:lnTo>
                      <a:pt x="354222" y="75973"/>
                    </a:lnTo>
                    <a:lnTo>
                      <a:pt x="354222" y="764473"/>
                    </a:lnTo>
                    <a:lnTo>
                      <a:pt x="0" y="642917"/>
                    </a:lnTo>
                    <a:close/>
                  </a:path>
                </a:pathLst>
              </a:custGeom>
              <a:solidFill>
                <a:srgbClr val="808080"/>
              </a:solidFill>
              <a:ln w="9495" cap="flat">
                <a:noFill/>
                <a:prstDash val="solid"/>
                <a:miter/>
              </a:ln>
            </p:spPr>
            <p:txBody>
              <a:bodyPr rtlCol="0" anchor="ctr"/>
              <a:lstStyle/>
              <a:p>
                <a:endParaRPr lang="en-ID"/>
              </a:p>
            </p:txBody>
          </p:sp>
          <p:sp>
            <p:nvSpPr>
              <p:cNvPr id="8" name="Freeform: Shape 7">
                <a:extLst>
                  <a:ext uri="{FF2B5EF4-FFF2-40B4-BE49-F238E27FC236}">
                    <a16:creationId xmlns:a16="http://schemas.microsoft.com/office/drawing/2014/main" id="{3D7DF1E8-097C-4D29-9283-B2D1C301B5D3}"/>
                  </a:ext>
                </a:extLst>
              </p:cNvPr>
              <p:cNvSpPr/>
              <p:nvPr/>
            </p:nvSpPr>
            <p:spPr>
              <a:xfrm>
                <a:off x="10073914" y="2542646"/>
                <a:ext cx="851289" cy="1111617"/>
              </a:xfrm>
              <a:custGeom>
                <a:avLst/>
                <a:gdLst>
                  <a:gd name="connsiteX0" fmla="*/ 850892 w 850891"/>
                  <a:gd name="connsiteY0" fmla="*/ 0 h 1111097"/>
                  <a:gd name="connsiteX1" fmla="*/ 850892 w 850891"/>
                  <a:gd name="connsiteY1" fmla="*/ 688501 h 1111097"/>
                  <a:gd name="connsiteX2" fmla="*/ 0 w 850891"/>
                  <a:gd name="connsiteY2" fmla="*/ 1111098 h 1111097"/>
                  <a:gd name="connsiteX3" fmla="*/ 0 w 850891"/>
                  <a:gd name="connsiteY3" fmla="*/ 427345 h 1111097"/>
                </a:gdLst>
                <a:ahLst/>
                <a:cxnLst>
                  <a:cxn ang="0">
                    <a:pos x="connsiteX0" y="connsiteY0"/>
                  </a:cxn>
                  <a:cxn ang="0">
                    <a:pos x="connsiteX1" y="connsiteY1"/>
                  </a:cxn>
                  <a:cxn ang="0">
                    <a:pos x="connsiteX2" y="connsiteY2"/>
                  </a:cxn>
                  <a:cxn ang="0">
                    <a:pos x="connsiteX3" y="connsiteY3"/>
                  </a:cxn>
                </a:cxnLst>
                <a:rect l="l" t="t" r="r" b="b"/>
                <a:pathLst>
                  <a:path w="850891" h="1111097">
                    <a:moveTo>
                      <a:pt x="850892" y="0"/>
                    </a:moveTo>
                    <a:lnTo>
                      <a:pt x="850892" y="688501"/>
                    </a:lnTo>
                    <a:lnTo>
                      <a:pt x="0" y="1111098"/>
                    </a:lnTo>
                    <a:lnTo>
                      <a:pt x="0" y="427345"/>
                    </a:lnTo>
                    <a:close/>
                  </a:path>
                </a:pathLst>
              </a:custGeom>
              <a:solidFill>
                <a:srgbClr val="333333"/>
              </a:solidFill>
              <a:ln w="9495" cap="flat">
                <a:noFill/>
                <a:prstDash val="solid"/>
                <a:miter/>
              </a:ln>
            </p:spPr>
            <p:txBody>
              <a:bodyPr rtlCol="0" anchor="ctr"/>
              <a:lstStyle/>
              <a:p>
                <a:endParaRPr lang="en-ID"/>
              </a:p>
            </p:txBody>
          </p:sp>
          <p:sp>
            <p:nvSpPr>
              <p:cNvPr id="9" name="Freeform: Shape 8">
                <a:extLst>
                  <a:ext uri="{FF2B5EF4-FFF2-40B4-BE49-F238E27FC236}">
                    <a16:creationId xmlns:a16="http://schemas.microsoft.com/office/drawing/2014/main" id="{5549729A-C543-4390-9074-206D42DD352C}"/>
                  </a:ext>
                </a:extLst>
              </p:cNvPr>
              <p:cNvSpPr/>
              <p:nvPr/>
            </p:nvSpPr>
            <p:spPr>
              <a:xfrm>
                <a:off x="4648840" y="4906496"/>
                <a:ext cx="1448902" cy="1947705"/>
              </a:xfrm>
              <a:custGeom>
                <a:avLst/>
                <a:gdLst>
                  <a:gd name="connsiteX0" fmla="*/ 0 w 1448225"/>
                  <a:gd name="connsiteY0" fmla="*/ 0 h 1946795"/>
                  <a:gd name="connsiteX1" fmla="*/ 0 w 1448225"/>
                  <a:gd name="connsiteY1" fmla="*/ 1228855 h 1946795"/>
                  <a:gd name="connsiteX2" fmla="*/ 1448226 w 1448225"/>
                  <a:gd name="connsiteY2" fmla="*/ 1946795 h 1946795"/>
                  <a:gd name="connsiteX3" fmla="*/ 1448226 w 1448225"/>
                  <a:gd name="connsiteY3" fmla="*/ 727437 h 1946795"/>
                </a:gdLst>
                <a:ahLst/>
                <a:cxnLst>
                  <a:cxn ang="0">
                    <a:pos x="connsiteX0" y="connsiteY0"/>
                  </a:cxn>
                  <a:cxn ang="0">
                    <a:pos x="connsiteX1" y="connsiteY1"/>
                  </a:cxn>
                  <a:cxn ang="0">
                    <a:pos x="connsiteX2" y="connsiteY2"/>
                  </a:cxn>
                  <a:cxn ang="0">
                    <a:pos x="connsiteX3" y="connsiteY3"/>
                  </a:cxn>
                </a:cxnLst>
                <a:rect l="l" t="t" r="r" b="b"/>
                <a:pathLst>
                  <a:path w="1448225" h="1946795">
                    <a:moveTo>
                      <a:pt x="0" y="0"/>
                    </a:moveTo>
                    <a:lnTo>
                      <a:pt x="0" y="1228855"/>
                    </a:lnTo>
                    <a:lnTo>
                      <a:pt x="1448226" y="1946795"/>
                    </a:lnTo>
                    <a:lnTo>
                      <a:pt x="1448226" y="727437"/>
                    </a:lnTo>
                    <a:close/>
                  </a:path>
                </a:pathLst>
              </a:custGeom>
              <a:solidFill>
                <a:srgbClr val="333333"/>
              </a:solidFill>
              <a:ln w="9495" cap="flat">
                <a:noFill/>
                <a:prstDash val="solid"/>
                <a:miter/>
              </a:ln>
            </p:spPr>
            <p:txBody>
              <a:bodyPr rtlCol="0" anchor="ctr"/>
              <a:lstStyle/>
              <a:p>
                <a:endParaRPr lang="en-ID"/>
              </a:p>
            </p:txBody>
          </p:sp>
          <p:sp>
            <p:nvSpPr>
              <p:cNvPr id="10" name="Freeform: Shape 9">
                <a:extLst>
                  <a:ext uri="{FF2B5EF4-FFF2-40B4-BE49-F238E27FC236}">
                    <a16:creationId xmlns:a16="http://schemas.microsoft.com/office/drawing/2014/main" id="{DE0A1CB3-3FEC-4C98-BB38-500ADEAA672A}"/>
                  </a:ext>
                </a:extLst>
              </p:cNvPr>
              <p:cNvSpPr/>
              <p:nvPr/>
            </p:nvSpPr>
            <p:spPr>
              <a:xfrm>
                <a:off x="0" y="2508442"/>
                <a:ext cx="12193588" cy="4345758"/>
              </a:xfrm>
              <a:custGeom>
                <a:avLst/>
                <a:gdLst>
                  <a:gd name="connsiteX0" fmla="*/ 5712183 w 12187890"/>
                  <a:gd name="connsiteY0" fmla="*/ 667608 h 4343727"/>
                  <a:gd name="connsiteX1" fmla="*/ 5870776 w 12187890"/>
                  <a:gd name="connsiteY1" fmla="*/ 645766 h 4343727"/>
                  <a:gd name="connsiteX2" fmla="*/ 6201256 w 12187890"/>
                  <a:gd name="connsiteY2" fmla="*/ 610629 h 4343727"/>
                  <a:gd name="connsiteX3" fmla="*/ 7525078 w 12187890"/>
                  <a:gd name="connsiteY3" fmla="*/ 528009 h 4343727"/>
                  <a:gd name="connsiteX4" fmla="*/ 9001793 w 12187890"/>
                  <a:gd name="connsiteY4" fmla="*/ 484325 h 4343727"/>
                  <a:gd name="connsiteX5" fmla="*/ 10714023 w 12187890"/>
                  <a:gd name="connsiteY5" fmla="*/ 456785 h 4343727"/>
                  <a:gd name="connsiteX6" fmla="*/ 12187890 w 12187890"/>
                  <a:gd name="connsiteY6" fmla="*/ 425446 h 4343727"/>
                  <a:gd name="connsiteX7" fmla="*/ 12187890 w 12187890"/>
                  <a:gd name="connsiteY7" fmla="*/ 0 h 4343727"/>
                  <a:gd name="connsiteX8" fmla="*/ 6971428 w 12187890"/>
                  <a:gd name="connsiteY8" fmla="*/ 950 h 4343727"/>
                  <a:gd name="connsiteX9" fmla="*/ 5408293 w 12187890"/>
                  <a:gd name="connsiteY9" fmla="*/ 75973 h 4343727"/>
                  <a:gd name="connsiteX10" fmla="*/ 4813808 w 12187890"/>
                  <a:gd name="connsiteY10" fmla="*/ 145297 h 4343727"/>
                  <a:gd name="connsiteX11" fmla="*/ 4294347 w 12187890"/>
                  <a:gd name="connsiteY11" fmla="*/ 250709 h 4343727"/>
                  <a:gd name="connsiteX12" fmla="*/ 3840410 w 12187890"/>
                  <a:gd name="connsiteY12" fmla="*/ 465332 h 4343727"/>
                  <a:gd name="connsiteX13" fmla="*/ 3756841 w 12187890"/>
                  <a:gd name="connsiteY13" fmla="*/ 465332 h 4343727"/>
                  <a:gd name="connsiteX14" fmla="*/ 3756841 w 12187890"/>
                  <a:gd name="connsiteY14" fmla="*/ 637219 h 4343727"/>
                  <a:gd name="connsiteX15" fmla="*/ 3756841 w 12187890"/>
                  <a:gd name="connsiteY15" fmla="*/ 657162 h 4343727"/>
                  <a:gd name="connsiteX16" fmla="*/ 4363671 w 12187890"/>
                  <a:gd name="connsiteY16" fmla="*/ 1125343 h 4343727"/>
                  <a:gd name="connsiteX17" fmla="*/ 5259197 w 12187890"/>
                  <a:gd name="connsiteY17" fmla="*/ 1346613 h 4343727"/>
                  <a:gd name="connsiteX18" fmla="*/ 6342755 w 12187890"/>
                  <a:gd name="connsiteY18" fmla="*/ 1534645 h 4343727"/>
                  <a:gd name="connsiteX19" fmla="*/ 7472847 w 12187890"/>
                  <a:gd name="connsiteY19" fmla="*/ 1730274 h 4343727"/>
                  <a:gd name="connsiteX20" fmla="*/ 7910638 w 12187890"/>
                  <a:gd name="connsiteY20" fmla="*/ 1823340 h 4343727"/>
                  <a:gd name="connsiteX21" fmla="*/ 8225924 w 12187890"/>
                  <a:gd name="connsiteY21" fmla="*/ 1910709 h 4343727"/>
                  <a:gd name="connsiteX22" fmla="*/ 8436748 w 12187890"/>
                  <a:gd name="connsiteY22" fmla="*/ 2008523 h 4343727"/>
                  <a:gd name="connsiteX23" fmla="*/ 8279105 w 12187890"/>
                  <a:gd name="connsiteY23" fmla="*/ 2074999 h 4343727"/>
                  <a:gd name="connsiteX24" fmla="*/ 8019848 w 12187890"/>
                  <a:gd name="connsiteY24" fmla="*/ 2133878 h 4343727"/>
                  <a:gd name="connsiteX25" fmla="*/ 7645684 w 12187890"/>
                  <a:gd name="connsiteY25" fmla="*/ 2191807 h 4343727"/>
                  <a:gd name="connsiteX26" fmla="*/ 0 w 12187890"/>
                  <a:gd name="connsiteY26" fmla="*/ 3201291 h 4343727"/>
                  <a:gd name="connsiteX27" fmla="*/ 0 w 12187890"/>
                  <a:gd name="connsiteY27" fmla="*/ 4343728 h 4343727"/>
                  <a:gd name="connsiteX28" fmla="*/ 3722653 w 12187890"/>
                  <a:gd name="connsiteY28" fmla="*/ 4343728 h 4343727"/>
                  <a:gd name="connsiteX29" fmla="*/ 4395960 w 12187890"/>
                  <a:gd name="connsiteY29" fmla="*/ 4175639 h 4343727"/>
                  <a:gd name="connsiteX30" fmla="*/ 9579184 w 12187890"/>
                  <a:gd name="connsiteY30" fmla="*/ 2781544 h 4343727"/>
                  <a:gd name="connsiteX31" fmla="*/ 9982787 w 12187890"/>
                  <a:gd name="connsiteY31" fmla="*/ 2636246 h 4343727"/>
                  <a:gd name="connsiteX32" fmla="*/ 10405385 w 12187890"/>
                  <a:gd name="connsiteY32" fmla="*/ 2258283 h 4343727"/>
                  <a:gd name="connsiteX33" fmla="*/ 10424378 w 12187890"/>
                  <a:gd name="connsiteY33" fmla="*/ 2148123 h 4343727"/>
                  <a:gd name="connsiteX34" fmla="*/ 10424378 w 12187890"/>
                  <a:gd name="connsiteY34" fmla="*/ 2139576 h 4343727"/>
                  <a:gd name="connsiteX35" fmla="*/ 10424378 w 12187890"/>
                  <a:gd name="connsiteY35" fmla="*/ 1946796 h 4343727"/>
                  <a:gd name="connsiteX36" fmla="*/ 10374996 w 12187890"/>
                  <a:gd name="connsiteY36" fmla="*/ 1946796 h 4343727"/>
                  <a:gd name="connsiteX37" fmla="*/ 10349356 w 12187890"/>
                  <a:gd name="connsiteY37" fmla="*/ 1900262 h 4343727"/>
                  <a:gd name="connsiteX38" fmla="*/ 9314230 w 12187890"/>
                  <a:gd name="connsiteY38" fmla="*/ 1362757 h 4343727"/>
                  <a:gd name="connsiteX39" fmla="*/ 8469036 w 12187890"/>
                  <a:gd name="connsiteY39" fmla="*/ 1155732 h 4343727"/>
                  <a:gd name="connsiteX40" fmla="*/ 7526027 w 12187890"/>
                  <a:gd name="connsiteY40" fmla="*/ 974347 h 4343727"/>
                  <a:gd name="connsiteX41" fmla="*/ 6345604 w 12187890"/>
                  <a:gd name="connsiteY41" fmla="*/ 773970 h 4343727"/>
                  <a:gd name="connsiteX42" fmla="*/ 6268682 w 12187890"/>
                  <a:gd name="connsiteY42" fmla="*/ 761624 h 4343727"/>
                  <a:gd name="connsiteX43" fmla="*/ 5904964 w 12187890"/>
                  <a:gd name="connsiteY43" fmla="*/ 704645 h 4343727"/>
                  <a:gd name="connsiteX44" fmla="*/ 5712183 w 12187890"/>
                  <a:gd name="connsiteY44" fmla="*/ 667608 h 4343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2187890" h="4343727">
                    <a:moveTo>
                      <a:pt x="5712183" y="667608"/>
                    </a:moveTo>
                    <a:cubicBezTo>
                      <a:pt x="5776760" y="657162"/>
                      <a:pt x="5842286" y="649565"/>
                      <a:pt x="5870776" y="645766"/>
                    </a:cubicBezTo>
                    <a:cubicBezTo>
                      <a:pt x="5980936" y="632471"/>
                      <a:pt x="6091097" y="621075"/>
                      <a:pt x="6201256" y="610629"/>
                    </a:cubicBezTo>
                    <a:cubicBezTo>
                      <a:pt x="6641897" y="570744"/>
                      <a:pt x="7083487" y="547002"/>
                      <a:pt x="7525078" y="528009"/>
                    </a:cubicBezTo>
                    <a:cubicBezTo>
                      <a:pt x="8017000" y="507117"/>
                      <a:pt x="8509871" y="494771"/>
                      <a:pt x="9001793" y="484325"/>
                    </a:cubicBezTo>
                    <a:cubicBezTo>
                      <a:pt x="9572536" y="472929"/>
                      <a:pt x="10143280" y="465332"/>
                      <a:pt x="10714023" y="456785"/>
                    </a:cubicBezTo>
                    <a:cubicBezTo>
                      <a:pt x="11204996" y="449187"/>
                      <a:pt x="11696917" y="442540"/>
                      <a:pt x="12187890" y="425446"/>
                    </a:cubicBezTo>
                    <a:lnTo>
                      <a:pt x="12187890" y="0"/>
                    </a:lnTo>
                    <a:lnTo>
                      <a:pt x="6971428" y="950"/>
                    </a:lnTo>
                    <a:cubicBezTo>
                      <a:pt x="6450067" y="11396"/>
                      <a:pt x="5927756" y="29439"/>
                      <a:pt x="5408293" y="75973"/>
                    </a:cubicBezTo>
                    <a:cubicBezTo>
                      <a:pt x="5209815" y="94016"/>
                      <a:pt x="5011337" y="115858"/>
                      <a:pt x="4813808" y="145297"/>
                    </a:cubicBezTo>
                    <a:cubicBezTo>
                      <a:pt x="4639072" y="171888"/>
                      <a:pt x="4464335" y="203226"/>
                      <a:pt x="4294347" y="250709"/>
                    </a:cubicBezTo>
                    <a:cubicBezTo>
                      <a:pt x="4168042" y="285847"/>
                      <a:pt x="3957218" y="350423"/>
                      <a:pt x="3840410" y="465332"/>
                    </a:cubicBezTo>
                    <a:lnTo>
                      <a:pt x="3756841" y="465332"/>
                    </a:lnTo>
                    <a:lnTo>
                      <a:pt x="3756841" y="637219"/>
                    </a:lnTo>
                    <a:cubicBezTo>
                      <a:pt x="3756841" y="643867"/>
                      <a:pt x="3756841" y="650515"/>
                      <a:pt x="3756841" y="657162"/>
                    </a:cubicBezTo>
                    <a:cubicBezTo>
                      <a:pt x="3768237" y="905972"/>
                      <a:pt x="4164243" y="1057917"/>
                      <a:pt x="4363671" y="1125343"/>
                    </a:cubicBezTo>
                    <a:cubicBezTo>
                      <a:pt x="4655216" y="1223157"/>
                      <a:pt x="4958156" y="1287734"/>
                      <a:pt x="5259197" y="1346613"/>
                    </a:cubicBezTo>
                    <a:cubicBezTo>
                      <a:pt x="5619117" y="1416887"/>
                      <a:pt x="5980936" y="1475766"/>
                      <a:pt x="6342755" y="1534645"/>
                    </a:cubicBezTo>
                    <a:cubicBezTo>
                      <a:pt x="6719769" y="1596372"/>
                      <a:pt x="7097732" y="1657150"/>
                      <a:pt x="7472847" y="1730274"/>
                    </a:cubicBezTo>
                    <a:cubicBezTo>
                      <a:pt x="7619093" y="1758764"/>
                      <a:pt x="7765341" y="1789153"/>
                      <a:pt x="7910638" y="1823340"/>
                    </a:cubicBezTo>
                    <a:cubicBezTo>
                      <a:pt x="8017000" y="1848981"/>
                      <a:pt x="8122411" y="1875571"/>
                      <a:pt x="8225924" y="1910709"/>
                    </a:cubicBezTo>
                    <a:cubicBezTo>
                      <a:pt x="8262011" y="1923054"/>
                      <a:pt x="8403510" y="1973386"/>
                      <a:pt x="8436748" y="2008523"/>
                    </a:cubicBezTo>
                    <a:cubicBezTo>
                      <a:pt x="8407308" y="2034164"/>
                      <a:pt x="8306645" y="2066452"/>
                      <a:pt x="8279105" y="2074999"/>
                    </a:cubicBezTo>
                    <a:cubicBezTo>
                      <a:pt x="8193635" y="2099690"/>
                      <a:pt x="8107217" y="2117734"/>
                      <a:pt x="8019848" y="2133878"/>
                    </a:cubicBezTo>
                    <a:cubicBezTo>
                      <a:pt x="7895444" y="2156670"/>
                      <a:pt x="7771038" y="2174713"/>
                      <a:pt x="7645684" y="2191807"/>
                    </a:cubicBezTo>
                    <a:lnTo>
                      <a:pt x="0" y="3201291"/>
                    </a:lnTo>
                    <a:lnTo>
                      <a:pt x="0" y="4343728"/>
                    </a:lnTo>
                    <a:lnTo>
                      <a:pt x="3722653" y="4343728"/>
                    </a:lnTo>
                    <a:cubicBezTo>
                      <a:pt x="3947722" y="4287699"/>
                      <a:pt x="4171841" y="4231669"/>
                      <a:pt x="4395960" y="4175639"/>
                    </a:cubicBezTo>
                    <a:cubicBezTo>
                      <a:pt x="6130982" y="3738797"/>
                      <a:pt x="7860306" y="3279163"/>
                      <a:pt x="9579184" y="2781544"/>
                    </a:cubicBezTo>
                    <a:cubicBezTo>
                      <a:pt x="9715934" y="2741658"/>
                      <a:pt x="9853634" y="2696074"/>
                      <a:pt x="9982787" y="2636246"/>
                    </a:cubicBezTo>
                    <a:cubicBezTo>
                      <a:pt x="10147078" y="2560273"/>
                      <a:pt x="10343657" y="2438718"/>
                      <a:pt x="10405385" y="2258283"/>
                    </a:cubicBezTo>
                    <a:cubicBezTo>
                      <a:pt x="10423428" y="2206052"/>
                      <a:pt x="10424378" y="2203203"/>
                      <a:pt x="10424378" y="2148123"/>
                    </a:cubicBezTo>
                    <a:cubicBezTo>
                      <a:pt x="10424378" y="2145274"/>
                      <a:pt x="10424378" y="2142425"/>
                      <a:pt x="10424378" y="2139576"/>
                    </a:cubicBezTo>
                    <a:lnTo>
                      <a:pt x="10424378" y="1946796"/>
                    </a:lnTo>
                    <a:lnTo>
                      <a:pt x="10374996" y="1946796"/>
                    </a:lnTo>
                    <a:cubicBezTo>
                      <a:pt x="10367398" y="1930651"/>
                      <a:pt x="10358852" y="1915457"/>
                      <a:pt x="10349356" y="1900262"/>
                    </a:cubicBezTo>
                    <a:cubicBezTo>
                      <a:pt x="10186964" y="1628661"/>
                      <a:pt x="9608623" y="1448226"/>
                      <a:pt x="9314230" y="1362757"/>
                    </a:cubicBezTo>
                    <a:cubicBezTo>
                      <a:pt x="9035981" y="1282036"/>
                      <a:pt x="8752983" y="1215560"/>
                      <a:pt x="8469036" y="1155732"/>
                    </a:cubicBezTo>
                    <a:cubicBezTo>
                      <a:pt x="8155649" y="1089256"/>
                      <a:pt x="7841313" y="1030377"/>
                      <a:pt x="7526027" y="974347"/>
                    </a:cubicBezTo>
                    <a:cubicBezTo>
                      <a:pt x="7132869" y="905023"/>
                      <a:pt x="6739712" y="840446"/>
                      <a:pt x="6345604" y="773970"/>
                    </a:cubicBezTo>
                    <a:cubicBezTo>
                      <a:pt x="6319964" y="770171"/>
                      <a:pt x="6294323" y="765423"/>
                      <a:pt x="6268682" y="761624"/>
                    </a:cubicBezTo>
                    <a:cubicBezTo>
                      <a:pt x="6147126" y="741682"/>
                      <a:pt x="6026519" y="724588"/>
                      <a:pt x="5904964" y="704645"/>
                    </a:cubicBezTo>
                    <a:cubicBezTo>
                      <a:pt x="5842286" y="692300"/>
                      <a:pt x="5776760" y="680904"/>
                      <a:pt x="5712183" y="667608"/>
                    </a:cubicBezTo>
                    <a:close/>
                  </a:path>
                </a:pathLst>
              </a:custGeom>
              <a:solidFill>
                <a:srgbClr val="333333"/>
              </a:solidFill>
              <a:ln w="9495" cap="flat">
                <a:noFill/>
                <a:prstDash val="solid"/>
                <a:miter/>
              </a:ln>
            </p:spPr>
            <p:txBody>
              <a:bodyPr rtlCol="0" anchor="ctr"/>
              <a:lstStyle/>
              <a:p>
                <a:endParaRPr lang="en-ID"/>
              </a:p>
            </p:txBody>
          </p:sp>
          <p:sp>
            <p:nvSpPr>
              <p:cNvPr id="20" name="Freeform: Shape 19">
                <a:extLst>
                  <a:ext uri="{FF2B5EF4-FFF2-40B4-BE49-F238E27FC236}">
                    <a16:creationId xmlns:a16="http://schemas.microsoft.com/office/drawing/2014/main" id="{DD609599-ED63-4D13-B772-FFB34E4F2320}"/>
                  </a:ext>
                </a:extLst>
              </p:cNvPr>
              <p:cNvSpPr/>
              <p:nvPr/>
            </p:nvSpPr>
            <p:spPr>
              <a:xfrm>
                <a:off x="0" y="2318422"/>
                <a:ext cx="12193588" cy="4535778"/>
              </a:xfrm>
              <a:custGeom>
                <a:avLst/>
                <a:gdLst>
                  <a:gd name="connsiteX0" fmla="*/ 5712183 w 12187890"/>
                  <a:gd name="connsiteY0" fmla="*/ 666659 h 4533658"/>
                  <a:gd name="connsiteX1" fmla="*/ 5870776 w 12187890"/>
                  <a:gd name="connsiteY1" fmla="*/ 644817 h 4533658"/>
                  <a:gd name="connsiteX2" fmla="*/ 6201256 w 12187890"/>
                  <a:gd name="connsiteY2" fmla="*/ 609679 h 4533658"/>
                  <a:gd name="connsiteX3" fmla="*/ 7525078 w 12187890"/>
                  <a:gd name="connsiteY3" fmla="*/ 527059 h 4533658"/>
                  <a:gd name="connsiteX4" fmla="*/ 9001793 w 12187890"/>
                  <a:gd name="connsiteY4" fmla="*/ 483375 h 4533658"/>
                  <a:gd name="connsiteX5" fmla="*/ 10714023 w 12187890"/>
                  <a:gd name="connsiteY5" fmla="*/ 455835 h 4533658"/>
                  <a:gd name="connsiteX6" fmla="*/ 12187890 w 12187890"/>
                  <a:gd name="connsiteY6" fmla="*/ 424496 h 4533658"/>
                  <a:gd name="connsiteX7" fmla="*/ 12187890 w 12187890"/>
                  <a:gd name="connsiteY7" fmla="*/ 0 h 4533658"/>
                  <a:gd name="connsiteX8" fmla="*/ 6971428 w 12187890"/>
                  <a:gd name="connsiteY8" fmla="*/ 950 h 4533658"/>
                  <a:gd name="connsiteX9" fmla="*/ 5408293 w 12187890"/>
                  <a:gd name="connsiteY9" fmla="*/ 75973 h 4533658"/>
                  <a:gd name="connsiteX10" fmla="*/ 4813808 w 12187890"/>
                  <a:gd name="connsiteY10" fmla="*/ 145297 h 4533658"/>
                  <a:gd name="connsiteX11" fmla="*/ 4294347 w 12187890"/>
                  <a:gd name="connsiteY11" fmla="*/ 250709 h 4533658"/>
                  <a:gd name="connsiteX12" fmla="*/ 3756841 w 12187890"/>
                  <a:gd name="connsiteY12" fmla="*/ 657162 h 4533658"/>
                  <a:gd name="connsiteX13" fmla="*/ 4363671 w 12187890"/>
                  <a:gd name="connsiteY13" fmla="*/ 1125343 h 4533658"/>
                  <a:gd name="connsiteX14" fmla="*/ 5259197 w 12187890"/>
                  <a:gd name="connsiteY14" fmla="*/ 1346613 h 4533658"/>
                  <a:gd name="connsiteX15" fmla="*/ 6342755 w 12187890"/>
                  <a:gd name="connsiteY15" fmla="*/ 1534645 h 4533658"/>
                  <a:gd name="connsiteX16" fmla="*/ 7472847 w 12187890"/>
                  <a:gd name="connsiteY16" fmla="*/ 1730274 h 4533658"/>
                  <a:gd name="connsiteX17" fmla="*/ 7910638 w 12187890"/>
                  <a:gd name="connsiteY17" fmla="*/ 1823340 h 4533658"/>
                  <a:gd name="connsiteX18" fmla="*/ 8225924 w 12187890"/>
                  <a:gd name="connsiteY18" fmla="*/ 1910709 h 4533658"/>
                  <a:gd name="connsiteX19" fmla="*/ 8436748 w 12187890"/>
                  <a:gd name="connsiteY19" fmla="*/ 2008523 h 4533658"/>
                  <a:gd name="connsiteX20" fmla="*/ 8279105 w 12187890"/>
                  <a:gd name="connsiteY20" fmla="*/ 2074999 h 4533658"/>
                  <a:gd name="connsiteX21" fmla="*/ 8019848 w 12187890"/>
                  <a:gd name="connsiteY21" fmla="*/ 2133878 h 4533658"/>
                  <a:gd name="connsiteX22" fmla="*/ 7645684 w 12187890"/>
                  <a:gd name="connsiteY22" fmla="*/ 2191807 h 4533658"/>
                  <a:gd name="connsiteX23" fmla="*/ 0 w 12187890"/>
                  <a:gd name="connsiteY23" fmla="*/ 3200342 h 4533658"/>
                  <a:gd name="connsiteX24" fmla="*/ 0 w 12187890"/>
                  <a:gd name="connsiteY24" fmla="*/ 4533659 h 4533658"/>
                  <a:gd name="connsiteX25" fmla="*/ 2942035 w 12187890"/>
                  <a:gd name="connsiteY25" fmla="*/ 4533659 h 4533658"/>
                  <a:gd name="connsiteX26" fmla="*/ 4395960 w 12187890"/>
                  <a:gd name="connsiteY26" fmla="*/ 4173740 h 4533658"/>
                  <a:gd name="connsiteX27" fmla="*/ 9579184 w 12187890"/>
                  <a:gd name="connsiteY27" fmla="*/ 2779644 h 4533658"/>
                  <a:gd name="connsiteX28" fmla="*/ 9982787 w 12187890"/>
                  <a:gd name="connsiteY28" fmla="*/ 2634347 h 4533658"/>
                  <a:gd name="connsiteX29" fmla="*/ 10405385 w 12187890"/>
                  <a:gd name="connsiteY29" fmla="*/ 2256383 h 4533658"/>
                  <a:gd name="connsiteX30" fmla="*/ 10350305 w 12187890"/>
                  <a:gd name="connsiteY30" fmla="*/ 1898363 h 4533658"/>
                  <a:gd name="connsiteX31" fmla="*/ 9315180 w 12187890"/>
                  <a:gd name="connsiteY31" fmla="*/ 1360858 h 4533658"/>
                  <a:gd name="connsiteX32" fmla="*/ 8469986 w 12187890"/>
                  <a:gd name="connsiteY32" fmla="*/ 1153832 h 4533658"/>
                  <a:gd name="connsiteX33" fmla="*/ 7526977 w 12187890"/>
                  <a:gd name="connsiteY33" fmla="*/ 972448 h 4533658"/>
                  <a:gd name="connsiteX34" fmla="*/ 6346554 w 12187890"/>
                  <a:gd name="connsiteY34" fmla="*/ 772071 h 4533658"/>
                  <a:gd name="connsiteX35" fmla="*/ 6269632 w 12187890"/>
                  <a:gd name="connsiteY35" fmla="*/ 759725 h 4533658"/>
                  <a:gd name="connsiteX36" fmla="*/ 5905914 w 12187890"/>
                  <a:gd name="connsiteY36" fmla="*/ 702746 h 4533658"/>
                  <a:gd name="connsiteX37" fmla="*/ 5712183 w 12187890"/>
                  <a:gd name="connsiteY37" fmla="*/ 666659 h 4533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2187890" h="4533658">
                    <a:moveTo>
                      <a:pt x="5712183" y="666659"/>
                    </a:moveTo>
                    <a:cubicBezTo>
                      <a:pt x="5776760" y="656213"/>
                      <a:pt x="5842286" y="648615"/>
                      <a:pt x="5870776" y="644817"/>
                    </a:cubicBezTo>
                    <a:cubicBezTo>
                      <a:pt x="5980936" y="631521"/>
                      <a:pt x="6091097" y="620126"/>
                      <a:pt x="6201256" y="609679"/>
                    </a:cubicBezTo>
                    <a:cubicBezTo>
                      <a:pt x="6641897" y="569794"/>
                      <a:pt x="7083487" y="546052"/>
                      <a:pt x="7525078" y="527059"/>
                    </a:cubicBezTo>
                    <a:cubicBezTo>
                      <a:pt x="8017000" y="506167"/>
                      <a:pt x="8509871" y="493821"/>
                      <a:pt x="9001793" y="483375"/>
                    </a:cubicBezTo>
                    <a:cubicBezTo>
                      <a:pt x="9572536" y="471979"/>
                      <a:pt x="10143280" y="464382"/>
                      <a:pt x="10714023" y="455835"/>
                    </a:cubicBezTo>
                    <a:cubicBezTo>
                      <a:pt x="11204996" y="448238"/>
                      <a:pt x="11696917" y="441590"/>
                      <a:pt x="12187890" y="424496"/>
                    </a:cubicBezTo>
                    <a:lnTo>
                      <a:pt x="12187890" y="0"/>
                    </a:lnTo>
                    <a:lnTo>
                      <a:pt x="6971428" y="950"/>
                    </a:lnTo>
                    <a:cubicBezTo>
                      <a:pt x="6450067" y="11396"/>
                      <a:pt x="5927756" y="29439"/>
                      <a:pt x="5408293" y="75973"/>
                    </a:cubicBezTo>
                    <a:cubicBezTo>
                      <a:pt x="5209815" y="94016"/>
                      <a:pt x="5011337" y="115858"/>
                      <a:pt x="4813808" y="145297"/>
                    </a:cubicBezTo>
                    <a:cubicBezTo>
                      <a:pt x="4639072" y="171888"/>
                      <a:pt x="4464335" y="203226"/>
                      <a:pt x="4294347" y="250709"/>
                    </a:cubicBezTo>
                    <a:cubicBezTo>
                      <a:pt x="4110113" y="301041"/>
                      <a:pt x="3746395" y="415950"/>
                      <a:pt x="3756841" y="657162"/>
                    </a:cubicBezTo>
                    <a:cubicBezTo>
                      <a:pt x="3768237" y="905972"/>
                      <a:pt x="4164243" y="1057917"/>
                      <a:pt x="4363671" y="1125343"/>
                    </a:cubicBezTo>
                    <a:cubicBezTo>
                      <a:pt x="4655216" y="1223157"/>
                      <a:pt x="4958156" y="1287734"/>
                      <a:pt x="5259197" y="1346613"/>
                    </a:cubicBezTo>
                    <a:cubicBezTo>
                      <a:pt x="5619117" y="1416887"/>
                      <a:pt x="5980936" y="1475766"/>
                      <a:pt x="6342755" y="1534645"/>
                    </a:cubicBezTo>
                    <a:cubicBezTo>
                      <a:pt x="6719769" y="1596372"/>
                      <a:pt x="7097732" y="1657150"/>
                      <a:pt x="7472847" y="1730274"/>
                    </a:cubicBezTo>
                    <a:cubicBezTo>
                      <a:pt x="7619093" y="1758764"/>
                      <a:pt x="7765341" y="1789153"/>
                      <a:pt x="7910638" y="1823340"/>
                    </a:cubicBezTo>
                    <a:cubicBezTo>
                      <a:pt x="8017000" y="1848981"/>
                      <a:pt x="8122411" y="1875571"/>
                      <a:pt x="8225924" y="1910709"/>
                    </a:cubicBezTo>
                    <a:cubicBezTo>
                      <a:pt x="8262011" y="1923054"/>
                      <a:pt x="8403510" y="1973386"/>
                      <a:pt x="8436748" y="2008523"/>
                    </a:cubicBezTo>
                    <a:cubicBezTo>
                      <a:pt x="8407308" y="2034164"/>
                      <a:pt x="8306645" y="2066452"/>
                      <a:pt x="8279105" y="2074999"/>
                    </a:cubicBezTo>
                    <a:cubicBezTo>
                      <a:pt x="8193635" y="2099690"/>
                      <a:pt x="8107217" y="2117734"/>
                      <a:pt x="8019848" y="2133878"/>
                    </a:cubicBezTo>
                    <a:cubicBezTo>
                      <a:pt x="7895444" y="2156670"/>
                      <a:pt x="7771038" y="2174713"/>
                      <a:pt x="7645684" y="2191807"/>
                    </a:cubicBezTo>
                    <a:lnTo>
                      <a:pt x="0" y="3200342"/>
                    </a:lnTo>
                    <a:lnTo>
                      <a:pt x="0" y="4533659"/>
                    </a:lnTo>
                    <a:lnTo>
                      <a:pt x="2942035" y="4533659"/>
                    </a:lnTo>
                    <a:cubicBezTo>
                      <a:pt x="3427310" y="4415902"/>
                      <a:pt x="3911635" y="4296245"/>
                      <a:pt x="4395960" y="4173740"/>
                    </a:cubicBezTo>
                    <a:cubicBezTo>
                      <a:pt x="6130982" y="3736898"/>
                      <a:pt x="7860306" y="3277264"/>
                      <a:pt x="9579184" y="2779644"/>
                    </a:cubicBezTo>
                    <a:cubicBezTo>
                      <a:pt x="9715934" y="2739759"/>
                      <a:pt x="9853634" y="2694175"/>
                      <a:pt x="9982787" y="2634347"/>
                    </a:cubicBezTo>
                    <a:cubicBezTo>
                      <a:pt x="10147078" y="2558374"/>
                      <a:pt x="10343657" y="2436818"/>
                      <a:pt x="10405385" y="2256383"/>
                    </a:cubicBezTo>
                    <a:cubicBezTo>
                      <a:pt x="10448119" y="2131979"/>
                      <a:pt x="10414881" y="2007574"/>
                      <a:pt x="10350305" y="1898363"/>
                    </a:cubicBezTo>
                    <a:cubicBezTo>
                      <a:pt x="10187914" y="1626761"/>
                      <a:pt x="9609573" y="1446327"/>
                      <a:pt x="9315180" y="1360858"/>
                    </a:cubicBezTo>
                    <a:cubicBezTo>
                      <a:pt x="9036930" y="1280137"/>
                      <a:pt x="8753932" y="1213661"/>
                      <a:pt x="8469986" y="1153832"/>
                    </a:cubicBezTo>
                    <a:cubicBezTo>
                      <a:pt x="8156599" y="1087357"/>
                      <a:pt x="7842263" y="1028478"/>
                      <a:pt x="7526977" y="972448"/>
                    </a:cubicBezTo>
                    <a:cubicBezTo>
                      <a:pt x="7133819" y="903123"/>
                      <a:pt x="6740661" y="838547"/>
                      <a:pt x="6346554" y="772071"/>
                    </a:cubicBezTo>
                    <a:cubicBezTo>
                      <a:pt x="6320913" y="768272"/>
                      <a:pt x="6295273" y="763524"/>
                      <a:pt x="6269632" y="759725"/>
                    </a:cubicBezTo>
                    <a:cubicBezTo>
                      <a:pt x="6148076" y="739782"/>
                      <a:pt x="6027469" y="722689"/>
                      <a:pt x="5905914" y="702746"/>
                    </a:cubicBezTo>
                    <a:cubicBezTo>
                      <a:pt x="5842286" y="691350"/>
                      <a:pt x="5776760" y="679954"/>
                      <a:pt x="5712183" y="666659"/>
                    </a:cubicBezTo>
                    <a:close/>
                  </a:path>
                </a:pathLst>
              </a:custGeom>
              <a:solidFill>
                <a:srgbClr val="000000"/>
              </a:solidFill>
              <a:ln w="9495" cap="flat">
                <a:noFill/>
                <a:prstDash val="solid"/>
                <a:miter/>
              </a:ln>
            </p:spPr>
            <p:txBody>
              <a:bodyPr rtlCol="0" anchor="ctr"/>
              <a:lstStyle/>
              <a:p>
                <a:endParaRPr lang="en-ID"/>
              </a:p>
            </p:txBody>
          </p:sp>
          <p:sp>
            <p:nvSpPr>
              <p:cNvPr id="21" name="Freeform: Shape 20">
                <a:extLst>
                  <a:ext uri="{FF2B5EF4-FFF2-40B4-BE49-F238E27FC236}">
                    <a16:creationId xmlns:a16="http://schemas.microsoft.com/office/drawing/2014/main" id="{CD17A626-0992-4752-8228-00D70031E3BC}"/>
                  </a:ext>
                </a:extLst>
              </p:cNvPr>
              <p:cNvSpPr/>
              <p:nvPr/>
            </p:nvSpPr>
            <p:spPr>
              <a:xfrm>
                <a:off x="0" y="2362127"/>
                <a:ext cx="12193588" cy="4492073"/>
              </a:xfrm>
              <a:custGeom>
                <a:avLst/>
                <a:gdLst>
                  <a:gd name="connsiteX0" fmla="*/ 5542195 w 12187890"/>
                  <a:gd name="connsiteY0" fmla="*/ 620126 h 4489974"/>
                  <a:gd name="connsiteX1" fmla="*/ 6197458 w 12187890"/>
                  <a:gd name="connsiteY1" fmla="*/ 524210 h 4489974"/>
                  <a:gd name="connsiteX2" fmla="*/ 7523178 w 12187890"/>
                  <a:gd name="connsiteY2" fmla="*/ 441590 h 4489974"/>
                  <a:gd name="connsiteX3" fmla="*/ 9000843 w 12187890"/>
                  <a:gd name="connsiteY3" fmla="*/ 397906 h 4489974"/>
                  <a:gd name="connsiteX4" fmla="*/ 10713073 w 12187890"/>
                  <a:gd name="connsiteY4" fmla="*/ 370366 h 4489974"/>
                  <a:gd name="connsiteX5" fmla="*/ 12187890 w 12187890"/>
                  <a:gd name="connsiteY5" fmla="*/ 339027 h 4489974"/>
                  <a:gd name="connsiteX6" fmla="*/ 12187890 w 12187890"/>
                  <a:gd name="connsiteY6" fmla="*/ 0 h 4489974"/>
                  <a:gd name="connsiteX7" fmla="*/ 6972378 w 12187890"/>
                  <a:gd name="connsiteY7" fmla="*/ 950 h 4489974"/>
                  <a:gd name="connsiteX8" fmla="*/ 5412092 w 12187890"/>
                  <a:gd name="connsiteY8" fmla="*/ 75973 h 4489974"/>
                  <a:gd name="connsiteX9" fmla="*/ 4820456 w 12187890"/>
                  <a:gd name="connsiteY9" fmla="*/ 145297 h 4489974"/>
                  <a:gd name="connsiteX10" fmla="*/ 4305742 w 12187890"/>
                  <a:gd name="connsiteY10" fmla="*/ 249760 h 4489974"/>
                  <a:gd name="connsiteX11" fmla="*/ 3799575 w 12187890"/>
                  <a:gd name="connsiteY11" fmla="*/ 612528 h 4489974"/>
                  <a:gd name="connsiteX12" fmla="*/ 4376966 w 12187890"/>
                  <a:gd name="connsiteY12" fmla="*/ 1041773 h 4489974"/>
                  <a:gd name="connsiteX13" fmla="*/ 5267744 w 12187890"/>
                  <a:gd name="connsiteY13" fmla="*/ 1261144 h 4489974"/>
                  <a:gd name="connsiteX14" fmla="*/ 6349403 w 12187890"/>
                  <a:gd name="connsiteY14" fmla="*/ 1449175 h 4489974"/>
                  <a:gd name="connsiteX15" fmla="*/ 7480444 w 12187890"/>
                  <a:gd name="connsiteY15" fmla="*/ 1644805 h 4489974"/>
                  <a:gd name="connsiteX16" fmla="*/ 7920135 w 12187890"/>
                  <a:gd name="connsiteY16" fmla="*/ 1738821 h 4489974"/>
                  <a:gd name="connsiteX17" fmla="*/ 8239219 w 12187890"/>
                  <a:gd name="connsiteY17" fmla="*/ 1827139 h 4489974"/>
                  <a:gd name="connsiteX18" fmla="*/ 8484230 w 12187890"/>
                  <a:gd name="connsiteY18" fmla="*/ 1966738 h 4489974"/>
                  <a:gd name="connsiteX19" fmla="*/ 8290501 w 12187890"/>
                  <a:gd name="connsiteY19" fmla="*/ 2072150 h 4489974"/>
                  <a:gd name="connsiteX20" fmla="*/ 8027446 w 12187890"/>
                  <a:gd name="connsiteY20" fmla="*/ 2131978 h 4489974"/>
                  <a:gd name="connsiteX21" fmla="*/ 7651382 w 12187890"/>
                  <a:gd name="connsiteY21" fmla="*/ 2189907 h 4489974"/>
                  <a:gd name="connsiteX22" fmla="*/ 0 w 12187890"/>
                  <a:gd name="connsiteY22" fmla="*/ 3199392 h 4489974"/>
                  <a:gd name="connsiteX23" fmla="*/ 0 w 12187890"/>
                  <a:gd name="connsiteY23" fmla="*/ 4489975 h 4489974"/>
                  <a:gd name="connsiteX24" fmla="*/ 2760651 w 12187890"/>
                  <a:gd name="connsiteY24" fmla="*/ 4489975 h 4489974"/>
                  <a:gd name="connsiteX25" fmla="*/ 4385513 w 12187890"/>
                  <a:gd name="connsiteY25" fmla="*/ 4089220 h 4489974"/>
                  <a:gd name="connsiteX26" fmla="*/ 9566839 w 12187890"/>
                  <a:gd name="connsiteY26" fmla="*/ 2696074 h 4489974"/>
                  <a:gd name="connsiteX27" fmla="*/ 10312319 w 12187890"/>
                  <a:gd name="connsiteY27" fmla="*/ 1877471 h 4489974"/>
                  <a:gd name="connsiteX28" fmla="*/ 9301884 w 12187890"/>
                  <a:gd name="connsiteY28" fmla="*/ 1358958 h 4489974"/>
                  <a:gd name="connsiteX29" fmla="*/ 8459539 w 12187890"/>
                  <a:gd name="connsiteY29" fmla="*/ 1151933 h 4489974"/>
                  <a:gd name="connsiteX30" fmla="*/ 7518430 w 12187890"/>
                  <a:gd name="connsiteY30" fmla="*/ 970549 h 4489974"/>
                  <a:gd name="connsiteX31" fmla="*/ 6338957 w 12187890"/>
                  <a:gd name="connsiteY31" fmla="*/ 770171 h 4489974"/>
                  <a:gd name="connsiteX32" fmla="*/ 6262035 w 12187890"/>
                  <a:gd name="connsiteY32" fmla="*/ 757826 h 4489974"/>
                  <a:gd name="connsiteX33" fmla="*/ 5542195 w 12187890"/>
                  <a:gd name="connsiteY33" fmla="*/ 620126 h 4489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2187890" h="4489974">
                    <a:moveTo>
                      <a:pt x="5542195" y="620126"/>
                    </a:moveTo>
                    <a:cubicBezTo>
                      <a:pt x="5621966" y="575492"/>
                      <a:pt x="6134781" y="528959"/>
                      <a:pt x="6197458" y="524210"/>
                    </a:cubicBezTo>
                    <a:cubicBezTo>
                      <a:pt x="6638098" y="484325"/>
                      <a:pt x="7081588" y="460583"/>
                      <a:pt x="7523178" y="441590"/>
                    </a:cubicBezTo>
                    <a:cubicBezTo>
                      <a:pt x="8015100" y="420698"/>
                      <a:pt x="8507972" y="408352"/>
                      <a:pt x="9000843" y="397906"/>
                    </a:cubicBezTo>
                    <a:cubicBezTo>
                      <a:pt x="9571587" y="386510"/>
                      <a:pt x="10142330" y="378913"/>
                      <a:pt x="10713073" y="370366"/>
                    </a:cubicBezTo>
                    <a:cubicBezTo>
                      <a:pt x="11204047" y="362769"/>
                      <a:pt x="11695968" y="356121"/>
                      <a:pt x="12187890" y="339027"/>
                    </a:cubicBezTo>
                    <a:lnTo>
                      <a:pt x="12187890" y="0"/>
                    </a:lnTo>
                    <a:lnTo>
                      <a:pt x="6972378" y="950"/>
                    </a:lnTo>
                    <a:cubicBezTo>
                      <a:pt x="6451016" y="11396"/>
                      <a:pt x="5931554" y="29439"/>
                      <a:pt x="5412092" y="75973"/>
                    </a:cubicBezTo>
                    <a:cubicBezTo>
                      <a:pt x="5214563" y="94016"/>
                      <a:pt x="5017035" y="115858"/>
                      <a:pt x="4820456" y="145297"/>
                    </a:cubicBezTo>
                    <a:cubicBezTo>
                      <a:pt x="4648568" y="170938"/>
                      <a:pt x="4473832" y="203226"/>
                      <a:pt x="4305742" y="249760"/>
                    </a:cubicBezTo>
                    <a:cubicBezTo>
                      <a:pt x="4149999" y="292494"/>
                      <a:pt x="3790079" y="400755"/>
                      <a:pt x="3799575" y="612528"/>
                    </a:cubicBezTo>
                    <a:cubicBezTo>
                      <a:pt x="3810022" y="836647"/>
                      <a:pt x="4206028" y="984794"/>
                      <a:pt x="4376966" y="1041773"/>
                    </a:cubicBezTo>
                    <a:cubicBezTo>
                      <a:pt x="4662813" y="1137688"/>
                      <a:pt x="4971451" y="1203215"/>
                      <a:pt x="5267744" y="1261144"/>
                    </a:cubicBezTo>
                    <a:cubicBezTo>
                      <a:pt x="5626714" y="1331418"/>
                      <a:pt x="5988533" y="1390297"/>
                      <a:pt x="6349403" y="1449175"/>
                    </a:cubicBezTo>
                    <a:cubicBezTo>
                      <a:pt x="6727366" y="1510903"/>
                      <a:pt x="7105329" y="1571681"/>
                      <a:pt x="7480444" y="1644805"/>
                    </a:cubicBezTo>
                    <a:cubicBezTo>
                      <a:pt x="7627640" y="1673294"/>
                      <a:pt x="7774837" y="1703684"/>
                      <a:pt x="7920135" y="1738821"/>
                    </a:cubicBezTo>
                    <a:cubicBezTo>
                      <a:pt x="8027446" y="1764462"/>
                      <a:pt x="8134757" y="1792001"/>
                      <a:pt x="8239219" y="1827139"/>
                    </a:cubicBezTo>
                    <a:cubicBezTo>
                      <a:pt x="8278155" y="1840434"/>
                      <a:pt x="8485180" y="1910709"/>
                      <a:pt x="8484230" y="1966738"/>
                    </a:cubicBezTo>
                    <a:cubicBezTo>
                      <a:pt x="8483280" y="2014221"/>
                      <a:pt x="8324688" y="2062654"/>
                      <a:pt x="8290501" y="2072150"/>
                    </a:cubicBezTo>
                    <a:cubicBezTo>
                      <a:pt x="8204082" y="2096841"/>
                      <a:pt x="8114814" y="2115834"/>
                      <a:pt x="8027446" y="2131978"/>
                    </a:cubicBezTo>
                    <a:cubicBezTo>
                      <a:pt x="7903041" y="2154770"/>
                      <a:pt x="7776737" y="2173763"/>
                      <a:pt x="7651382" y="2189907"/>
                    </a:cubicBezTo>
                    <a:lnTo>
                      <a:pt x="0" y="3199392"/>
                    </a:lnTo>
                    <a:lnTo>
                      <a:pt x="0" y="4489975"/>
                    </a:lnTo>
                    <a:lnTo>
                      <a:pt x="2760651" y="4489975"/>
                    </a:lnTo>
                    <a:cubicBezTo>
                      <a:pt x="3302905" y="4358923"/>
                      <a:pt x="3844209" y="4225021"/>
                      <a:pt x="4385513" y="4089220"/>
                    </a:cubicBezTo>
                    <a:cubicBezTo>
                      <a:pt x="6119586" y="3652378"/>
                      <a:pt x="7849860" y="3192745"/>
                      <a:pt x="9566839" y="2696074"/>
                    </a:cubicBezTo>
                    <a:cubicBezTo>
                      <a:pt x="9907766" y="2597310"/>
                      <a:pt x="10601015" y="2360846"/>
                      <a:pt x="10312319" y="1877471"/>
                    </a:cubicBezTo>
                    <a:cubicBezTo>
                      <a:pt x="10157524" y="1618214"/>
                      <a:pt x="9575385" y="1438729"/>
                      <a:pt x="9301884" y="1358958"/>
                    </a:cubicBezTo>
                    <a:cubicBezTo>
                      <a:pt x="9024585" y="1278237"/>
                      <a:pt x="8741587" y="1212711"/>
                      <a:pt x="8459539" y="1151933"/>
                    </a:cubicBezTo>
                    <a:cubicBezTo>
                      <a:pt x="8147103" y="1085457"/>
                      <a:pt x="7832766" y="1026578"/>
                      <a:pt x="7518430" y="970549"/>
                    </a:cubicBezTo>
                    <a:cubicBezTo>
                      <a:pt x="7125272" y="901224"/>
                      <a:pt x="6732115" y="836647"/>
                      <a:pt x="6338957" y="770171"/>
                    </a:cubicBezTo>
                    <a:cubicBezTo>
                      <a:pt x="6313316" y="766373"/>
                      <a:pt x="6287675" y="761624"/>
                      <a:pt x="6262035" y="757826"/>
                    </a:cubicBezTo>
                    <a:cubicBezTo>
                      <a:pt x="6186062" y="745480"/>
                      <a:pt x="5622915" y="665709"/>
                      <a:pt x="5542195" y="620126"/>
                    </a:cubicBezTo>
                    <a:close/>
                  </a:path>
                </a:pathLst>
              </a:custGeom>
              <a:solidFill>
                <a:srgbClr val="E00F0F"/>
              </a:solidFill>
              <a:ln w="9495" cap="flat">
                <a:noFill/>
                <a:prstDash val="solid"/>
                <a:miter/>
              </a:ln>
            </p:spPr>
            <p:txBody>
              <a:bodyPr rtlCol="0" anchor="ctr"/>
              <a:lstStyle/>
              <a:p>
                <a:endParaRPr lang="en-ID"/>
              </a:p>
            </p:txBody>
          </p:sp>
          <p:sp>
            <p:nvSpPr>
              <p:cNvPr id="23" name="Freeform: Shape 22">
                <a:extLst>
                  <a:ext uri="{FF2B5EF4-FFF2-40B4-BE49-F238E27FC236}">
                    <a16:creationId xmlns:a16="http://schemas.microsoft.com/office/drawing/2014/main" id="{D57770FE-2BC9-4EB2-9B41-74FC781622E0}"/>
                  </a:ext>
                </a:extLst>
              </p:cNvPr>
              <p:cNvSpPr/>
              <p:nvPr/>
            </p:nvSpPr>
            <p:spPr>
              <a:xfrm>
                <a:off x="0" y="2384929"/>
                <a:ext cx="12193588" cy="4468321"/>
              </a:xfrm>
              <a:custGeom>
                <a:avLst/>
                <a:gdLst>
                  <a:gd name="connsiteX0" fmla="*/ 0 w 12187890"/>
                  <a:gd name="connsiteY0" fmla="*/ 3201291 h 4466233"/>
                  <a:gd name="connsiteX1" fmla="*/ 7654231 w 12187890"/>
                  <a:gd name="connsiteY1" fmla="*/ 2190857 h 4466233"/>
                  <a:gd name="connsiteX2" fmla="*/ 7484242 w 12187890"/>
                  <a:gd name="connsiteY2" fmla="*/ 1599221 h 4466233"/>
                  <a:gd name="connsiteX3" fmla="*/ 4383614 w 12187890"/>
                  <a:gd name="connsiteY3" fmla="*/ 996190 h 4466233"/>
                  <a:gd name="connsiteX4" fmla="*/ 3822367 w 12187890"/>
                  <a:gd name="connsiteY4" fmla="*/ 587837 h 4466233"/>
                  <a:gd name="connsiteX5" fmla="*/ 6972378 w 12187890"/>
                  <a:gd name="connsiteY5" fmla="*/ 950 h 4466233"/>
                  <a:gd name="connsiteX6" fmla="*/ 12187890 w 12187890"/>
                  <a:gd name="connsiteY6" fmla="*/ 0 h 4466233"/>
                  <a:gd name="connsiteX7" fmla="*/ 12187890 w 12187890"/>
                  <a:gd name="connsiteY7" fmla="*/ 292494 h 4466233"/>
                  <a:gd name="connsiteX8" fmla="*/ 6194609 w 12187890"/>
                  <a:gd name="connsiteY8" fmla="*/ 476727 h 4466233"/>
                  <a:gd name="connsiteX9" fmla="*/ 6336108 w 12187890"/>
                  <a:gd name="connsiteY9" fmla="*/ 770171 h 4466233"/>
                  <a:gd name="connsiteX10" fmla="*/ 10292376 w 12187890"/>
                  <a:gd name="connsiteY10" fmla="*/ 1865125 h 4466233"/>
                  <a:gd name="connsiteX11" fmla="*/ 9560191 w 12187890"/>
                  <a:gd name="connsiteY11" fmla="*/ 2648592 h 4466233"/>
                  <a:gd name="connsiteX12" fmla="*/ 2659038 w 12187890"/>
                  <a:gd name="connsiteY12" fmla="*/ 4466234 h 4466233"/>
                  <a:gd name="connsiteX13" fmla="*/ 0 w 12187890"/>
                  <a:gd name="connsiteY13" fmla="*/ 4466234 h 4466233"/>
                  <a:gd name="connsiteX14" fmla="*/ 0 w 12187890"/>
                  <a:gd name="connsiteY14" fmla="*/ 3201291 h 4466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87890" h="4466233">
                    <a:moveTo>
                      <a:pt x="0" y="3201291"/>
                    </a:moveTo>
                    <a:lnTo>
                      <a:pt x="7654231" y="2190857"/>
                    </a:lnTo>
                    <a:cubicBezTo>
                      <a:pt x="8906827" y="2025617"/>
                      <a:pt x="8720694" y="1839484"/>
                      <a:pt x="7484242" y="1599221"/>
                    </a:cubicBezTo>
                    <a:cubicBezTo>
                      <a:pt x="6460513" y="1400743"/>
                      <a:pt x="5121497" y="1245000"/>
                      <a:pt x="4383614" y="996190"/>
                    </a:cubicBezTo>
                    <a:cubicBezTo>
                      <a:pt x="3996154" y="866087"/>
                      <a:pt x="3829015" y="721739"/>
                      <a:pt x="3822367" y="587837"/>
                    </a:cubicBezTo>
                    <a:cubicBezTo>
                      <a:pt x="3798626" y="49382"/>
                      <a:pt x="6495650" y="10446"/>
                      <a:pt x="6972378" y="950"/>
                    </a:cubicBezTo>
                    <a:lnTo>
                      <a:pt x="12187890" y="0"/>
                    </a:lnTo>
                    <a:lnTo>
                      <a:pt x="12187890" y="292494"/>
                    </a:lnTo>
                    <a:cubicBezTo>
                      <a:pt x="10606712" y="347574"/>
                      <a:pt x="7928682" y="320034"/>
                      <a:pt x="6194609" y="476727"/>
                    </a:cubicBezTo>
                    <a:cubicBezTo>
                      <a:pt x="4935365" y="590686"/>
                      <a:pt x="5678945" y="660961"/>
                      <a:pt x="6336108" y="770171"/>
                    </a:cubicBezTo>
                    <a:cubicBezTo>
                      <a:pt x="7890695" y="1030377"/>
                      <a:pt x="9988486" y="1356109"/>
                      <a:pt x="10292376" y="1865125"/>
                    </a:cubicBezTo>
                    <a:cubicBezTo>
                      <a:pt x="10524092" y="2252585"/>
                      <a:pt x="10105293" y="2490949"/>
                      <a:pt x="9560191" y="2648592"/>
                    </a:cubicBezTo>
                    <a:cubicBezTo>
                      <a:pt x="7497537" y="3244976"/>
                      <a:pt x="5020834" y="3896440"/>
                      <a:pt x="2659038" y="4466234"/>
                    </a:cubicBezTo>
                    <a:lnTo>
                      <a:pt x="0" y="4466234"/>
                    </a:lnTo>
                    <a:lnTo>
                      <a:pt x="0" y="3201291"/>
                    </a:lnTo>
                    <a:close/>
                  </a:path>
                </a:pathLst>
              </a:custGeom>
              <a:solidFill>
                <a:srgbClr val="4D4D4D"/>
              </a:solidFill>
              <a:ln w="9495" cap="flat">
                <a:noFill/>
                <a:prstDash val="solid"/>
                <a:miter/>
              </a:ln>
            </p:spPr>
            <p:txBody>
              <a:bodyPr rtlCol="0" anchor="ctr"/>
              <a:lstStyle/>
              <a:p>
                <a:endParaRPr lang="en-ID"/>
              </a:p>
            </p:txBody>
          </p:sp>
          <p:sp>
            <p:nvSpPr>
              <p:cNvPr id="24" name="Freeform: Shape 23">
                <a:extLst>
                  <a:ext uri="{FF2B5EF4-FFF2-40B4-BE49-F238E27FC236}">
                    <a16:creationId xmlns:a16="http://schemas.microsoft.com/office/drawing/2014/main" id="{68D82A96-5AF1-45B1-98C2-E66E2E57C7DD}"/>
                  </a:ext>
                </a:extLst>
              </p:cNvPr>
              <p:cNvSpPr/>
              <p:nvPr/>
            </p:nvSpPr>
            <p:spPr>
              <a:xfrm>
                <a:off x="0" y="2502741"/>
                <a:ext cx="12193588" cy="4026525"/>
              </a:xfrm>
              <a:custGeom>
                <a:avLst/>
                <a:gdLst>
                  <a:gd name="connsiteX0" fmla="*/ 0 w 12187890"/>
                  <a:gd name="connsiteY0" fmla="*/ 4024644 h 4024643"/>
                  <a:gd name="connsiteX1" fmla="*/ 7807125 w 12187890"/>
                  <a:gd name="connsiteY1" fmla="*/ 2483351 h 4024643"/>
                  <a:gd name="connsiteX2" fmla="*/ 7796679 w 12187890"/>
                  <a:gd name="connsiteY2" fmla="*/ 1187071 h 4024643"/>
                  <a:gd name="connsiteX3" fmla="*/ 6925844 w 12187890"/>
                  <a:gd name="connsiteY3" fmla="*/ 81670 h 4024643"/>
                  <a:gd name="connsiteX4" fmla="*/ 12187890 w 12187890"/>
                  <a:gd name="connsiteY4" fmla="*/ 0 h 4024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87890" h="4024643">
                    <a:moveTo>
                      <a:pt x="0" y="4024644"/>
                    </a:moveTo>
                    <a:lnTo>
                      <a:pt x="7807125" y="2483351"/>
                    </a:lnTo>
                    <a:cubicBezTo>
                      <a:pt x="10654195" y="1921155"/>
                      <a:pt x="9130946" y="1425434"/>
                      <a:pt x="7796679" y="1187071"/>
                    </a:cubicBezTo>
                    <a:cubicBezTo>
                      <a:pt x="6265833" y="913569"/>
                      <a:pt x="1532745" y="339977"/>
                      <a:pt x="6925844" y="81670"/>
                    </a:cubicBezTo>
                    <a:cubicBezTo>
                      <a:pt x="8969505" y="-16144"/>
                      <a:pt x="11041654" y="41785"/>
                      <a:pt x="12187890" y="0"/>
                    </a:cubicBezTo>
                  </a:path>
                </a:pathLst>
              </a:custGeom>
              <a:noFill/>
              <a:ln w="19050" cap="flat">
                <a:solidFill>
                  <a:schemeClr val="bg2"/>
                </a:solidFill>
                <a:prstDash val="lgDash"/>
                <a:miter/>
              </a:ln>
            </p:spPr>
            <p:txBody>
              <a:bodyPr rtlCol="0" anchor="ctr"/>
              <a:lstStyle/>
              <a:p>
                <a:endParaRPr lang="en-ID"/>
              </a:p>
            </p:txBody>
          </p:sp>
        </p:grpSp>
        <p:sp>
          <p:nvSpPr>
            <p:cNvPr id="78" name="Rectangle 77">
              <a:extLst>
                <a:ext uri="{FF2B5EF4-FFF2-40B4-BE49-F238E27FC236}">
                  <a16:creationId xmlns:a16="http://schemas.microsoft.com/office/drawing/2014/main" id="{8B19EA1C-EEF8-4FF8-BABD-085969F25F6F}"/>
                </a:ext>
              </a:extLst>
            </p:cNvPr>
            <p:cNvSpPr/>
            <p:nvPr/>
          </p:nvSpPr>
          <p:spPr>
            <a:xfrm>
              <a:off x="1100955" y="2584876"/>
              <a:ext cx="939040" cy="369332"/>
            </a:xfrm>
            <a:prstGeom prst="rect">
              <a:avLst/>
            </a:prstGeom>
          </p:spPr>
          <p:txBody>
            <a:bodyPr wrap="none">
              <a:spAutoFit/>
            </a:bodyPr>
            <a:lstStyle/>
            <a:p>
              <a:r>
                <a:rPr lang="en-IN" b="1" dirty="0"/>
                <a:t>May. 17</a:t>
              </a:r>
            </a:p>
          </p:txBody>
        </p:sp>
        <p:sp>
          <p:nvSpPr>
            <p:cNvPr id="79" name="Rectangle 78">
              <a:extLst>
                <a:ext uri="{FF2B5EF4-FFF2-40B4-BE49-F238E27FC236}">
                  <a16:creationId xmlns:a16="http://schemas.microsoft.com/office/drawing/2014/main" id="{005AC7B9-697D-4D02-9A52-E33E6C79EC8A}"/>
                </a:ext>
              </a:extLst>
            </p:cNvPr>
            <p:cNvSpPr/>
            <p:nvPr/>
          </p:nvSpPr>
          <p:spPr>
            <a:xfrm>
              <a:off x="3950611" y="3970907"/>
              <a:ext cx="856901" cy="369332"/>
            </a:xfrm>
            <a:prstGeom prst="rect">
              <a:avLst/>
            </a:prstGeom>
          </p:spPr>
          <p:txBody>
            <a:bodyPr wrap="none">
              <a:spAutoFit/>
            </a:bodyPr>
            <a:lstStyle/>
            <a:p>
              <a:r>
                <a:rPr lang="en-IN" b="1" dirty="0"/>
                <a:t>Apr. 28</a:t>
              </a:r>
            </a:p>
          </p:txBody>
        </p:sp>
        <p:sp>
          <p:nvSpPr>
            <p:cNvPr id="80" name="Rectangle 79">
              <a:extLst>
                <a:ext uri="{FF2B5EF4-FFF2-40B4-BE49-F238E27FC236}">
                  <a16:creationId xmlns:a16="http://schemas.microsoft.com/office/drawing/2014/main" id="{E1705534-2D64-436D-98F6-8F50BF731377}"/>
                </a:ext>
              </a:extLst>
            </p:cNvPr>
            <p:cNvSpPr/>
            <p:nvPr/>
          </p:nvSpPr>
          <p:spPr>
            <a:xfrm>
              <a:off x="8332403" y="3060079"/>
              <a:ext cx="856901" cy="369332"/>
            </a:xfrm>
            <a:prstGeom prst="rect">
              <a:avLst/>
            </a:prstGeom>
          </p:spPr>
          <p:txBody>
            <a:bodyPr wrap="none">
              <a:spAutoFit/>
            </a:bodyPr>
            <a:lstStyle/>
            <a:p>
              <a:r>
                <a:rPr lang="en-IN" b="1" dirty="0"/>
                <a:t>Apr. 20</a:t>
              </a:r>
            </a:p>
          </p:txBody>
        </p:sp>
        <p:sp>
          <p:nvSpPr>
            <p:cNvPr id="81" name="Rectangle 80">
              <a:extLst>
                <a:ext uri="{FF2B5EF4-FFF2-40B4-BE49-F238E27FC236}">
                  <a16:creationId xmlns:a16="http://schemas.microsoft.com/office/drawing/2014/main" id="{B3DAAAC5-88FF-41F8-9173-155AFC95FCF1}"/>
                </a:ext>
              </a:extLst>
            </p:cNvPr>
            <p:cNvSpPr/>
            <p:nvPr/>
          </p:nvSpPr>
          <p:spPr>
            <a:xfrm>
              <a:off x="3379707" y="687956"/>
              <a:ext cx="856901" cy="369332"/>
            </a:xfrm>
            <a:prstGeom prst="rect">
              <a:avLst/>
            </a:prstGeom>
          </p:spPr>
          <p:txBody>
            <a:bodyPr wrap="none">
              <a:spAutoFit/>
            </a:bodyPr>
            <a:lstStyle/>
            <a:p>
              <a:r>
                <a:rPr lang="en-IN" b="1" dirty="0"/>
                <a:t>Apr. 08</a:t>
              </a:r>
            </a:p>
          </p:txBody>
        </p:sp>
        <p:sp>
          <p:nvSpPr>
            <p:cNvPr id="82" name="Rectangle 81">
              <a:extLst>
                <a:ext uri="{FF2B5EF4-FFF2-40B4-BE49-F238E27FC236}">
                  <a16:creationId xmlns:a16="http://schemas.microsoft.com/office/drawing/2014/main" id="{C87399A5-76E8-406A-9EE4-4B08FBC54502}"/>
                </a:ext>
              </a:extLst>
            </p:cNvPr>
            <p:cNvSpPr/>
            <p:nvPr/>
          </p:nvSpPr>
          <p:spPr>
            <a:xfrm>
              <a:off x="5871782" y="296665"/>
              <a:ext cx="856901" cy="369332"/>
            </a:xfrm>
            <a:prstGeom prst="rect">
              <a:avLst/>
            </a:prstGeom>
          </p:spPr>
          <p:txBody>
            <a:bodyPr wrap="none">
              <a:spAutoFit/>
            </a:bodyPr>
            <a:lstStyle/>
            <a:p>
              <a:r>
                <a:rPr lang="en-IN" b="1" dirty="0"/>
                <a:t>Apr. 08</a:t>
              </a:r>
            </a:p>
          </p:txBody>
        </p:sp>
        <p:sp>
          <p:nvSpPr>
            <p:cNvPr id="83" name="Rectangle 82">
              <a:extLst>
                <a:ext uri="{FF2B5EF4-FFF2-40B4-BE49-F238E27FC236}">
                  <a16:creationId xmlns:a16="http://schemas.microsoft.com/office/drawing/2014/main" id="{794DEFA4-8F6E-4D7B-B3EB-66EBE6BAB9F3}"/>
                </a:ext>
              </a:extLst>
            </p:cNvPr>
            <p:cNvSpPr/>
            <p:nvPr/>
          </p:nvSpPr>
          <p:spPr>
            <a:xfrm>
              <a:off x="8263615" y="372692"/>
              <a:ext cx="856901" cy="369332"/>
            </a:xfrm>
            <a:prstGeom prst="rect">
              <a:avLst/>
            </a:prstGeom>
          </p:spPr>
          <p:txBody>
            <a:bodyPr wrap="none">
              <a:spAutoFit/>
            </a:bodyPr>
            <a:lstStyle/>
            <a:p>
              <a:r>
                <a:rPr lang="en-IN" b="1" dirty="0"/>
                <a:t>Apr. 07</a:t>
              </a:r>
            </a:p>
          </p:txBody>
        </p:sp>
        <p:sp>
          <p:nvSpPr>
            <p:cNvPr id="84" name="Rectangle 83">
              <a:extLst>
                <a:ext uri="{FF2B5EF4-FFF2-40B4-BE49-F238E27FC236}">
                  <a16:creationId xmlns:a16="http://schemas.microsoft.com/office/drawing/2014/main" id="{49494E4B-4A39-40C3-8542-31234333EB88}"/>
                </a:ext>
              </a:extLst>
            </p:cNvPr>
            <p:cNvSpPr/>
            <p:nvPr/>
          </p:nvSpPr>
          <p:spPr>
            <a:xfrm>
              <a:off x="10800517" y="371999"/>
              <a:ext cx="856901" cy="369332"/>
            </a:xfrm>
            <a:prstGeom prst="rect">
              <a:avLst/>
            </a:prstGeom>
          </p:spPr>
          <p:txBody>
            <a:bodyPr wrap="none">
              <a:spAutoFit/>
            </a:bodyPr>
            <a:lstStyle/>
            <a:p>
              <a:r>
                <a:rPr lang="en-IN" b="1" dirty="0"/>
                <a:t>Apr. 07</a:t>
              </a:r>
            </a:p>
          </p:txBody>
        </p:sp>
        <p:grpSp>
          <p:nvGrpSpPr>
            <p:cNvPr id="49" name="Graphic 1">
              <a:extLst>
                <a:ext uri="{FF2B5EF4-FFF2-40B4-BE49-F238E27FC236}">
                  <a16:creationId xmlns:a16="http://schemas.microsoft.com/office/drawing/2014/main" id="{954FFF60-B70E-4E5A-8A8B-D04AD87163FE}"/>
                </a:ext>
              </a:extLst>
            </p:cNvPr>
            <p:cNvGrpSpPr/>
            <p:nvPr/>
          </p:nvGrpSpPr>
          <p:grpSpPr>
            <a:xfrm>
              <a:off x="4205090" y="4054493"/>
              <a:ext cx="1818893" cy="2232006"/>
              <a:chOff x="1756400" y="3760145"/>
              <a:chExt cx="890777" cy="1571595"/>
            </a:xfrm>
          </p:grpSpPr>
          <p:sp>
            <p:nvSpPr>
              <p:cNvPr id="52" name="Freeform: Shape 43">
                <a:extLst>
                  <a:ext uri="{FF2B5EF4-FFF2-40B4-BE49-F238E27FC236}">
                    <a16:creationId xmlns:a16="http://schemas.microsoft.com/office/drawing/2014/main" id="{9EC9F733-D22D-417E-A1AA-2D391EBB47FC}"/>
                  </a:ext>
                </a:extLst>
              </p:cNvPr>
              <p:cNvSpPr/>
              <p:nvPr/>
            </p:nvSpPr>
            <p:spPr>
              <a:xfrm>
                <a:off x="2130528" y="4236176"/>
                <a:ext cx="88318" cy="1095564"/>
              </a:xfrm>
              <a:custGeom>
                <a:avLst/>
                <a:gdLst>
                  <a:gd name="connsiteX0" fmla="*/ 0 w 88318"/>
                  <a:gd name="connsiteY0" fmla="*/ 0 h 1095564"/>
                  <a:gd name="connsiteX1" fmla="*/ 88318 w 88318"/>
                  <a:gd name="connsiteY1" fmla="*/ 53181 h 1095564"/>
                  <a:gd name="connsiteX2" fmla="*/ 88318 w 88318"/>
                  <a:gd name="connsiteY2" fmla="*/ 1051269 h 1095564"/>
                  <a:gd name="connsiteX3" fmla="*/ 0 w 88318"/>
                  <a:gd name="connsiteY3" fmla="*/ 1049370 h 1095564"/>
                  <a:gd name="connsiteX4" fmla="*/ 0 w 88318"/>
                  <a:gd name="connsiteY4" fmla="*/ 0 h 1095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18" h="1095564">
                    <a:moveTo>
                      <a:pt x="0" y="0"/>
                    </a:moveTo>
                    <a:lnTo>
                      <a:pt x="88318" y="53181"/>
                    </a:lnTo>
                    <a:lnTo>
                      <a:pt x="88318" y="1051269"/>
                    </a:lnTo>
                    <a:cubicBezTo>
                      <a:pt x="88318" y="1112047"/>
                      <a:pt x="0" y="1109199"/>
                      <a:pt x="0" y="1049370"/>
                    </a:cubicBezTo>
                    <a:lnTo>
                      <a:pt x="0" y="0"/>
                    </a:lnTo>
                    <a:close/>
                  </a:path>
                </a:pathLst>
              </a:custGeom>
              <a:solidFill>
                <a:srgbClr val="666666"/>
              </a:solidFill>
              <a:ln w="9495" cap="flat">
                <a:noFill/>
                <a:prstDash val="solid"/>
                <a:miter/>
              </a:ln>
            </p:spPr>
            <p:txBody>
              <a:bodyPr rtlCol="0" anchor="ctr"/>
              <a:lstStyle/>
              <a:p>
                <a:endParaRPr lang="en-ID"/>
              </a:p>
            </p:txBody>
          </p:sp>
          <p:sp>
            <p:nvSpPr>
              <p:cNvPr id="53" name="Freeform: Shape 45">
                <a:extLst>
                  <a:ext uri="{FF2B5EF4-FFF2-40B4-BE49-F238E27FC236}">
                    <a16:creationId xmlns:a16="http://schemas.microsoft.com/office/drawing/2014/main" id="{34FE022C-CCD7-4721-8C7C-95EAA30E9B4A}"/>
                  </a:ext>
                </a:extLst>
              </p:cNvPr>
              <p:cNvSpPr/>
              <p:nvPr/>
            </p:nvSpPr>
            <p:spPr>
              <a:xfrm>
                <a:off x="1756400" y="3760145"/>
                <a:ext cx="890777" cy="794862"/>
              </a:xfrm>
              <a:custGeom>
                <a:avLst/>
                <a:gdLst>
                  <a:gd name="connsiteX0" fmla="*/ 445389 w 890777"/>
                  <a:gd name="connsiteY0" fmla="*/ 0 h 794862"/>
                  <a:gd name="connsiteX1" fmla="*/ 0 w 890777"/>
                  <a:gd name="connsiteY1" fmla="*/ 397906 h 794862"/>
                  <a:gd name="connsiteX2" fmla="*/ 445389 w 890777"/>
                  <a:gd name="connsiteY2" fmla="*/ 794862 h 794862"/>
                  <a:gd name="connsiteX3" fmla="*/ 890778 w 890777"/>
                  <a:gd name="connsiteY3" fmla="*/ 397906 h 794862"/>
                </a:gdLst>
                <a:ahLst/>
                <a:cxnLst>
                  <a:cxn ang="0">
                    <a:pos x="connsiteX0" y="connsiteY0"/>
                  </a:cxn>
                  <a:cxn ang="0">
                    <a:pos x="connsiteX1" y="connsiteY1"/>
                  </a:cxn>
                  <a:cxn ang="0">
                    <a:pos x="connsiteX2" y="connsiteY2"/>
                  </a:cxn>
                  <a:cxn ang="0">
                    <a:pos x="connsiteX3" y="connsiteY3"/>
                  </a:cxn>
                </a:cxnLst>
                <a:rect l="l" t="t" r="r" b="b"/>
                <a:pathLst>
                  <a:path w="890777" h="794862">
                    <a:moveTo>
                      <a:pt x="445389" y="0"/>
                    </a:moveTo>
                    <a:lnTo>
                      <a:pt x="0" y="397906"/>
                    </a:lnTo>
                    <a:lnTo>
                      <a:pt x="445389" y="794862"/>
                    </a:lnTo>
                    <a:lnTo>
                      <a:pt x="890778" y="397906"/>
                    </a:lnTo>
                    <a:close/>
                  </a:path>
                </a:pathLst>
              </a:custGeom>
              <a:solidFill>
                <a:schemeClr val="bg1"/>
              </a:solidFill>
              <a:ln w="22225" cap="flat">
                <a:solidFill>
                  <a:srgbClr val="002060"/>
                </a:solidFill>
                <a:prstDash val="solid"/>
                <a:miter/>
              </a:ln>
            </p:spPr>
            <p:txBody>
              <a:bodyPr rtlCol="0" anchor="ctr"/>
              <a:lstStyle/>
              <a:p>
                <a:endParaRPr lang="en-ID"/>
              </a:p>
            </p:txBody>
          </p:sp>
        </p:grpSp>
        <p:grpSp>
          <p:nvGrpSpPr>
            <p:cNvPr id="57" name="Graphic 1">
              <a:extLst>
                <a:ext uri="{FF2B5EF4-FFF2-40B4-BE49-F238E27FC236}">
                  <a16:creationId xmlns:a16="http://schemas.microsoft.com/office/drawing/2014/main" id="{954FFF60-B70E-4E5A-8A8B-D04AD87163FE}"/>
                </a:ext>
              </a:extLst>
            </p:cNvPr>
            <p:cNvGrpSpPr/>
            <p:nvPr/>
          </p:nvGrpSpPr>
          <p:grpSpPr>
            <a:xfrm>
              <a:off x="7237165" y="3309392"/>
              <a:ext cx="1818893" cy="2114309"/>
              <a:chOff x="1403592" y="3935907"/>
              <a:chExt cx="890777" cy="1488722"/>
            </a:xfrm>
          </p:grpSpPr>
          <p:sp>
            <p:nvSpPr>
              <p:cNvPr id="58" name="Freeform: Shape 43">
                <a:extLst>
                  <a:ext uri="{FF2B5EF4-FFF2-40B4-BE49-F238E27FC236}">
                    <a16:creationId xmlns:a16="http://schemas.microsoft.com/office/drawing/2014/main" id="{9EC9F733-D22D-417E-A1AA-2D391EBB47FC}"/>
                  </a:ext>
                </a:extLst>
              </p:cNvPr>
              <p:cNvSpPr/>
              <p:nvPr/>
            </p:nvSpPr>
            <p:spPr>
              <a:xfrm>
                <a:off x="1804347" y="4329065"/>
                <a:ext cx="88318" cy="1095564"/>
              </a:xfrm>
              <a:custGeom>
                <a:avLst/>
                <a:gdLst>
                  <a:gd name="connsiteX0" fmla="*/ 0 w 88318"/>
                  <a:gd name="connsiteY0" fmla="*/ 0 h 1095564"/>
                  <a:gd name="connsiteX1" fmla="*/ 88318 w 88318"/>
                  <a:gd name="connsiteY1" fmla="*/ 53181 h 1095564"/>
                  <a:gd name="connsiteX2" fmla="*/ 88318 w 88318"/>
                  <a:gd name="connsiteY2" fmla="*/ 1051269 h 1095564"/>
                  <a:gd name="connsiteX3" fmla="*/ 0 w 88318"/>
                  <a:gd name="connsiteY3" fmla="*/ 1049370 h 1095564"/>
                  <a:gd name="connsiteX4" fmla="*/ 0 w 88318"/>
                  <a:gd name="connsiteY4" fmla="*/ 0 h 1095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18" h="1095564">
                    <a:moveTo>
                      <a:pt x="0" y="0"/>
                    </a:moveTo>
                    <a:lnTo>
                      <a:pt x="88318" y="53181"/>
                    </a:lnTo>
                    <a:lnTo>
                      <a:pt x="88318" y="1051269"/>
                    </a:lnTo>
                    <a:cubicBezTo>
                      <a:pt x="88318" y="1112047"/>
                      <a:pt x="0" y="1109199"/>
                      <a:pt x="0" y="1049370"/>
                    </a:cubicBezTo>
                    <a:lnTo>
                      <a:pt x="0" y="0"/>
                    </a:lnTo>
                    <a:close/>
                  </a:path>
                </a:pathLst>
              </a:custGeom>
              <a:solidFill>
                <a:srgbClr val="666666"/>
              </a:solidFill>
              <a:ln w="9495" cap="flat">
                <a:noFill/>
                <a:prstDash val="solid"/>
                <a:miter/>
              </a:ln>
            </p:spPr>
            <p:txBody>
              <a:bodyPr rtlCol="0" anchor="ctr"/>
              <a:lstStyle/>
              <a:p>
                <a:endParaRPr lang="en-ID"/>
              </a:p>
            </p:txBody>
          </p:sp>
          <p:sp>
            <p:nvSpPr>
              <p:cNvPr id="59" name="Freeform: Shape 45">
                <a:extLst>
                  <a:ext uri="{FF2B5EF4-FFF2-40B4-BE49-F238E27FC236}">
                    <a16:creationId xmlns:a16="http://schemas.microsoft.com/office/drawing/2014/main" id="{34FE022C-CCD7-4721-8C7C-95EAA30E9B4A}"/>
                  </a:ext>
                </a:extLst>
              </p:cNvPr>
              <p:cNvSpPr/>
              <p:nvPr/>
            </p:nvSpPr>
            <p:spPr>
              <a:xfrm>
                <a:off x="1403592" y="3935907"/>
                <a:ext cx="890777" cy="794862"/>
              </a:xfrm>
              <a:custGeom>
                <a:avLst/>
                <a:gdLst>
                  <a:gd name="connsiteX0" fmla="*/ 445389 w 890777"/>
                  <a:gd name="connsiteY0" fmla="*/ 0 h 794862"/>
                  <a:gd name="connsiteX1" fmla="*/ 0 w 890777"/>
                  <a:gd name="connsiteY1" fmla="*/ 397906 h 794862"/>
                  <a:gd name="connsiteX2" fmla="*/ 445389 w 890777"/>
                  <a:gd name="connsiteY2" fmla="*/ 794862 h 794862"/>
                  <a:gd name="connsiteX3" fmla="*/ 890778 w 890777"/>
                  <a:gd name="connsiteY3" fmla="*/ 397906 h 794862"/>
                </a:gdLst>
                <a:ahLst/>
                <a:cxnLst>
                  <a:cxn ang="0">
                    <a:pos x="connsiteX0" y="connsiteY0"/>
                  </a:cxn>
                  <a:cxn ang="0">
                    <a:pos x="connsiteX1" y="connsiteY1"/>
                  </a:cxn>
                  <a:cxn ang="0">
                    <a:pos x="connsiteX2" y="connsiteY2"/>
                  </a:cxn>
                  <a:cxn ang="0">
                    <a:pos x="connsiteX3" y="connsiteY3"/>
                  </a:cxn>
                </a:cxnLst>
                <a:rect l="l" t="t" r="r" b="b"/>
                <a:pathLst>
                  <a:path w="890777" h="794862">
                    <a:moveTo>
                      <a:pt x="445389" y="0"/>
                    </a:moveTo>
                    <a:lnTo>
                      <a:pt x="0" y="397906"/>
                    </a:lnTo>
                    <a:lnTo>
                      <a:pt x="445389" y="794862"/>
                    </a:lnTo>
                    <a:lnTo>
                      <a:pt x="890778" y="397906"/>
                    </a:lnTo>
                    <a:close/>
                  </a:path>
                </a:pathLst>
              </a:custGeom>
              <a:solidFill>
                <a:schemeClr val="bg1"/>
              </a:solidFill>
              <a:ln w="22225" cap="flat">
                <a:solidFill>
                  <a:srgbClr val="002060"/>
                </a:solidFill>
                <a:prstDash val="solid"/>
                <a:miter/>
              </a:ln>
            </p:spPr>
            <p:txBody>
              <a:bodyPr rtlCol="0" anchor="ctr"/>
              <a:lstStyle/>
              <a:p>
                <a:endParaRPr lang="en-ID"/>
              </a:p>
            </p:txBody>
          </p:sp>
        </p:grpSp>
        <p:grpSp>
          <p:nvGrpSpPr>
            <p:cNvPr id="74" name="Graphic 1">
              <a:extLst>
                <a:ext uri="{FF2B5EF4-FFF2-40B4-BE49-F238E27FC236}">
                  <a16:creationId xmlns:a16="http://schemas.microsoft.com/office/drawing/2014/main" id="{954FFF60-B70E-4E5A-8A8B-D04AD87163FE}"/>
                </a:ext>
              </a:extLst>
            </p:cNvPr>
            <p:cNvGrpSpPr/>
            <p:nvPr/>
          </p:nvGrpSpPr>
          <p:grpSpPr>
            <a:xfrm>
              <a:off x="2898710" y="1129802"/>
              <a:ext cx="1818893" cy="2114309"/>
              <a:chOff x="1403592" y="3935907"/>
              <a:chExt cx="890777" cy="1488722"/>
            </a:xfrm>
          </p:grpSpPr>
          <p:sp>
            <p:nvSpPr>
              <p:cNvPr id="75" name="Freeform: Shape 43">
                <a:extLst>
                  <a:ext uri="{FF2B5EF4-FFF2-40B4-BE49-F238E27FC236}">
                    <a16:creationId xmlns:a16="http://schemas.microsoft.com/office/drawing/2014/main" id="{9EC9F733-D22D-417E-A1AA-2D391EBB47FC}"/>
                  </a:ext>
                </a:extLst>
              </p:cNvPr>
              <p:cNvSpPr/>
              <p:nvPr/>
            </p:nvSpPr>
            <p:spPr>
              <a:xfrm>
                <a:off x="1804347" y="4329065"/>
                <a:ext cx="88318" cy="1095564"/>
              </a:xfrm>
              <a:custGeom>
                <a:avLst/>
                <a:gdLst>
                  <a:gd name="connsiteX0" fmla="*/ 0 w 88318"/>
                  <a:gd name="connsiteY0" fmla="*/ 0 h 1095564"/>
                  <a:gd name="connsiteX1" fmla="*/ 88318 w 88318"/>
                  <a:gd name="connsiteY1" fmla="*/ 53181 h 1095564"/>
                  <a:gd name="connsiteX2" fmla="*/ 88318 w 88318"/>
                  <a:gd name="connsiteY2" fmla="*/ 1051269 h 1095564"/>
                  <a:gd name="connsiteX3" fmla="*/ 0 w 88318"/>
                  <a:gd name="connsiteY3" fmla="*/ 1049370 h 1095564"/>
                  <a:gd name="connsiteX4" fmla="*/ 0 w 88318"/>
                  <a:gd name="connsiteY4" fmla="*/ 0 h 1095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18" h="1095564">
                    <a:moveTo>
                      <a:pt x="0" y="0"/>
                    </a:moveTo>
                    <a:lnTo>
                      <a:pt x="88318" y="53181"/>
                    </a:lnTo>
                    <a:lnTo>
                      <a:pt x="88318" y="1051269"/>
                    </a:lnTo>
                    <a:cubicBezTo>
                      <a:pt x="88318" y="1112047"/>
                      <a:pt x="0" y="1109199"/>
                      <a:pt x="0" y="1049370"/>
                    </a:cubicBezTo>
                    <a:lnTo>
                      <a:pt x="0" y="0"/>
                    </a:lnTo>
                    <a:close/>
                  </a:path>
                </a:pathLst>
              </a:custGeom>
              <a:solidFill>
                <a:srgbClr val="666666"/>
              </a:solidFill>
              <a:ln w="9495" cap="flat">
                <a:noFill/>
                <a:prstDash val="solid"/>
                <a:miter/>
              </a:ln>
            </p:spPr>
            <p:txBody>
              <a:bodyPr rtlCol="0" anchor="ctr"/>
              <a:lstStyle/>
              <a:p>
                <a:endParaRPr lang="en-ID"/>
              </a:p>
            </p:txBody>
          </p:sp>
          <p:sp>
            <p:nvSpPr>
              <p:cNvPr id="77" name="Freeform: Shape 45">
                <a:extLst>
                  <a:ext uri="{FF2B5EF4-FFF2-40B4-BE49-F238E27FC236}">
                    <a16:creationId xmlns:a16="http://schemas.microsoft.com/office/drawing/2014/main" id="{34FE022C-CCD7-4721-8C7C-95EAA30E9B4A}"/>
                  </a:ext>
                </a:extLst>
              </p:cNvPr>
              <p:cNvSpPr/>
              <p:nvPr/>
            </p:nvSpPr>
            <p:spPr>
              <a:xfrm>
                <a:off x="1403592" y="3935907"/>
                <a:ext cx="890777" cy="794862"/>
              </a:xfrm>
              <a:custGeom>
                <a:avLst/>
                <a:gdLst>
                  <a:gd name="connsiteX0" fmla="*/ 445389 w 890777"/>
                  <a:gd name="connsiteY0" fmla="*/ 0 h 794862"/>
                  <a:gd name="connsiteX1" fmla="*/ 0 w 890777"/>
                  <a:gd name="connsiteY1" fmla="*/ 397906 h 794862"/>
                  <a:gd name="connsiteX2" fmla="*/ 445389 w 890777"/>
                  <a:gd name="connsiteY2" fmla="*/ 794862 h 794862"/>
                  <a:gd name="connsiteX3" fmla="*/ 890778 w 890777"/>
                  <a:gd name="connsiteY3" fmla="*/ 397906 h 794862"/>
                </a:gdLst>
                <a:ahLst/>
                <a:cxnLst>
                  <a:cxn ang="0">
                    <a:pos x="connsiteX0" y="connsiteY0"/>
                  </a:cxn>
                  <a:cxn ang="0">
                    <a:pos x="connsiteX1" y="connsiteY1"/>
                  </a:cxn>
                  <a:cxn ang="0">
                    <a:pos x="connsiteX2" y="connsiteY2"/>
                  </a:cxn>
                  <a:cxn ang="0">
                    <a:pos x="connsiteX3" y="connsiteY3"/>
                  </a:cxn>
                </a:cxnLst>
                <a:rect l="l" t="t" r="r" b="b"/>
                <a:pathLst>
                  <a:path w="890777" h="794862">
                    <a:moveTo>
                      <a:pt x="445389" y="0"/>
                    </a:moveTo>
                    <a:lnTo>
                      <a:pt x="0" y="397906"/>
                    </a:lnTo>
                    <a:lnTo>
                      <a:pt x="445389" y="794862"/>
                    </a:lnTo>
                    <a:lnTo>
                      <a:pt x="890778" y="397906"/>
                    </a:lnTo>
                    <a:close/>
                  </a:path>
                </a:pathLst>
              </a:custGeom>
              <a:solidFill>
                <a:schemeClr val="bg1"/>
              </a:solidFill>
              <a:ln w="22225" cap="flat">
                <a:solidFill>
                  <a:srgbClr val="002060"/>
                </a:solidFill>
                <a:prstDash val="solid"/>
                <a:miter/>
              </a:ln>
            </p:spPr>
            <p:txBody>
              <a:bodyPr rtlCol="0" anchor="ctr"/>
              <a:lstStyle/>
              <a:p>
                <a:endParaRPr lang="en-ID"/>
              </a:p>
            </p:txBody>
          </p:sp>
        </p:grpSp>
      </p:grpSp>
      <p:sp>
        <p:nvSpPr>
          <p:cNvPr id="50" name="object 7"/>
          <p:cNvSpPr>
            <a:spLocks noChangeAspect="1"/>
          </p:cNvSpPr>
          <p:nvPr/>
        </p:nvSpPr>
        <p:spPr>
          <a:xfrm>
            <a:off x="173371" y="152400"/>
            <a:ext cx="2036429" cy="674315"/>
          </a:xfrm>
          <a:prstGeom prst="rect">
            <a:avLst/>
          </a:prstGeom>
          <a:blipFill>
            <a:blip r:embed="rId2" cstate="print"/>
            <a:stretch>
              <a:fillRect/>
            </a:stretch>
          </a:blipFill>
        </p:spPr>
        <p:txBody>
          <a:bodyPr wrap="square" lIns="0" tIns="0" rIns="0" bIns="0" rtlCol="0"/>
          <a:lstStyle/>
          <a:p>
            <a:endParaRPr/>
          </a:p>
        </p:txBody>
      </p:sp>
      <p:pic>
        <p:nvPicPr>
          <p:cNvPr id="51" name="Picture 32" descr="💊 Online Medicine Order - Buy Medicines Online with Discount | PharmEasy"/>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07" t="52516" r="6" b="26676"/>
          <a:stretch/>
        </p:blipFill>
        <p:spPr bwMode="auto">
          <a:xfrm>
            <a:off x="404333" y="1696502"/>
            <a:ext cx="1165388" cy="310035"/>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16" descr="Groww Mutual Fund Investing App Review - Save All Mone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95614" y="1738507"/>
            <a:ext cx="1200719" cy="326997"/>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10" descr="Amazon.com: ShareChat - Best Videos and Shayari: Appstore for Androi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69630" y="1466611"/>
            <a:ext cx="688283" cy="688283"/>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6" descr="Gupshup - Asset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31298" y="1824853"/>
            <a:ext cx="815488" cy="869638"/>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22" descr="Chargebee | Xero App Marketplace US"/>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5967" t="36426" r="25832" b="34261"/>
          <a:stretch/>
        </p:blipFill>
        <p:spPr bwMode="auto">
          <a:xfrm>
            <a:off x="3610247" y="4319646"/>
            <a:ext cx="942818" cy="309057"/>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12" descr="Urban Company Voucher | Paytm.com"/>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416" t="33499" r="4083" b="34501"/>
          <a:stretch/>
        </p:blipFill>
        <p:spPr bwMode="auto">
          <a:xfrm>
            <a:off x="6578029" y="5017654"/>
            <a:ext cx="998867" cy="345554"/>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8" descr="File:Moglix.png - Wikimedia Commons"/>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093524" y="3888444"/>
            <a:ext cx="1056002" cy="511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8232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Graphic 1">
            <a:extLst>
              <a:ext uri="{FF2B5EF4-FFF2-40B4-BE49-F238E27FC236}">
                <a16:creationId xmlns:a16="http://schemas.microsoft.com/office/drawing/2014/main" id="{CF06DBF2-53B7-49B0-80AB-E0E7D824491A}"/>
              </a:ext>
            </a:extLst>
          </p:cNvPr>
          <p:cNvGrpSpPr/>
          <p:nvPr/>
        </p:nvGrpSpPr>
        <p:grpSpPr>
          <a:xfrm>
            <a:off x="9166224" y="313392"/>
            <a:ext cx="1818893" cy="2114309"/>
            <a:chOff x="1403592" y="3935907"/>
            <a:chExt cx="890777" cy="1488722"/>
          </a:xfrm>
        </p:grpSpPr>
        <p:sp>
          <p:nvSpPr>
            <p:cNvPr id="47" name="Freeform: Shape 43">
              <a:extLst>
                <a:ext uri="{FF2B5EF4-FFF2-40B4-BE49-F238E27FC236}">
                  <a16:creationId xmlns:a16="http://schemas.microsoft.com/office/drawing/2014/main" id="{BFBC17D8-43FC-4E39-9563-C9DAF4FBFD76}"/>
                </a:ext>
              </a:extLst>
            </p:cNvPr>
            <p:cNvSpPr/>
            <p:nvPr/>
          </p:nvSpPr>
          <p:spPr>
            <a:xfrm>
              <a:off x="1804347" y="4329065"/>
              <a:ext cx="88318" cy="1095564"/>
            </a:xfrm>
            <a:custGeom>
              <a:avLst/>
              <a:gdLst>
                <a:gd name="connsiteX0" fmla="*/ 0 w 88318"/>
                <a:gd name="connsiteY0" fmla="*/ 0 h 1095564"/>
                <a:gd name="connsiteX1" fmla="*/ 88318 w 88318"/>
                <a:gd name="connsiteY1" fmla="*/ 53181 h 1095564"/>
                <a:gd name="connsiteX2" fmla="*/ 88318 w 88318"/>
                <a:gd name="connsiteY2" fmla="*/ 1051269 h 1095564"/>
                <a:gd name="connsiteX3" fmla="*/ 0 w 88318"/>
                <a:gd name="connsiteY3" fmla="*/ 1049370 h 1095564"/>
                <a:gd name="connsiteX4" fmla="*/ 0 w 88318"/>
                <a:gd name="connsiteY4" fmla="*/ 0 h 1095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18" h="1095564">
                  <a:moveTo>
                    <a:pt x="0" y="0"/>
                  </a:moveTo>
                  <a:lnTo>
                    <a:pt x="88318" y="53181"/>
                  </a:lnTo>
                  <a:lnTo>
                    <a:pt x="88318" y="1051269"/>
                  </a:lnTo>
                  <a:cubicBezTo>
                    <a:pt x="88318" y="1112047"/>
                    <a:pt x="0" y="1109199"/>
                    <a:pt x="0" y="1049370"/>
                  </a:cubicBezTo>
                  <a:lnTo>
                    <a:pt x="0" y="0"/>
                  </a:lnTo>
                  <a:close/>
                </a:path>
              </a:pathLst>
            </a:custGeom>
            <a:solidFill>
              <a:srgbClr val="666666"/>
            </a:solidFill>
            <a:ln w="9495" cap="flat">
              <a:noFill/>
              <a:prstDash val="solid"/>
              <a:miter/>
            </a:ln>
          </p:spPr>
          <p:txBody>
            <a:bodyPr rtlCol="0" anchor="ctr"/>
            <a:lstStyle/>
            <a:p>
              <a:endParaRPr lang="en-ID"/>
            </a:p>
          </p:txBody>
        </p:sp>
        <p:sp>
          <p:nvSpPr>
            <p:cNvPr id="54" name="Freeform: Shape 45">
              <a:extLst>
                <a:ext uri="{FF2B5EF4-FFF2-40B4-BE49-F238E27FC236}">
                  <a16:creationId xmlns:a16="http://schemas.microsoft.com/office/drawing/2014/main" id="{78A2D2FE-B1A3-4C1B-85B8-4409938352D9}"/>
                </a:ext>
              </a:extLst>
            </p:cNvPr>
            <p:cNvSpPr/>
            <p:nvPr/>
          </p:nvSpPr>
          <p:spPr>
            <a:xfrm>
              <a:off x="1403592" y="3935907"/>
              <a:ext cx="890777" cy="794862"/>
            </a:xfrm>
            <a:custGeom>
              <a:avLst/>
              <a:gdLst>
                <a:gd name="connsiteX0" fmla="*/ 445389 w 890777"/>
                <a:gd name="connsiteY0" fmla="*/ 0 h 794862"/>
                <a:gd name="connsiteX1" fmla="*/ 0 w 890777"/>
                <a:gd name="connsiteY1" fmla="*/ 397906 h 794862"/>
                <a:gd name="connsiteX2" fmla="*/ 445389 w 890777"/>
                <a:gd name="connsiteY2" fmla="*/ 794862 h 794862"/>
                <a:gd name="connsiteX3" fmla="*/ 890778 w 890777"/>
                <a:gd name="connsiteY3" fmla="*/ 397906 h 794862"/>
              </a:gdLst>
              <a:ahLst/>
              <a:cxnLst>
                <a:cxn ang="0">
                  <a:pos x="connsiteX0" y="connsiteY0"/>
                </a:cxn>
                <a:cxn ang="0">
                  <a:pos x="connsiteX1" y="connsiteY1"/>
                </a:cxn>
                <a:cxn ang="0">
                  <a:pos x="connsiteX2" y="connsiteY2"/>
                </a:cxn>
                <a:cxn ang="0">
                  <a:pos x="connsiteX3" y="connsiteY3"/>
                </a:cxn>
              </a:cxnLst>
              <a:rect l="l" t="t" r="r" b="b"/>
              <a:pathLst>
                <a:path w="890777" h="794862">
                  <a:moveTo>
                    <a:pt x="445389" y="0"/>
                  </a:moveTo>
                  <a:lnTo>
                    <a:pt x="0" y="397906"/>
                  </a:lnTo>
                  <a:lnTo>
                    <a:pt x="445389" y="794862"/>
                  </a:lnTo>
                  <a:lnTo>
                    <a:pt x="890778" y="397906"/>
                  </a:lnTo>
                  <a:close/>
                </a:path>
              </a:pathLst>
            </a:custGeom>
            <a:solidFill>
              <a:schemeClr val="bg1"/>
            </a:solidFill>
            <a:ln w="22225" cap="flat">
              <a:solidFill>
                <a:srgbClr val="002060"/>
              </a:solidFill>
              <a:prstDash val="solid"/>
              <a:miter/>
            </a:ln>
          </p:spPr>
          <p:txBody>
            <a:bodyPr rtlCol="0" anchor="ctr"/>
            <a:lstStyle/>
            <a:p>
              <a:endParaRPr lang="en-ID"/>
            </a:p>
          </p:txBody>
        </p:sp>
      </p:grpSp>
      <p:sp>
        <p:nvSpPr>
          <p:cNvPr id="56" name="Rectangle 55">
            <a:extLst>
              <a:ext uri="{FF2B5EF4-FFF2-40B4-BE49-F238E27FC236}">
                <a16:creationId xmlns:a16="http://schemas.microsoft.com/office/drawing/2014/main" id="{CC5CF61A-45E3-476B-92F4-45FF50BFA7E6}"/>
              </a:ext>
            </a:extLst>
          </p:cNvPr>
          <p:cNvSpPr/>
          <p:nvPr/>
        </p:nvSpPr>
        <p:spPr>
          <a:xfrm>
            <a:off x="9614819" y="-25364"/>
            <a:ext cx="843501" cy="369332"/>
          </a:xfrm>
          <a:prstGeom prst="rect">
            <a:avLst/>
          </a:prstGeom>
        </p:spPr>
        <p:txBody>
          <a:bodyPr wrap="none">
            <a:spAutoFit/>
          </a:bodyPr>
          <a:lstStyle/>
          <a:p>
            <a:r>
              <a:rPr lang="en-IN" b="1" dirty="0"/>
              <a:t>Aug 04</a:t>
            </a:r>
          </a:p>
        </p:txBody>
      </p:sp>
      <p:grpSp>
        <p:nvGrpSpPr>
          <p:cNvPr id="37" name="Graphic 1">
            <a:extLst>
              <a:ext uri="{FF2B5EF4-FFF2-40B4-BE49-F238E27FC236}">
                <a16:creationId xmlns:a16="http://schemas.microsoft.com/office/drawing/2014/main" id="{7D16D1E7-336B-4AAB-9217-638866193E2F}"/>
              </a:ext>
            </a:extLst>
          </p:cNvPr>
          <p:cNvGrpSpPr/>
          <p:nvPr/>
        </p:nvGrpSpPr>
        <p:grpSpPr>
          <a:xfrm>
            <a:off x="5922977" y="317942"/>
            <a:ext cx="1818893" cy="2114309"/>
            <a:chOff x="1403592" y="3935907"/>
            <a:chExt cx="890777" cy="1488722"/>
          </a:xfrm>
        </p:grpSpPr>
        <p:sp>
          <p:nvSpPr>
            <p:cNvPr id="39" name="Freeform: Shape 43">
              <a:extLst>
                <a:ext uri="{FF2B5EF4-FFF2-40B4-BE49-F238E27FC236}">
                  <a16:creationId xmlns:a16="http://schemas.microsoft.com/office/drawing/2014/main" id="{67BD889B-A2E2-48B7-A77C-DDF0861838D1}"/>
                </a:ext>
              </a:extLst>
            </p:cNvPr>
            <p:cNvSpPr/>
            <p:nvPr/>
          </p:nvSpPr>
          <p:spPr>
            <a:xfrm>
              <a:off x="1804347" y="4329065"/>
              <a:ext cx="88318" cy="1095564"/>
            </a:xfrm>
            <a:custGeom>
              <a:avLst/>
              <a:gdLst>
                <a:gd name="connsiteX0" fmla="*/ 0 w 88318"/>
                <a:gd name="connsiteY0" fmla="*/ 0 h 1095564"/>
                <a:gd name="connsiteX1" fmla="*/ 88318 w 88318"/>
                <a:gd name="connsiteY1" fmla="*/ 53181 h 1095564"/>
                <a:gd name="connsiteX2" fmla="*/ 88318 w 88318"/>
                <a:gd name="connsiteY2" fmla="*/ 1051269 h 1095564"/>
                <a:gd name="connsiteX3" fmla="*/ 0 w 88318"/>
                <a:gd name="connsiteY3" fmla="*/ 1049370 h 1095564"/>
                <a:gd name="connsiteX4" fmla="*/ 0 w 88318"/>
                <a:gd name="connsiteY4" fmla="*/ 0 h 1095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18" h="1095564">
                  <a:moveTo>
                    <a:pt x="0" y="0"/>
                  </a:moveTo>
                  <a:lnTo>
                    <a:pt x="88318" y="53181"/>
                  </a:lnTo>
                  <a:lnTo>
                    <a:pt x="88318" y="1051269"/>
                  </a:lnTo>
                  <a:cubicBezTo>
                    <a:pt x="88318" y="1112047"/>
                    <a:pt x="0" y="1109199"/>
                    <a:pt x="0" y="1049370"/>
                  </a:cubicBezTo>
                  <a:lnTo>
                    <a:pt x="0" y="0"/>
                  </a:lnTo>
                  <a:close/>
                </a:path>
              </a:pathLst>
            </a:custGeom>
            <a:solidFill>
              <a:srgbClr val="666666"/>
            </a:solidFill>
            <a:ln w="9495" cap="flat">
              <a:noFill/>
              <a:prstDash val="solid"/>
              <a:miter/>
            </a:ln>
          </p:spPr>
          <p:txBody>
            <a:bodyPr rtlCol="0" anchor="ctr"/>
            <a:lstStyle/>
            <a:p>
              <a:endParaRPr lang="en-ID"/>
            </a:p>
          </p:txBody>
        </p:sp>
        <p:sp>
          <p:nvSpPr>
            <p:cNvPr id="40" name="Freeform: Shape 45">
              <a:extLst>
                <a:ext uri="{FF2B5EF4-FFF2-40B4-BE49-F238E27FC236}">
                  <a16:creationId xmlns:a16="http://schemas.microsoft.com/office/drawing/2014/main" id="{B11D7D08-39CA-46D2-B2CF-D9483D591109}"/>
                </a:ext>
              </a:extLst>
            </p:cNvPr>
            <p:cNvSpPr/>
            <p:nvPr/>
          </p:nvSpPr>
          <p:spPr>
            <a:xfrm>
              <a:off x="1403592" y="3935907"/>
              <a:ext cx="890777" cy="794862"/>
            </a:xfrm>
            <a:custGeom>
              <a:avLst/>
              <a:gdLst>
                <a:gd name="connsiteX0" fmla="*/ 445389 w 890777"/>
                <a:gd name="connsiteY0" fmla="*/ 0 h 794862"/>
                <a:gd name="connsiteX1" fmla="*/ 0 w 890777"/>
                <a:gd name="connsiteY1" fmla="*/ 397906 h 794862"/>
                <a:gd name="connsiteX2" fmla="*/ 445389 w 890777"/>
                <a:gd name="connsiteY2" fmla="*/ 794862 h 794862"/>
                <a:gd name="connsiteX3" fmla="*/ 890778 w 890777"/>
                <a:gd name="connsiteY3" fmla="*/ 397906 h 794862"/>
              </a:gdLst>
              <a:ahLst/>
              <a:cxnLst>
                <a:cxn ang="0">
                  <a:pos x="connsiteX0" y="connsiteY0"/>
                </a:cxn>
                <a:cxn ang="0">
                  <a:pos x="connsiteX1" y="connsiteY1"/>
                </a:cxn>
                <a:cxn ang="0">
                  <a:pos x="connsiteX2" y="connsiteY2"/>
                </a:cxn>
                <a:cxn ang="0">
                  <a:pos x="connsiteX3" y="connsiteY3"/>
                </a:cxn>
              </a:cxnLst>
              <a:rect l="l" t="t" r="r" b="b"/>
              <a:pathLst>
                <a:path w="890777" h="794862">
                  <a:moveTo>
                    <a:pt x="445389" y="0"/>
                  </a:moveTo>
                  <a:lnTo>
                    <a:pt x="0" y="397906"/>
                  </a:lnTo>
                  <a:lnTo>
                    <a:pt x="445389" y="794862"/>
                  </a:lnTo>
                  <a:lnTo>
                    <a:pt x="890778" y="397906"/>
                  </a:lnTo>
                  <a:close/>
                </a:path>
              </a:pathLst>
            </a:custGeom>
            <a:solidFill>
              <a:schemeClr val="bg1"/>
            </a:solidFill>
            <a:ln w="22225" cap="flat">
              <a:solidFill>
                <a:srgbClr val="002060"/>
              </a:solidFill>
              <a:prstDash val="solid"/>
              <a:miter/>
            </a:ln>
          </p:spPr>
          <p:txBody>
            <a:bodyPr rtlCol="0" anchor="ctr"/>
            <a:lstStyle/>
            <a:p>
              <a:endParaRPr lang="en-ID"/>
            </a:p>
          </p:txBody>
        </p:sp>
      </p:grpSp>
      <p:sp>
        <p:nvSpPr>
          <p:cNvPr id="42" name="Rectangle 41">
            <a:extLst>
              <a:ext uri="{FF2B5EF4-FFF2-40B4-BE49-F238E27FC236}">
                <a16:creationId xmlns:a16="http://schemas.microsoft.com/office/drawing/2014/main" id="{4703C198-980A-4457-B050-E2E152BA78B8}"/>
              </a:ext>
            </a:extLst>
          </p:cNvPr>
          <p:cNvSpPr/>
          <p:nvPr/>
        </p:nvSpPr>
        <p:spPr>
          <a:xfrm>
            <a:off x="6371572" y="-20814"/>
            <a:ext cx="837089" cy="369332"/>
          </a:xfrm>
          <a:prstGeom prst="rect">
            <a:avLst/>
          </a:prstGeom>
        </p:spPr>
        <p:txBody>
          <a:bodyPr wrap="none">
            <a:spAutoFit/>
          </a:bodyPr>
          <a:lstStyle/>
          <a:p>
            <a:r>
              <a:rPr lang="en-IN" b="1" dirty="0"/>
              <a:t>July 31</a:t>
            </a:r>
          </a:p>
        </p:txBody>
      </p:sp>
      <p:grpSp>
        <p:nvGrpSpPr>
          <p:cNvPr id="34" name="Graphic 1">
            <a:extLst>
              <a:ext uri="{FF2B5EF4-FFF2-40B4-BE49-F238E27FC236}">
                <a16:creationId xmlns:a16="http://schemas.microsoft.com/office/drawing/2014/main" id="{90BC08FA-D6F5-4D09-98E2-C76F1A11F076}"/>
              </a:ext>
            </a:extLst>
          </p:cNvPr>
          <p:cNvGrpSpPr/>
          <p:nvPr/>
        </p:nvGrpSpPr>
        <p:grpSpPr>
          <a:xfrm>
            <a:off x="2964830" y="968189"/>
            <a:ext cx="1818893" cy="2114309"/>
            <a:chOff x="1403592" y="3935907"/>
            <a:chExt cx="890777" cy="1488722"/>
          </a:xfrm>
        </p:grpSpPr>
        <p:sp>
          <p:nvSpPr>
            <p:cNvPr id="35" name="Freeform: Shape 43">
              <a:extLst>
                <a:ext uri="{FF2B5EF4-FFF2-40B4-BE49-F238E27FC236}">
                  <a16:creationId xmlns:a16="http://schemas.microsoft.com/office/drawing/2014/main" id="{79B1AEBE-7CF5-441A-840F-32A5A0116D26}"/>
                </a:ext>
              </a:extLst>
            </p:cNvPr>
            <p:cNvSpPr/>
            <p:nvPr/>
          </p:nvSpPr>
          <p:spPr>
            <a:xfrm>
              <a:off x="1804347" y="4329065"/>
              <a:ext cx="88318" cy="1095564"/>
            </a:xfrm>
            <a:custGeom>
              <a:avLst/>
              <a:gdLst>
                <a:gd name="connsiteX0" fmla="*/ 0 w 88318"/>
                <a:gd name="connsiteY0" fmla="*/ 0 h 1095564"/>
                <a:gd name="connsiteX1" fmla="*/ 88318 w 88318"/>
                <a:gd name="connsiteY1" fmla="*/ 53181 h 1095564"/>
                <a:gd name="connsiteX2" fmla="*/ 88318 w 88318"/>
                <a:gd name="connsiteY2" fmla="*/ 1051269 h 1095564"/>
                <a:gd name="connsiteX3" fmla="*/ 0 w 88318"/>
                <a:gd name="connsiteY3" fmla="*/ 1049370 h 1095564"/>
                <a:gd name="connsiteX4" fmla="*/ 0 w 88318"/>
                <a:gd name="connsiteY4" fmla="*/ 0 h 1095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18" h="1095564">
                  <a:moveTo>
                    <a:pt x="0" y="0"/>
                  </a:moveTo>
                  <a:lnTo>
                    <a:pt x="88318" y="53181"/>
                  </a:lnTo>
                  <a:lnTo>
                    <a:pt x="88318" y="1051269"/>
                  </a:lnTo>
                  <a:cubicBezTo>
                    <a:pt x="88318" y="1112047"/>
                    <a:pt x="0" y="1109199"/>
                    <a:pt x="0" y="1049370"/>
                  </a:cubicBezTo>
                  <a:lnTo>
                    <a:pt x="0" y="0"/>
                  </a:lnTo>
                  <a:close/>
                </a:path>
              </a:pathLst>
            </a:custGeom>
            <a:solidFill>
              <a:srgbClr val="666666"/>
            </a:solidFill>
            <a:ln w="9495" cap="flat">
              <a:noFill/>
              <a:prstDash val="solid"/>
              <a:miter/>
            </a:ln>
          </p:spPr>
          <p:txBody>
            <a:bodyPr rtlCol="0" anchor="ctr"/>
            <a:lstStyle/>
            <a:p>
              <a:endParaRPr lang="en-ID"/>
            </a:p>
          </p:txBody>
        </p:sp>
        <p:sp>
          <p:nvSpPr>
            <p:cNvPr id="36" name="Freeform: Shape 45">
              <a:extLst>
                <a:ext uri="{FF2B5EF4-FFF2-40B4-BE49-F238E27FC236}">
                  <a16:creationId xmlns:a16="http://schemas.microsoft.com/office/drawing/2014/main" id="{A6B2775E-6BC4-4DE6-B364-2EA1937D87D4}"/>
                </a:ext>
              </a:extLst>
            </p:cNvPr>
            <p:cNvSpPr/>
            <p:nvPr/>
          </p:nvSpPr>
          <p:spPr>
            <a:xfrm>
              <a:off x="1403592" y="3935907"/>
              <a:ext cx="890777" cy="794862"/>
            </a:xfrm>
            <a:custGeom>
              <a:avLst/>
              <a:gdLst>
                <a:gd name="connsiteX0" fmla="*/ 445389 w 890777"/>
                <a:gd name="connsiteY0" fmla="*/ 0 h 794862"/>
                <a:gd name="connsiteX1" fmla="*/ 0 w 890777"/>
                <a:gd name="connsiteY1" fmla="*/ 397906 h 794862"/>
                <a:gd name="connsiteX2" fmla="*/ 445389 w 890777"/>
                <a:gd name="connsiteY2" fmla="*/ 794862 h 794862"/>
                <a:gd name="connsiteX3" fmla="*/ 890778 w 890777"/>
                <a:gd name="connsiteY3" fmla="*/ 397906 h 794862"/>
              </a:gdLst>
              <a:ahLst/>
              <a:cxnLst>
                <a:cxn ang="0">
                  <a:pos x="connsiteX0" y="connsiteY0"/>
                </a:cxn>
                <a:cxn ang="0">
                  <a:pos x="connsiteX1" y="connsiteY1"/>
                </a:cxn>
                <a:cxn ang="0">
                  <a:pos x="connsiteX2" y="connsiteY2"/>
                </a:cxn>
                <a:cxn ang="0">
                  <a:pos x="connsiteX3" y="connsiteY3"/>
                </a:cxn>
              </a:cxnLst>
              <a:rect l="l" t="t" r="r" b="b"/>
              <a:pathLst>
                <a:path w="890777" h="794862">
                  <a:moveTo>
                    <a:pt x="445389" y="0"/>
                  </a:moveTo>
                  <a:lnTo>
                    <a:pt x="0" y="397906"/>
                  </a:lnTo>
                  <a:lnTo>
                    <a:pt x="445389" y="794862"/>
                  </a:lnTo>
                  <a:lnTo>
                    <a:pt x="890778" y="397906"/>
                  </a:lnTo>
                  <a:close/>
                </a:path>
              </a:pathLst>
            </a:custGeom>
            <a:solidFill>
              <a:schemeClr val="bg1"/>
            </a:solidFill>
            <a:ln w="22225" cap="flat">
              <a:solidFill>
                <a:srgbClr val="002060"/>
              </a:solidFill>
              <a:prstDash val="solid"/>
              <a:miter/>
            </a:ln>
          </p:spPr>
          <p:txBody>
            <a:bodyPr rtlCol="0" anchor="ctr"/>
            <a:lstStyle/>
            <a:p>
              <a:endParaRPr lang="en-ID"/>
            </a:p>
          </p:txBody>
        </p:sp>
      </p:grpSp>
      <p:sp>
        <p:nvSpPr>
          <p:cNvPr id="48" name="Freeform: Shape 43">
            <a:extLst>
              <a:ext uri="{FF2B5EF4-FFF2-40B4-BE49-F238E27FC236}">
                <a16:creationId xmlns:a16="http://schemas.microsoft.com/office/drawing/2014/main" id="{9EC9F733-D22D-417E-A1AA-2D391EBB47FC}"/>
              </a:ext>
            </a:extLst>
          </p:cNvPr>
          <p:cNvSpPr/>
          <p:nvPr/>
        </p:nvSpPr>
        <p:spPr>
          <a:xfrm flipH="1">
            <a:off x="1445147" y="3831389"/>
            <a:ext cx="180338" cy="1555939"/>
          </a:xfrm>
          <a:custGeom>
            <a:avLst/>
            <a:gdLst>
              <a:gd name="connsiteX0" fmla="*/ 0 w 88318"/>
              <a:gd name="connsiteY0" fmla="*/ 0 h 1095564"/>
              <a:gd name="connsiteX1" fmla="*/ 88318 w 88318"/>
              <a:gd name="connsiteY1" fmla="*/ 53181 h 1095564"/>
              <a:gd name="connsiteX2" fmla="*/ 88318 w 88318"/>
              <a:gd name="connsiteY2" fmla="*/ 1051269 h 1095564"/>
              <a:gd name="connsiteX3" fmla="*/ 0 w 88318"/>
              <a:gd name="connsiteY3" fmla="*/ 1049370 h 1095564"/>
              <a:gd name="connsiteX4" fmla="*/ 0 w 88318"/>
              <a:gd name="connsiteY4" fmla="*/ 0 h 1095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18" h="1095564">
                <a:moveTo>
                  <a:pt x="0" y="0"/>
                </a:moveTo>
                <a:lnTo>
                  <a:pt x="88318" y="53181"/>
                </a:lnTo>
                <a:lnTo>
                  <a:pt x="88318" y="1051269"/>
                </a:lnTo>
                <a:cubicBezTo>
                  <a:pt x="88318" y="1112047"/>
                  <a:pt x="0" y="1109199"/>
                  <a:pt x="0" y="1049370"/>
                </a:cubicBezTo>
                <a:lnTo>
                  <a:pt x="0" y="0"/>
                </a:lnTo>
                <a:close/>
              </a:path>
            </a:pathLst>
          </a:custGeom>
          <a:solidFill>
            <a:srgbClr val="666666"/>
          </a:solidFill>
          <a:ln w="9495" cap="flat">
            <a:noFill/>
            <a:prstDash val="solid"/>
            <a:miter/>
          </a:ln>
        </p:spPr>
        <p:txBody>
          <a:bodyPr rtlCol="0" anchor="ctr"/>
          <a:lstStyle/>
          <a:p>
            <a:endParaRPr lang="en-ID" sz="1600"/>
          </a:p>
        </p:txBody>
      </p:sp>
      <p:grpSp>
        <p:nvGrpSpPr>
          <p:cNvPr id="11" name="Group 10">
            <a:extLst>
              <a:ext uri="{FF2B5EF4-FFF2-40B4-BE49-F238E27FC236}">
                <a16:creationId xmlns:a16="http://schemas.microsoft.com/office/drawing/2014/main" id="{19B85283-8118-4D9F-8FE5-B2D09D0CC106}"/>
              </a:ext>
            </a:extLst>
          </p:cNvPr>
          <p:cNvGrpSpPr/>
          <p:nvPr/>
        </p:nvGrpSpPr>
        <p:grpSpPr>
          <a:xfrm>
            <a:off x="0" y="2318567"/>
            <a:ext cx="12192000" cy="4535188"/>
            <a:chOff x="0" y="2318422"/>
            <a:chExt cx="12193588" cy="4535779"/>
          </a:xfrm>
        </p:grpSpPr>
        <p:sp>
          <p:nvSpPr>
            <p:cNvPr id="5" name="Freeform: Shape 4">
              <a:extLst>
                <a:ext uri="{FF2B5EF4-FFF2-40B4-BE49-F238E27FC236}">
                  <a16:creationId xmlns:a16="http://schemas.microsoft.com/office/drawing/2014/main" id="{F71BB4CB-1ED8-4C5E-868D-4418D1BDAF70}"/>
                </a:ext>
              </a:extLst>
            </p:cNvPr>
            <p:cNvSpPr/>
            <p:nvPr/>
          </p:nvSpPr>
          <p:spPr>
            <a:xfrm>
              <a:off x="9719526" y="2964490"/>
              <a:ext cx="354388" cy="689772"/>
            </a:xfrm>
            <a:custGeom>
              <a:avLst/>
              <a:gdLst>
                <a:gd name="connsiteX0" fmla="*/ 0 w 354222"/>
                <a:gd name="connsiteY0" fmla="*/ 0 h 689450"/>
                <a:gd name="connsiteX1" fmla="*/ 354222 w 354222"/>
                <a:gd name="connsiteY1" fmla="*/ 0 h 689450"/>
                <a:gd name="connsiteX2" fmla="*/ 354222 w 354222"/>
                <a:gd name="connsiteY2" fmla="*/ 689451 h 689450"/>
                <a:gd name="connsiteX3" fmla="*/ 0 w 354222"/>
                <a:gd name="connsiteY3" fmla="*/ 642917 h 689450"/>
              </a:gdLst>
              <a:ahLst/>
              <a:cxnLst>
                <a:cxn ang="0">
                  <a:pos x="connsiteX0" y="connsiteY0"/>
                </a:cxn>
                <a:cxn ang="0">
                  <a:pos x="connsiteX1" y="connsiteY1"/>
                </a:cxn>
                <a:cxn ang="0">
                  <a:pos x="connsiteX2" y="connsiteY2"/>
                </a:cxn>
                <a:cxn ang="0">
                  <a:pos x="connsiteX3" y="connsiteY3"/>
                </a:cxn>
              </a:cxnLst>
              <a:rect l="l" t="t" r="r" b="b"/>
              <a:pathLst>
                <a:path w="354222" h="689450">
                  <a:moveTo>
                    <a:pt x="0" y="0"/>
                  </a:moveTo>
                  <a:lnTo>
                    <a:pt x="354222" y="0"/>
                  </a:lnTo>
                  <a:lnTo>
                    <a:pt x="354222" y="689451"/>
                  </a:lnTo>
                  <a:lnTo>
                    <a:pt x="0" y="642917"/>
                  </a:lnTo>
                  <a:close/>
                </a:path>
              </a:pathLst>
            </a:custGeom>
            <a:solidFill>
              <a:srgbClr val="808080"/>
            </a:solidFill>
            <a:ln w="9495" cap="flat">
              <a:noFill/>
              <a:prstDash val="solid"/>
              <a:miter/>
            </a:ln>
          </p:spPr>
          <p:txBody>
            <a:bodyPr rtlCol="0" anchor="ctr"/>
            <a:lstStyle/>
            <a:p>
              <a:endParaRPr lang="en-ID"/>
            </a:p>
          </p:txBody>
        </p:sp>
        <p:sp>
          <p:nvSpPr>
            <p:cNvPr id="6" name="Freeform: Shape 5">
              <a:extLst>
                <a:ext uri="{FF2B5EF4-FFF2-40B4-BE49-F238E27FC236}">
                  <a16:creationId xmlns:a16="http://schemas.microsoft.com/office/drawing/2014/main" id="{D9E263F1-C2C3-49F4-BDDB-4F3710C8D8A3}"/>
                </a:ext>
              </a:extLst>
            </p:cNvPr>
            <p:cNvSpPr/>
            <p:nvPr/>
          </p:nvSpPr>
          <p:spPr>
            <a:xfrm>
              <a:off x="6097743" y="5623821"/>
              <a:ext cx="631816" cy="1230379"/>
            </a:xfrm>
            <a:custGeom>
              <a:avLst/>
              <a:gdLst>
                <a:gd name="connsiteX0" fmla="*/ 631522 w 631521"/>
                <a:gd name="connsiteY0" fmla="*/ 0 h 1229804"/>
                <a:gd name="connsiteX1" fmla="*/ 0 w 631521"/>
                <a:gd name="connsiteY1" fmla="*/ 950 h 1229804"/>
                <a:gd name="connsiteX2" fmla="*/ 0 w 631521"/>
                <a:gd name="connsiteY2" fmla="*/ 1229805 h 1229804"/>
                <a:gd name="connsiteX3" fmla="*/ 631522 w 631521"/>
                <a:gd name="connsiteY3" fmla="*/ 1147185 h 1229804"/>
              </a:gdLst>
              <a:ahLst/>
              <a:cxnLst>
                <a:cxn ang="0">
                  <a:pos x="connsiteX0" y="connsiteY0"/>
                </a:cxn>
                <a:cxn ang="0">
                  <a:pos x="connsiteX1" y="connsiteY1"/>
                </a:cxn>
                <a:cxn ang="0">
                  <a:pos x="connsiteX2" y="connsiteY2"/>
                </a:cxn>
                <a:cxn ang="0">
                  <a:pos x="connsiteX3" y="connsiteY3"/>
                </a:cxn>
              </a:cxnLst>
              <a:rect l="l" t="t" r="r" b="b"/>
              <a:pathLst>
                <a:path w="631521" h="1229804">
                  <a:moveTo>
                    <a:pt x="631522" y="0"/>
                  </a:moveTo>
                  <a:lnTo>
                    <a:pt x="0" y="950"/>
                  </a:lnTo>
                  <a:lnTo>
                    <a:pt x="0" y="1229805"/>
                  </a:lnTo>
                  <a:lnTo>
                    <a:pt x="631522" y="1147185"/>
                  </a:lnTo>
                  <a:close/>
                </a:path>
              </a:pathLst>
            </a:custGeom>
            <a:solidFill>
              <a:srgbClr val="808080"/>
            </a:solidFill>
            <a:ln w="9495" cap="flat">
              <a:noFill/>
              <a:prstDash val="solid"/>
              <a:miter/>
            </a:ln>
          </p:spPr>
          <p:txBody>
            <a:bodyPr rtlCol="0" anchor="ctr"/>
            <a:lstStyle/>
            <a:p>
              <a:endParaRPr lang="en-ID"/>
            </a:p>
          </p:txBody>
        </p:sp>
        <p:sp>
          <p:nvSpPr>
            <p:cNvPr id="7" name="Freeform: Shape 6">
              <a:extLst>
                <a:ext uri="{FF2B5EF4-FFF2-40B4-BE49-F238E27FC236}">
                  <a16:creationId xmlns:a16="http://schemas.microsoft.com/office/drawing/2014/main" id="{732AECC4-F437-494A-B493-FCAFBD5E2C5B}"/>
                </a:ext>
              </a:extLst>
            </p:cNvPr>
            <p:cNvSpPr/>
            <p:nvPr/>
          </p:nvSpPr>
          <p:spPr>
            <a:xfrm>
              <a:off x="10570816" y="2466638"/>
              <a:ext cx="354388" cy="764830"/>
            </a:xfrm>
            <a:custGeom>
              <a:avLst/>
              <a:gdLst>
                <a:gd name="connsiteX0" fmla="*/ 0 w 354222"/>
                <a:gd name="connsiteY0" fmla="*/ 0 h 764473"/>
                <a:gd name="connsiteX1" fmla="*/ 354222 w 354222"/>
                <a:gd name="connsiteY1" fmla="*/ 75973 h 764473"/>
                <a:gd name="connsiteX2" fmla="*/ 354222 w 354222"/>
                <a:gd name="connsiteY2" fmla="*/ 764473 h 764473"/>
                <a:gd name="connsiteX3" fmla="*/ 0 w 354222"/>
                <a:gd name="connsiteY3" fmla="*/ 642917 h 764473"/>
              </a:gdLst>
              <a:ahLst/>
              <a:cxnLst>
                <a:cxn ang="0">
                  <a:pos x="connsiteX0" y="connsiteY0"/>
                </a:cxn>
                <a:cxn ang="0">
                  <a:pos x="connsiteX1" y="connsiteY1"/>
                </a:cxn>
                <a:cxn ang="0">
                  <a:pos x="connsiteX2" y="connsiteY2"/>
                </a:cxn>
                <a:cxn ang="0">
                  <a:pos x="connsiteX3" y="connsiteY3"/>
                </a:cxn>
              </a:cxnLst>
              <a:rect l="l" t="t" r="r" b="b"/>
              <a:pathLst>
                <a:path w="354222" h="764473">
                  <a:moveTo>
                    <a:pt x="0" y="0"/>
                  </a:moveTo>
                  <a:lnTo>
                    <a:pt x="354222" y="75973"/>
                  </a:lnTo>
                  <a:lnTo>
                    <a:pt x="354222" y="764473"/>
                  </a:lnTo>
                  <a:lnTo>
                    <a:pt x="0" y="642917"/>
                  </a:lnTo>
                  <a:close/>
                </a:path>
              </a:pathLst>
            </a:custGeom>
            <a:solidFill>
              <a:srgbClr val="808080"/>
            </a:solidFill>
            <a:ln w="9495" cap="flat">
              <a:noFill/>
              <a:prstDash val="solid"/>
              <a:miter/>
            </a:ln>
          </p:spPr>
          <p:txBody>
            <a:bodyPr rtlCol="0" anchor="ctr"/>
            <a:lstStyle/>
            <a:p>
              <a:endParaRPr lang="en-ID"/>
            </a:p>
          </p:txBody>
        </p:sp>
        <p:sp>
          <p:nvSpPr>
            <p:cNvPr id="8" name="Freeform: Shape 7">
              <a:extLst>
                <a:ext uri="{FF2B5EF4-FFF2-40B4-BE49-F238E27FC236}">
                  <a16:creationId xmlns:a16="http://schemas.microsoft.com/office/drawing/2014/main" id="{3D7DF1E8-097C-4D29-9283-B2D1C301B5D3}"/>
                </a:ext>
              </a:extLst>
            </p:cNvPr>
            <p:cNvSpPr/>
            <p:nvPr/>
          </p:nvSpPr>
          <p:spPr>
            <a:xfrm>
              <a:off x="10073914" y="2542646"/>
              <a:ext cx="851289" cy="1111617"/>
            </a:xfrm>
            <a:custGeom>
              <a:avLst/>
              <a:gdLst>
                <a:gd name="connsiteX0" fmla="*/ 850892 w 850891"/>
                <a:gd name="connsiteY0" fmla="*/ 0 h 1111097"/>
                <a:gd name="connsiteX1" fmla="*/ 850892 w 850891"/>
                <a:gd name="connsiteY1" fmla="*/ 688501 h 1111097"/>
                <a:gd name="connsiteX2" fmla="*/ 0 w 850891"/>
                <a:gd name="connsiteY2" fmla="*/ 1111098 h 1111097"/>
                <a:gd name="connsiteX3" fmla="*/ 0 w 850891"/>
                <a:gd name="connsiteY3" fmla="*/ 427345 h 1111097"/>
              </a:gdLst>
              <a:ahLst/>
              <a:cxnLst>
                <a:cxn ang="0">
                  <a:pos x="connsiteX0" y="connsiteY0"/>
                </a:cxn>
                <a:cxn ang="0">
                  <a:pos x="connsiteX1" y="connsiteY1"/>
                </a:cxn>
                <a:cxn ang="0">
                  <a:pos x="connsiteX2" y="connsiteY2"/>
                </a:cxn>
                <a:cxn ang="0">
                  <a:pos x="connsiteX3" y="connsiteY3"/>
                </a:cxn>
              </a:cxnLst>
              <a:rect l="l" t="t" r="r" b="b"/>
              <a:pathLst>
                <a:path w="850891" h="1111097">
                  <a:moveTo>
                    <a:pt x="850892" y="0"/>
                  </a:moveTo>
                  <a:lnTo>
                    <a:pt x="850892" y="688501"/>
                  </a:lnTo>
                  <a:lnTo>
                    <a:pt x="0" y="1111098"/>
                  </a:lnTo>
                  <a:lnTo>
                    <a:pt x="0" y="427345"/>
                  </a:lnTo>
                  <a:close/>
                </a:path>
              </a:pathLst>
            </a:custGeom>
            <a:solidFill>
              <a:srgbClr val="333333"/>
            </a:solidFill>
            <a:ln w="9495" cap="flat">
              <a:noFill/>
              <a:prstDash val="solid"/>
              <a:miter/>
            </a:ln>
          </p:spPr>
          <p:txBody>
            <a:bodyPr rtlCol="0" anchor="ctr"/>
            <a:lstStyle/>
            <a:p>
              <a:endParaRPr lang="en-ID"/>
            </a:p>
          </p:txBody>
        </p:sp>
        <p:sp>
          <p:nvSpPr>
            <p:cNvPr id="9" name="Freeform: Shape 8">
              <a:extLst>
                <a:ext uri="{FF2B5EF4-FFF2-40B4-BE49-F238E27FC236}">
                  <a16:creationId xmlns:a16="http://schemas.microsoft.com/office/drawing/2014/main" id="{5549729A-C543-4390-9074-206D42DD352C}"/>
                </a:ext>
              </a:extLst>
            </p:cNvPr>
            <p:cNvSpPr/>
            <p:nvPr/>
          </p:nvSpPr>
          <p:spPr>
            <a:xfrm>
              <a:off x="4648840" y="4906496"/>
              <a:ext cx="1448902" cy="1947705"/>
            </a:xfrm>
            <a:custGeom>
              <a:avLst/>
              <a:gdLst>
                <a:gd name="connsiteX0" fmla="*/ 0 w 1448225"/>
                <a:gd name="connsiteY0" fmla="*/ 0 h 1946795"/>
                <a:gd name="connsiteX1" fmla="*/ 0 w 1448225"/>
                <a:gd name="connsiteY1" fmla="*/ 1228855 h 1946795"/>
                <a:gd name="connsiteX2" fmla="*/ 1448226 w 1448225"/>
                <a:gd name="connsiteY2" fmla="*/ 1946795 h 1946795"/>
                <a:gd name="connsiteX3" fmla="*/ 1448226 w 1448225"/>
                <a:gd name="connsiteY3" fmla="*/ 727437 h 1946795"/>
              </a:gdLst>
              <a:ahLst/>
              <a:cxnLst>
                <a:cxn ang="0">
                  <a:pos x="connsiteX0" y="connsiteY0"/>
                </a:cxn>
                <a:cxn ang="0">
                  <a:pos x="connsiteX1" y="connsiteY1"/>
                </a:cxn>
                <a:cxn ang="0">
                  <a:pos x="connsiteX2" y="connsiteY2"/>
                </a:cxn>
                <a:cxn ang="0">
                  <a:pos x="connsiteX3" y="connsiteY3"/>
                </a:cxn>
              </a:cxnLst>
              <a:rect l="l" t="t" r="r" b="b"/>
              <a:pathLst>
                <a:path w="1448225" h="1946795">
                  <a:moveTo>
                    <a:pt x="0" y="0"/>
                  </a:moveTo>
                  <a:lnTo>
                    <a:pt x="0" y="1228855"/>
                  </a:lnTo>
                  <a:lnTo>
                    <a:pt x="1448226" y="1946795"/>
                  </a:lnTo>
                  <a:lnTo>
                    <a:pt x="1448226" y="727437"/>
                  </a:lnTo>
                  <a:close/>
                </a:path>
              </a:pathLst>
            </a:custGeom>
            <a:solidFill>
              <a:srgbClr val="333333"/>
            </a:solidFill>
            <a:ln w="9495" cap="flat">
              <a:noFill/>
              <a:prstDash val="solid"/>
              <a:miter/>
            </a:ln>
          </p:spPr>
          <p:txBody>
            <a:bodyPr rtlCol="0" anchor="ctr"/>
            <a:lstStyle/>
            <a:p>
              <a:endParaRPr lang="en-ID"/>
            </a:p>
          </p:txBody>
        </p:sp>
        <p:sp>
          <p:nvSpPr>
            <p:cNvPr id="10" name="Freeform: Shape 9">
              <a:extLst>
                <a:ext uri="{FF2B5EF4-FFF2-40B4-BE49-F238E27FC236}">
                  <a16:creationId xmlns:a16="http://schemas.microsoft.com/office/drawing/2014/main" id="{DE0A1CB3-3FEC-4C98-BB38-500ADEAA672A}"/>
                </a:ext>
              </a:extLst>
            </p:cNvPr>
            <p:cNvSpPr/>
            <p:nvPr/>
          </p:nvSpPr>
          <p:spPr>
            <a:xfrm>
              <a:off x="0" y="2508442"/>
              <a:ext cx="12193588" cy="4345758"/>
            </a:xfrm>
            <a:custGeom>
              <a:avLst/>
              <a:gdLst>
                <a:gd name="connsiteX0" fmla="*/ 5712183 w 12187890"/>
                <a:gd name="connsiteY0" fmla="*/ 667608 h 4343727"/>
                <a:gd name="connsiteX1" fmla="*/ 5870776 w 12187890"/>
                <a:gd name="connsiteY1" fmla="*/ 645766 h 4343727"/>
                <a:gd name="connsiteX2" fmla="*/ 6201256 w 12187890"/>
                <a:gd name="connsiteY2" fmla="*/ 610629 h 4343727"/>
                <a:gd name="connsiteX3" fmla="*/ 7525078 w 12187890"/>
                <a:gd name="connsiteY3" fmla="*/ 528009 h 4343727"/>
                <a:gd name="connsiteX4" fmla="*/ 9001793 w 12187890"/>
                <a:gd name="connsiteY4" fmla="*/ 484325 h 4343727"/>
                <a:gd name="connsiteX5" fmla="*/ 10714023 w 12187890"/>
                <a:gd name="connsiteY5" fmla="*/ 456785 h 4343727"/>
                <a:gd name="connsiteX6" fmla="*/ 12187890 w 12187890"/>
                <a:gd name="connsiteY6" fmla="*/ 425446 h 4343727"/>
                <a:gd name="connsiteX7" fmla="*/ 12187890 w 12187890"/>
                <a:gd name="connsiteY7" fmla="*/ 0 h 4343727"/>
                <a:gd name="connsiteX8" fmla="*/ 6971428 w 12187890"/>
                <a:gd name="connsiteY8" fmla="*/ 950 h 4343727"/>
                <a:gd name="connsiteX9" fmla="*/ 5408293 w 12187890"/>
                <a:gd name="connsiteY9" fmla="*/ 75973 h 4343727"/>
                <a:gd name="connsiteX10" fmla="*/ 4813808 w 12187890"/>
                <a:gd name="connsiteY10" fmla="*/ 145297 h 4343727"/>
                <a:gd name="connsiteX11" fmla="*/ 4294347 w 12187890"/>
                <a:gd name="connsiteY11" fmla="*/ 250709 h 4343727"/>
                <a:gd name="connsiteX12" fmla="*/ 3840410 w 12187890"/>
                <a:gd name="connsiteY12" fmla="*/ 465332 h 4343727"/>
                <a:gd name="connsiteX13" fmla="*/ 3756841 w 12187890"/>
                <a:gd name="connsiteY13" fmla="*/ 465332 h 4343727"/>
                <a:gd name="connsiteX14" fmla="*/ 3756841 w 12187890"/>
                <a:gd name="connsiteY14" fmla="*/ 637219 h 4343727"/>
                <a:gd name="connsiteX15" fmla="*/ 3756841 w 12187890"/>
                <a:gd name="connsiteY15" fmla="*/ 657162 h 4343727"/>
                <a:gd name="connsiteX16" fmla="*/ 4363671 w 12187890"/>
                <a:gd name="connsiteY16" fmla="*/ 1125343 h 4343727"/>
                <a:gd name="connsiteX17" fmla="*/ 5259197 w 12187890"/>
                <a:gd name="connsiteY17" fmla="*/ 1346613 h 4343727"/>
                <a:gd name="connsiteX18" fmla="*/ 6342755 w 12187890"/>
                <a:gd name="connsiteY18" fmla="*/ 1534645 h 4343727"/>
                <a:gd name="connsiteX19" fmla="*/ 7472847 w 12187890"/>
                <a:gd name="connsiteY19" fmla="*/ 1730274 h 4343727"/>
                <a:gd name="connsiteX20" fmla="*/ 7910638 w 12187890"/>
                <a:gd name="connsiteY20" fmla="*/ 1823340 h 4343727"/>
                <a:gd name="connsiteX21" fmla="*/ 8225924 w 12187890"/>
                <a:gd name="connsiteY21" fmla="*/ 1910709 h 4343727"/>
                <a:gd name="connsiteX22" fmla="*/ 8436748 w 12187890"/>
                <a:gd name="connsiteY22" fmla="*/ 2008523 h 4343727"/>
                <a:gd name="connsiteX23" fmla="*/ 8279105 w 12187890"/>
                <a:gd name="connsiteY23" fmla="*/ 2074999 h 4343727"/>
                <a:gd name="connsiteX24" fmla="*/ 8019848 w 12187890"/>
                <a:gd name="connsiteY24" fmla="*/ 2133878 h 4343727"/>
                <a:gd name="connsiteX25" fmla="*/ 7645684 w 12187890"/>
                <a:gd name="connsiteY25" fmla="*/ 2191807 h 4343727"/>
                <a:gd name="connsiteX26" fmla="*/ 0 w 12187890"/>
                <a:gd name="connsiteY26" fmla="*/ 3201291 h 4343727"/>
                <a:gd name="connsiteX27" fmla="*/ 0 w 12187890"/>
                <a:gd name="connsiteY27" fmla="*/ 4343728 h 4343727"/>
                <a:gd name="connsiteX28" fmla="*/ 3722653 w 12187890"/>
                <a:gd name="connsiteY28" fmla="*/ 4343728 h 4343727"/>
                <a:gd name="connsiteX29" fmla="*/ 4395960 w 12187890"/>
                <a:gd name="connsiteY29" fmla="*/ 4175639 h 4343727"/>
                <a:gd name="connsiteX30" fmla="*/ 9579184 w 12187890"/>
                <a:gd name="connsiteY30" fmla="*/ 2781544 h 4343727"/>
                <a:gd name="connsiteX31" fmla="*/ 9982787 w 12187890"/>
                <a:gd name="connsiteY31" fmla="*/ 2636246 h 4343727"/>
                <a:gd name="connsiteX32" fmla="*/ 10405385 w 12187890"/>
                <a:gd name="connsiteY32" fmla="*/ 2258283 h 4343727"/>
                <a:gd name="connsiteX33" fmla="*/ 10424378 w 12187890"/>
                <a:gd name="connsiteY33" fmla="*/ 2148123 h 4343727"/>
                <a:gd name="connsiteX34" fmla="*/ 10424378 w 12187890"/>
                <a:gd name="connsiteY34" fmla="*/ 2139576 h 4343727"/>
                <a:gd name="connsiteX35" fmla="*/ 10424378 w 12187890"/>
                <a:gd name="connsiteY35" fmla="*/ 1946796 h 4343727"/>
                <a:gd name="connsiteX36" fmla="*/ 10374996 w 12187890"/>
                <a:gd name="connsiteY36" fmla="*/ 1946796 h 4343727"/>
                <a:gd name="connsiteX37" fmla="*/ 10349356 w 12187890"/>
                <a:gd name="connsiteY37" fmla="*/ 1900262 h 4343727"/>
                <a:gd name="connsiteX38" fmla="*/ 9314230 w 12187890"/>
                <a:gd name="connsiteY38" fmla="*/ 1362757 h 4343727"/>
                <a:gd name="connsiteX39" fmla="*/ 8469036 w 12187890"/>
                <a:gd name="connsiteY39" fmla="*/ 1155732 h 4343727"/>
                <a:gd name="connsiteX40" fmla="*/ 7526027 w 12187890"/>
                <a:gd name="connsiteY40" fmla="*/ 974347 h 4343727"/>
                <a:gd name="connsiteX41" fmla="*/ 6345604 w 12187890"/>
                <a:gd name="connsiteY41" fmla="*/ 773970 h 4343727"/>
                <a:gd name="connsiteX42" fmla="*/ 6268682 w 12187890"/>
                <a:gd name="connsiteY42" fmla="*/ 761624 h 4343727"/>
                <a:gd name="connsiteX43" fmla="*/ 5904964 w 12187890"/>
                <a:gd name="connsiteY43" fmla="*/ 704645 h 4343727"/>
                <a:gd name="connsiteX44" fmla="*/ 5712183 w 12187890"/>
                <a:gd name="connsiteY44" fmla="*/ 667608 h 4343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2187890" h="4343727">
                  <a:moveTo>
                    <a:pt x="5712183" y="667608"/>
                  </a:moveTo>
                  <a:cubicBezTo>
                    <a:pt x="5776760" y="657162"/>
                    <a:pt x="5842286" y="649565"/>
                    <a:pt x="5870776" y="645766"/>
                  </a:cubicBezTo>
                  <a:cubicBezTo>
                    <a:pt x="5980936" y="632471"/>
                    <a:pt x="6091097" y="621075"/>
                    <a:pt x="6201256" y="610629"/>
                  </a:cubicBezTo>
                  <a:cubicBezTo>
                    <a:pt x="6641897" y="570744"/>
                    <a:pt x="7083487" y="547002"/>
                    <a:pt x="7525078" y="528009"/>
                  </a:cubicBezTo>
                  <a:cubicBezTo>
                    <a:pt x="8017000" y="507117"/>
                    <a:pt x="8509871" y="494771"/>
                    <a:pt x="9001793" y="484325"/>
                  </a:cubicBezTo>
                  <a:cubicBezTo>
                    <a:pt x="9572536" y="472929"/>
                    <a:pt x="10143280" y="465332"/>
                    <a:pt x="10714023" y="456785"/>
                  </a:cubicBezTo>
                  <a:cubicBezTo>
                    <a:pt x="11204996" y="449187"/>
                    <a:pt x="11696917" y="442540"/>
                    <a:pt x="12187890" y="425446"/>
                  </a:cubicBezTo>
                  <a:lnTo>
                    <a:pt x="12187890" y="0"/>
                  </a:lnTo>
                  <a:lnTo>
                    <a:pt x="6971428" y="950"/>
                  </a:lnTo>
                  <a:cubicBezTo>
                    <a:pt x="6450067" y="11396"/>
                    <a:pt x="5927756" y="29439"/>
                    <a:pt x="5408293" y="75973"/>
                  </a:cubicBezTo>
                  <a:cubicBezTo>
                    <a:pt x="5209815" y="94016"/>
                    <a:pt x="5011337" y="115858"/>
                    <a:pt x="4813808" y="145297"/>
                  </a:cubicBezTo>
                  <a:cubicBezTo>
                    <a:pt x="4639072" y="171888"/>
                    <a:pt x="4464335" y="203226"/>
                    <a:pt x="4294347" y="250709"/>
                  </a:cubicBezTo>
                  <a:cubicBezTo>
                    <a:pt x="4168042" y="285847"/>
                    <a:pt x="3957218" y="350423"/>
                    <a:pt x="3840410" y="465332"/>
                  </a:cubicBezTo>
                  <a:lnTo>
                    <a:pt x="3756841" y="465332"/>
                  </a:lnTo>
                  <a:lnTo>
                    <a:pt x="3756841" y="637219"/>
                  </a:lnTo>
                  <a:cubicBezTo>
                    <a:pt x="3756841" y="643867"/>
                    <a:pt x="3756841" y="650515"/>
                    <a:pt x="3756841" y="657162"/>
                  </a:cubicBezTo>
                  <a:cubicBezTo>
                    <a:pt x="3768237" y="905972"/>
                    <a:pt x="4164243" y="1057917"/>
                    <a:pt x="4363671" y="1125343"/>
                  </a:cubicBezTo>
                  <a:cubicBezTo>
                    <a:pt x="4655216" y="1223157"/>
                    <a:pt x="4958156" y="1287734"/>
                    <a:pt x="5259197" y="1346613"/>
                  </a:cubicBezTo>
                  <a:cubicBezTo>
                    <a:pt x="5619117" y="1416887"/>
                    <a:pt x="5980936" y="1475766"/>
                    <a:pt x="6342755" y="1534645"/>
                  </a:cubicBezTo>
                  <a:cubicBezTo>
                    <a:pt x="6719769" y="1596372"/>
                    <a:pt x="7097732" y="1657150"/>
                    <a:pt x="7472847" y="1730274"/>
                  </a:cubicBezTo>
                  <a:cubicBezTo>
                    <a:pt x="7619093" y="1758764"/>
                    <a:pt x="7765341" y="1789153"/>
                    <a:pt x="7910638" y="1823340"/>
                  </a:cubicBezTo>
                  <a:cubicBezTo>
                    <a:pt x="8017000" y="1848981"/>
                    <a:pt x="8122411" y="1875571"/>
                    <a:pt x="8225924" y="1910709"/>
                  </a:cubicBezTo>
                  <a:cubicBezTo>
                    <a:pt x="8262011" y="1923054"/>
                    <a:pt x="8403510" y="1973386"/>
                    <a:pt x="8436748" y="2008523"/>
                  </a:cubicBezTo>
                  <a:cubicBezTo>
                    <a:pt x="8407308" y="2034164"/>
                    <a:pt x="8306645" y="2066452"/>
                    <a:pt x="8279105" y="2074999"/>
                  </a:cubicBezTo>
                  <a:cubicBezTo>
                    <a:pt x="8193635" y="2099690"/>
                    <a:pt x="8107217" y="2117734"/>
                    <a:pt x="8019848" y="2133878"/>
                  </a:cubicBezTo>
                  <a:cubicBezTo>
                    <a:pt x="7895444" y="2156670"/>
                    <a:pt x="7771038" y="2174713"/>
                    <a:pt x="7645684" y="2191807"/>
                  </a:cubicBezTo>
                  <a:lnTo>
                    <a:pt x="0" y="3201291"/>
                  </a:lnTo>
                  <a:lnTo>
                    <a:pt x="0" y="4343728"/>
                  </a:lnTo>
                  <a:lnTo>
                    <a:pt x="3722653" y="4343728"/>
                  </a:lnTo>
                  <a:cubicBezTo>
                    <a:pt x="3947722" y="4287699"/>
                    <a:pt x="4171841" y="4231669"/>
                    <a:pt x="4395960" y="4175639"/>
                  </a:cubicBezTo>
                  <a:cubicBezTo>
                    <a:pt x="6130982" y="3738797"/>
                    <a:pt x="7860306" y="3279163"/>
                    <a:pt x="9579184" y="2781544"/>
                  </a:cubicBezTo>
                  <a:cubicBezTo>
                    <a:pt x="9715934" y="2741658"/>
                    <a:pt x="9853634" y="2696074"/>
                    <a:pt x="9982787" y="2636246"/>
                  </a:cubicBezTo>
                  <a:cubicBezTo>
                    <a:pt x="10147078" y="2560273"/>
                    <a:pt x="10343657" y="2438718"/>
                    <a:pt x="10405385" y="2258283"/>
                  </a:cubicBezTo>
                  <a:cubicBezTo>
                    <a:pt x="10423428" y="2206052"/>
                    <a:pt x="10424378" y="2203203"/>
                    <a:pt x="10424378" y="2148123"/>
                  </a:cubicBezTo>
                  <a:cubicBezTo>
                    <a:pt x="10424378" y="2145274"/>
                    <a:pt x="10424378" y="2142425"/>
                    <a:pt x="10424378" y="2139576"/>
                  </a:cubicBezTo>
                  <a:lnTo>
                    <a:pt x="10424378" y="1946796"/>
                  </a:lnTo>
                  <a:lnTo>
                    <a:pt x="10374996" y="1946796"/>
                  </a:lnTo>
                  <a:cubicBezTo>
                    <a:pt x="10367398" y="1930651"/>
                    <a:pt x="10358852" y="1915457"/>
                    <a:pt x="10349356" y="1900262"/>
                  </a:cubicBezTo>
                  <a:cubicBezTo>
                    <a:pt x="10186964" y="1628661"/>
                    <a:pt x="9608623" y="1448226"/>
                    <a:pt x="9314230" y="1362757"/>
                  </a:cubicBezTo>
                  <a:cubicBezTo>
                    <a:pt x="9035981" y="1282036"/>
                    <a:pt x="8752983" y="1215560"/>
                    <a:pt x="8469036" y="1155732"/>
                  </a:cubicBezTo>
                  <a:cubicBezTo>
                    <a:pt x="8155649" y="1089256"/>
                    <a:pt x="7841313" y="1030377"/>
                    <a:pt x="7526027" y="974347"/>
                  </a:cubicBezTo>
                  <a:cubicBezTo>
                    <a:pt x="7132869" y="905023"/>
                    <a:pt x="6739712" y="840446"/>
                    <a:pt x="6345604" y="773970"/>
                  </a:cubicBezTo>
                  <a:cubicBezTo>
                    <a:pt x="6319964" y="770171"/>
                    <a:pt x="6294323" y="765423"/>
                    <a:pt x="6268682" y="761624"/>
                  </a:cubicBezTo>
                  <a:cubicBezTo>
                    <a:pt x="6147126" y="741682"/>
                    <a:pt x="6026519" y="724588"/>
                    <a:pt x="5904964" y="704645"/>
                  </a:cubicBezTo>
                  <a:cubicBezTo>
                    <a:pt x="5842286" y="692300"/>
                    <a:pt x="5776760" y="680904"/>
                    <a:pt x="5712183" y="667608"/>
                  </a:cubicBezTo>
                  <a:close/>
                </a:path>
              </a:pathLst>
            </a:custGeom>
            <a:solidFill>
              <a:srgbClr val="333333"/>
            </a:solidFill>
            <a:ln w="9495" cap="flat">
              <a:noFill/>
              <a:prstDash val="solid"/>
              <a:miter/>
            </a:ln>
          </p:spPr>
          <p:txBody>
            <a:bodyPr rtlCol="0" anchor="ctr"/>
            <a:lstStyle/>
            <a:p>
              <a:endParaRPr lang="en-ID"/>
            </a:p>
          </p:txBody>
        </p:sp>
        <p:sp>
          <p:nvSpPr>
            <p:cNvPr id="20" name="Freeform: Shape 19">
              <a:extLst>
                <a:ext uri="{FF2B5EF4-FFF2-40B4-BE49-F238E27FC236}">
                  <a16:creationId xmlns:a16="http://schemas.microsoft.com/office/drawing/2014/main" id="{DD609599-ED63-4D13-B772-FFB34E4F2320}"/>
                </a:ext>
              </a:extLst>
            </p:cNvPr>
            <p:cNvSpPr/>
            <p:nvPr/>
          </p:nvSpPr>
          <p:spPr>
            <a:xfrm>
              <a:off x="0" y="2318422"/>
              <a:ext cx="12193588" cy="4535778"/>
            </a:xfrm>
            <a:custGeom>
              <a:avLst/>
              <a:gdLst>
                <a:gd name="connsiteX0" fmla="*/ 5712183 w 12187890"/>
                <a:gd name="connsiteY0" fmla="*/ 666659 h 4533658"/>
                <a:gd name="connsiteX1" fmla="*/ 5870776 w 12187890"/>
                <a:gd name="connsiteY1" fmla="*/ 644817 h 4533658"/>
                <a:gd name="connsiteX2" fmla="*/ 6201256 w 12187890"/>
                <a:gd name="connsiteY2" fmla="*/ 609679 h 4533658"/>
                <a:gd name="connsiteX3" fmla="*/ 7525078 w 12187890"/>
                <a:gd name="connsiteY3" fmla="*/ 527059 h 4533658"/>
                <a:gd name="connsiteX4" fmla="*/ 9001793 w 12187890"/>
                <a:gd name="connsiteY4" fmla="*/ 483375 h 4533658"/>
                <a:gd name="connsiteX5" fmla="*/ 10714023 w 12187890"/>
                <a:gd name="connsiteY5" fmla="*/ 455835 h 4533658"/>
                <a:gd name="connsiteX6" fmla="*/ 12187890 w 12187890"/>
                <a:gd name="connsiteY6" fmla="*/ 424496 h 4533658"/>
                <a:gd name="connsiteX7" fmla="*/ 12187890 w 12187890"/>
                <a:gd name="connsiteY7" fmla="*/ 0 h 4533658"/>
                <a:gd name="connsiteX8" fmla="*/ 6971428 w 12187890"/>
                <a:gd name="connsiteY8" fmla="*/ 950 h 4533658"/>
                <a:gd name="connsiteX9" fmla="*/ 5408293 w 12187890"/>
                <a:gd name="connsiteY9" fmla="*/ 75973 h 4533658"/>
                <a:gd name="connsiteX10" fmla="*/ 4813808 w 12187890"/>
                <a:gd name="connsiteY10" fmla="*/ 145297 h 4533658"/>
                <a:gd name="connsiteX11" fmla="*/ 4294347 w 12187890"/>
                <a:gd name="connsiteY11" fmla="*/ 250709 h 4533658"/>
                <a:gd name="connsiteX12" fmla="*/ 3756841 w 12187890"/>
                <a:gd name="connsiteY12" fmla="*/ 657162 h 4533658"/>
                <a:gd name="connsiteX13" fmla="*/ 4363671 w 12187890"/>
                <a:gd name="connsiteY13" fmla="*/ 1125343 h 4533658"/>
                <a:gd name="connsiteX14" fmla="*/ 5259197 w 12187890"/>
                <a:gd name="connsiteY14" fmla="*/ 1346613 h 4533658"/>
                <a:gd name="connsiteX15" fmla="*/ 6342755 w 12187890"/>
                <a:gd name="connsiteY15" fmla="*/ 1534645 h 4533658"/>
                <a:gd name="connsiteX16" fmla="*/ 7472847 w 12187890"/>
                <a:gd name="connsiteY16" fmla="*/ 1730274 h 4533658"/>
                <a:gd name="connsiteX17" fmla="*/ 7910638 w 12187890"/>
                <a:gd name="connsiteY17" fmla="*/ 1823340 h 4533658"/>
                <a:gd name="connsiteX18" fmla="*/ 8225924 w 12187890"/>
                <a:gd name="connsiteY18" fmla="*/ 1910709 h 4533658"/>
                <a:gd name="connsiteX19" fmla="*/ 8436748 w 12187890"/>
                <a:gd name="connsiteY19" fmla="*/ 2008523 h 4533658"/>
                <a:gd name="connsiteX20" fmla="*/ 8279105 w 12187890"/>
                <a:gd name="connsiteY20" fmla="*/ 2074999 h 4533658"/>
                <a:gd name="connsiteX21" fmla="*/ 8019848 w 12187890"/>
                <a:gd name="connsiteY21" fmla="*/ 2133878 h 4533658"/>
                <a:gd name="connsiteX22" fmla="*/ 7645684 w 12187890"/>
                <a:gd name="connsiteY22" fmla="*/ 2191807 h 4533658"/>
                <a:gd name="connsiteX23" fmla="*/ 0 w 12187890"/>
                <a:gd name="connsiteY23" fmla="*/ 3200342 h 4533658"/>
                <a:gd name="connsiteX24" fmla="*/ 0 w 12187890"/>
                <a:gd name="connsiteY24" fmla="*/ 4533659 h 4533658"/>
                <a:gd name="connsiteX25" fmla="*/ 2942035 w 12187890"/>
                <a:gd name="connsiteY25" fmla="*/ 4533659 h 4533658"/>
                <a:gd name="connsiteX26" fmla="*/ 4395960 w 12187890"/>
                <a:gd name="connsiteY26" fmla="*/ 4173740 h 4533658"/>
                <a:gd name="connsiteX27" fmla="*/ 9579184 w 12187890"/>
                <a:gd name="connsiteY27" fmla="*/ 2779644 h 4533658"/>
                <a:gd name="connsiteX28" fmla="*/ 9982787 w 12187890"/>
                <a:gd name="connsiteY28" fmla="*/ 2634347 h 4533658"/>
                <a:gd name="connsiteX29" fmla="*/ 10405385 w 12187890"/>
                <a:gd name="connsiteY29" fmla="*/ 2256383 h 4533658"/>
                <a:gd name="connsiteX30" fmla="*/ 10350305 w 12187890"/>
                <a:gd name="connsiteY30" fmla="*/ 1898363 h 4533658"/>
                <a:gd name="connsiteX31" fmla="*/ 9315180 w 12187890"/>
                <a:gd name="connsiteY31" fmla="*/ 1360858 h 4533658"/>
                <a:gd name="connsiteX32" fmla="*/ 8469986 w 12187890"/>
                <a:gd name="connsiteY32" fmla="*/ 1153832 h 4533658"/>
                <a:gd name="connsiteX33" fmla="*/ 7526977 w 12187890"/>
                <a:gd name="connsiteY33" fmla="*/ 972448 h 4533658"/>
                <a:gd name="connsiteX34" fmla="*/ 6346554 w 12187890"/>
                <a:gd name="connsiteY34" fmla="*/ 772071 h 4533658"/>
                <a:gd name="connsiteX35" fmla="*/ 6269632 w 12187890"/>
                <a:gd name="connsiteY35" fmla="*/ 759725 h 4533658"/>
                <a:gd name="connsiteX36" fmla="*/ 5905914 w 12187890"/>
                <a:gd name="connsiteY36" fmla="*/ 702746 h 4533658"/>
                <a:gd name="connsiteX37" fmla="*/ 5712183 w 12187890"/>
                <a:gd name="connsiteY37" fmla="*/ 666659 h 4533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2187890" h="4533658">
                  <a:moveTo>
                    <a:pt x="5712183" y="666659"/>
                  </a:moveTo>
                  <a:cubicBezTo>
                    <a:pt x="5776760" y="656213"/>
                    <a:pt x="5842286" y="648615"/>
                    <a:pt x="5870776" y="644817"/>
                  </a:cubicBezTo>
                  <a:cubicBezTo>
                    <a:pt x="5980936" y="631521"/>
                    <a:pt x="6091097" y="620126"/>
                    <a:pt x="6201256" y="609679"/>
                  </a:cubicBezTo>
                  <a:cubicBezTo>
                    <a:pt x="6641897" y="569794"/>
                    <a:pt x="7083487" y="546052"/>
                    <a:pt x="7525078" y="527059"/>
                  </a:cubicBezTo>
                  <a:cubicBezTo>
                    <a:pt x="8017000" y="506167"/>
                    <a:pt x="8509871" y="493821"/>
                    <a:pt x="9001793" y="483375"/>
                  </a:cubicBezTo>
                  <a:cubicBezTo>
                    <a:pt x="9572536" y="471979"/>
                    <a:pt x="10143280" y="464382"/>
                    <a:pt x="10714023" y="455835"/>
                  </a:cubicBezTo>
                  <a:cubicBezTo>
                    <a:pt x="11204996" y="448238"/>
                    <a:pt x="11696917" y="441590"/>
                    <a:pt x="12187890" y="424496"/>
                  </a:cubicBezTo>
                  <a:lnTo>
                    <a:pt x="12187890" y="0"/>
                  </a:lnTo>
                  <a:lnTo>
                    <a:pt x="6971428" y="950"/>
                  </a:lnTo>
                  <a:cubicBezTo>
                    <a:pt x="6450067" y="11396"/>
                    <a:pt x="5927756" y="29439"/>
                    <a:pt x="5408293" y="75973"/>
                  </a:cubicBezTo>
                  <a:cubicBezTo>
                    <a:pt x="5209815" y="94016"/>
                    <a:pt x="5011337" y="115858"/>
                    <a:pt x="4813808" y="145297"/>
                  </a:cubicBezTo>
                  <a:cubicBezTo>
                    <a:pt x="4639072" y="171888"/>
                    <a:pt x="4464335" y="203226"/>
                    <a:pt x="4294347" y="250709"/>
                  </a:cubicBezTo>
                  <a:cubicBezTo>
                    <a:pt x="4110113" y="301041"/>
                    <a:pt x="3746395" y="415950"/>
                    <a:pt x="3756841" y="657162"/>
                  </a:cubicBezTo>
                  <a:cubicBezTo>
                    <a:pt x="3768237" y="905972"/>
                    <a:pt x="4164243" y="1057917"/>
                    <a:pt x="4363671" y="1125343"/>
                  </a:cubicBezTo>
                  <a:cubicBezTo>
                    <a:pt x="4655216" y="1223157"/>
                    <a:pt x="4958156" y="1287734"/>
                    <a:pt x="5259197" y="1346613"/>
                  </a:cubicBezTo>
                  <a:cubicBezTo>
                    <a:pt x="5619117" y="1416887"/>
                    <a:pt x="5980936" y="1475766"/>
                    <a:pt x="6342755" y="1534645"/>
                  </a:cubicBezTo>
                  <a:cubicBezTo>
                    <a:pt x="6719769" y="1596372"/>
                    <a:pt x="7097732" y="1657150"/>
                    <a:pt x="7472847" y="1730274"/>
                  </a:cubicBezTo>
                  <a:cubicBezTo>
                    <a:pt x="7619093" y="1758764"/>
                    <a:pt x="7765341" y="1789153"/>
                    <a:pt x="7910638" y="1823340"/>
                  </a:cubicBezTo>
                  <a:cubicBezTo>
                    <a:pt x="8017000" y="1848981"/>
                    <a:pt x="8122411" y="1875571"/>
                    <a:pt x="8225924" y="1910709"/>
                  </a:cubicBezTo>
                  <a:cubicBezTo>
                    <a:pt x="8262011" y="1923054"/>
                    <a:pt x="8403510" y="1973386"/>
                    <a:pt x="8436748" y="2008523"/>
                  </a:cubicBezTo>
                  <a:cubicBezTo>
                    <a:pt x="8407308" y="2034164"/>
                    <a:pt x="8306645" y="2066452"/>
                    <a:pt x="8279105" y="2074999"/>
                  </a:cubicBezTo>
                  <a:cubicBezTo>
                    <a:pt x="8193635" y="2099690"/>
                    <a:pt x="8107217" y="2117734"/>
                    <a:pt x="8019848" y="2133878"/>
                  </a:cubicBezTo>
                  <a:cubicBezTo>
                    <a:pt x="7895444" y="2156670"/>
                    <a:pt x="7771038" y="2174713"/>
                    <a:pt x="7645684" y="2191807"/>
                  </a:cubicBezTo>
                  <a:lnTo>
                    <a:pt x="0" y="3200342"/>
                  </a:lnTo>
                  <a:lnTo>
                    <a:pt x="0" y="4533659"/>
                  </a:lnTo>
                  <a:lnTo>
                    <a:pt x="2942035" y="4533659"/>
                  </a:lnTo>
                  <a:cubicBezTo>
                    <a:pt x="3427310" y="4415902"/>
                    <a:pt x="3911635" y="4296245"/>
                    <a:pt x="4395960" y="4173740"/>
                  </a:cubicBezTo>
                  <a:cubicBezTo>
                    <a:pt x="6130982" y="3736898"/>
                    <a:pt x="7860306" y="3277264"/>
                    <a:pt x="9579184" y="2779644"/>
                  </a:cubicBezTo>
                  <a:cubicBezTo>
                    <a:pt x="9715934" y="2739759"/>
                    <a:pt x="9853634" y="2694175"/>
                    <a:pt x="9982787" y="2634347"/>
                  </a:cubicBezTo>
                  <a:cubicBezTo>
                    <a:pt x="10147078" y="2558374"/>
                    <a:pt x="10343657" y="2436818"/>
                    <a:pt x="10405385" y="2256383"/>
                  </a:cubicBezTo>
                  <a:cubicBezTo>
                    <a:pt x="10448119" y="2131979"/>
                    <a:pt x="10414881" y="2007574"/>
                    <a:pt x="10350305" y="1898363"/>
                  </a:cubicBezTo>
                  <a:cubicBezTo>
                    <a:pt x="10187914" y="1626761"/>
                    <a:pt x="9609573" y="1446327"/>
                    <a:pt x="9315180" y="1360858"/>
                  </a:cubicBezTo>
                  <a:cubicBezTo>
                    <a:pt x="9036930" y="1280137"/>
                    <a:pt x="8753932" y="1213661"/>
                    <a:pt x="8469986" y="1153832"/>
                  </a:cubicBezTo>
                  <a:cubicBezTo>
                    <a:pt x="8156599" y="1087357"/>
                    <a:pt x="7842263" y="1028478"/>
                    <a:pt x="7526977" y="972448"/>
                  </a:cubicBezTo>
                  <a:cubicBezTo>
                    <a:pt x="7133819" y="903123"/>
                    <a:pt x="6740661" y="838547"/>
                    <a:pt x="6346554" y="772071"/>
                  </a:cubicBezTo>
                  <a:cubicBezTo>
                    <a:pt x="6320913" y="768272"/>
                    <a:pt x="6295273" y="763524"/>
                    <a:pt x="6269632" y="759725"/>
                  </a:cubicBezTo>
                  <a:cubicBezTo>
                    <a:pt x="6148076" y="739782"/>
                    <a:pt x="6027469" y="722689"/>
                    <a:pt x="5905914" y="702746"/>
                  </a:cubicBezTo>
                  <a:cubicBezTo>
                    <a:pt x="5842286" y="691350"/>
                    <a:pt x="5776760" y="679954"/>
                    <a:pt x="5712183" y="666659"/>
                  </a:cubicBezTo>
                  <a:close/>
                </a:path>
              </a:pathLst>
            </a:custGeom>
            <a:solidFill>
              <a:srgbClr val="000000"/>
            </a:solidFill>
            <a:ln w="9495" cap="flat">
              <a:noFill/>
              <a:prstDash val="solid"/>
              <a:miter/>
            </a:ln>
          </p:spPr>
          <p:txBody>
            <a:bodyPr rtlCol="0" anchor="ctr"/>
            <a:lstStyle/>
            <a:p>
              <a:endParaRPr lang="en-ID"/>
            </a:p>
          </p:txBody>
        </p:sp>
        <p:sp>
          <p:nvSpPr>
            <p:cNvPr id="21" name="Freeform: Shape 20">
              <a:extLst>
                <a:ext uri="{FF2B5EF4-FFF2-40B4-BE49-F238E27FC236}">
                  <a16:creationId xmlns:a16="http://schemas.microsoft.com/office/drawing/2014/main" id="{CD17A626-0992-4752-8228-00D70031E3BC}"/>
                </a:ext>
              </a:extLst>
            </p:cNvPr>
            <p:cNvSpPr/>
            <p:nvPr/>
          </p:nvSpPr>
          <p:spPr>
            <a:xfrm>
              <a:off x="0" y="2362127"/>
              <a:ext cx="12193588" cy="4492073"/>
            </a:xfrm>
            <a:custGeom>
              <a:avLst/>
              <a:gdLst>
                <a:gd name="connsiteX0" fmla="*/ 5542195 w 12187890"/>
                <a:gd name="connsiteY0" fmla="*/ 620126 h 4489974"/>
                <a:gd name="connsiteX1" fmla="*/ 6197458 w 12187890"/>
                <a:gd name="connsiteY1" fmla="*/ 524210 h 4489974"/>
                <a:gd name="connsiteX2" fmla="*/ 7523178 w 12187890"/>
                <a:gd name="connsiteY2" fmla="*/ 441590 h 4489974"/>
                <a:gd name="connsiteX3" fmla="*/ 9000843 w 12187890"/>
                <a:gd name="connsiteY3" fmla="*/ 397906 h 4489974"/>
                <a:gd name="connsiteX4" fmla="*/ 10713073 w 12187890"/>
                <a:gd name="connsiteY4" fmla="*/ 370366 h 4489974"/>
                <a:gd name="connsiteX5" fmla="*/ 12187890 w 12187890"/>
                <a:gd name="connsiteY5" fmla="*/ 339027 h 4489974"/>
                <a:gd name="connsiteX6" fmla="*/ 12187890 w 12187890"/>
                <a:gd name="connsiteY6" fmla="*/ 0 h 4489974"/>
                <a:gd name="connsiteX7" fmla="*/ 6972378 w 12187890"/>
                <a:gd name="connsiteY7" fmla="*/ 950 h 4489974"/>
                <a:gd name="connsiteX8" fmla="*/ 5412092 w 12187890"/>
                <a:gd name="connsiteY8" fmla="*/ 75973 h 4489974"/>
                <a:gd name="connsiteX9" fmla="*/ 4820456 w 12187890"/>
                <a:gd name="connsiteY9" fmla="*/ 145297 h 4489974"/>
                <a:gd name="connsiteX10" fmla="*/ 4305742 w 12187890"/>
                <a:gd name="connsiteY10" fmla="*/ 249760 h 4489974"/>
                <a:gd name="connsiteX11" fmla="*/ 3799575 w 12187890"/>
                <a:gd name="connsiteY11" fmla="*/ 612528 h 4489974"/>
                <a:gd name="connsiteX12" fmla="*/ 4376966 w 12187890"/>
                <a:gd name="connsiteY12" fmla="*/ 1041773 h 4489974"/>
                <a:gd name="connsiteX13" fmla="*/ 5267744 w 12187890"/>
                <a:gd name="connsiteY13" fmla="*/ 1261144 h 4489974"/>
                <a:gd name="connsiteX14" fmla="*/ 6349403 w 12187890"/>
                <a:gd name="connsiteY14" fmla="*/ 1449175 h 4489974"/>
                <a:gd name="connsiteX15" fmla="*/ 7480444 w 12187890"/>
                <a:gd name="connsiteY15" fmla="*/ 1644805 h 4489974"/>
                <a:gd name="connsiteX16" fmla="*/ 7920135 w 12187890"/>
                <a:gd name="connsiteY16" fmla="*/ 1738821 h 4489974"/>
                <a:gd name="connsiteX17" fmla="*/ 8239219 w 12187890"/>
                <a:gd name="connsiteY17" fmla="*/ 1827139 h 4489974"/>
                <a:gd name="connsiteX18" fmla="*/ 8484230 w 12187890"/>
                <a:gd name="connsiteY18" fmla="*/ 1966738 h 4489974"/>
                <a:gd name="connsiteX19" fmla="*/ 8290501 w 12187890"/>
                <a:gd name="connsiteY19" fmla="*/ 2072150 h 4489974"/>
                <a:gd name="connsiteX20" fmla="*/ 8027446 w 12187890"/>
                <a:gd name="connsiteY20" fmla="*/ 2131978 h 4489974"/>
                <a:gd name="connsiteX21" fmla="*/ 7651382 w 12187890"/>
                <a:gd name="connsiteY21" fmla="*/ 2189907 h 4489974"/>
                <a:gd name="connsiteX22" fmla="*/ 0 w 12187890"/>
                <a:gd name="connsiteY22" fmla="*/ 3199392 h 4489974"/>
                <a:gd name="connsiteX23" fmla="*/ 0 w 12187890"/>
                <a:gd name="connsiteY23" fmla="*/ 4489975 h 4489974"/>
                <a:gd name="connsiteX24" fmla="*/ 2760651 w 12187890"/>
                <a:gd name="connsiteY24" fmla="*/ 4489975 h 4489974"/>
                <a:gd name="connsiteX25" fmla="*/ 4385513 w 12187890"/>
                <a:gd name="connsiteY25" fmla="*/ 4089220 h 4489974"/>
                <a:gd name="connsiteX26" fmla="*/ 9566839 w 12187890"/>
                <a:gd name="connsiteY26" fmla="*/ 2696074 h 4489974"/>
                <a:gd name="connsiteX27" fmla="*/ 10312319 w 12187890"/>
                <a:gd name="connsiteY27" fmla="*/ 1877471 h 4489974"/>
                <a:gd name="connsiteX28" fmla="*/ 9301884 w 12187890"/>
                <a:gd name="connsiteY28" fmla="*/ 1358958 h 4489974"/>
                <a:gd name="connsiteX29" fmla="*/ 8459539 w 12187890"/>
                <a:gd name="connsiteY29" fmla="*/ 1151933 h 4489974"/>
                <a:gd name="connsiteX30" fmla="*/ 7518430 w 12187890"/>
                <a:gd name="connsiteY30" fmla="*/ 970549 h 4489974"/>
                <a:gd name="connsiteX31" fmla="*/ 6338957 w 12187890"/>
                <a:gd name="connsiteY31" fmla="*/ 770171 h 4489974"/>
                <a:gd name="connsiteX32" fmla="*/ 6262035 w 12187890"/>
                <a:gd name="connsiteY32" fmla="*/ 757826 h 4489974"/>
                <a:gd name="connsiteX33" fmla="*/ 5542195 w 12187890"/>
                <a:gd name="connsiteY33" fmla="*/ 620126 h 4489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2187890" h="4489974">
                  <a:moveTo>
                    <a:pt x="5542195" y="620126"/>
                  </a:moveTo>
                  <a:cubicBezTo>
                    <a:pt x="5621966" y="575492"/>
                    <a:pt x="6134781" y="528959"/>
                    <a:pt x="6197458" y="524210"/>
                  </a:cubicBezTo>
                  <a:cubicBezTo>
                    <a:pt x="6638098" y="484325"/>
                    <a:pt x="7081588" y="460583"/>
                    <a:pt x="7523178" y="441590"/>
                  </a:cubicBezTo>
                  <a:cubicBezTo>
                    <a:pt x="8015100" y="420698"/>
                    <a:pt x="8507972" y="408352"/>
                    <a:pt x="9000843" y="397906"/>
                  </a:cubicBezTo>
                  <a:cubicBezTo>
                    <a:pt x="9571587" y="386510"/>
                    <a:pt x="10142330" y="378913"/>
                    <a:pt x="10713073" y="370366"/>
                  </a:cubicBezTo>
                  <a:cubicBezTo>
                    <a:pt x="11204047" y="362769"/>
                    <a:pt x="11695968" y="356121"/>
                    <a:pt x="12187890" y="339027"/>
                  </a:cubicBezTo>
                  <a:lnTo>
                    <a:pt x="12187890" y="0"/>
                  </a:lnTo>
                  <a:lnTo>
                    <a:pt x="6972378" y="950"/>
                  </a:lnTo>
                  <a:cubicBezTo>
                    <a:pt x="6451016" y="11396"/>
                    <a:pt x="5931554" y="29439"/>
                    <a:pt x="5412092" y="75973"/>
                  </a:cubicBezTo>
                  <a:cubicBezTo>
                    <a:pt x="5214563" y="94016"/>
                    <a:pt x="5017035" y="115858"/>
                    <a:pt x="4820456" y="145297"/>
                  </a:cubicBezTo>
                  <a:cubicBezTo>
                    <a:pt x="4648568" y="170938"/>
                    <a:pt x="4473832" y="203226"/>
                    <a:pt x="4305742" y="249760"/>
                  </a:cubicBezTo>
                  <a:cubicBezTo>
                    <a:pt x="4149999" y="292494"/>
                    <a:pt x="3790079" y="400755"/>
                    <a:pt x="3799575" y="612528"/>
                  </a:cubicBezTo>
                  <a:cubicBezTo>
                    <a:pt x="3810022" y="836647"/>
                    <a:pt x="4206028" y="984794"/>
                    <a:pt x="4376966" y="1041773"/>
                  </a:cubicBezTo>
                  <a:cubicBezTo>
                    <a:pt x="4662813" y="1137688"/>
                    <a:pt x="4971451" y="1203215"/>
                    <a:pt x="5267744" y="1261144"/>
                  </a:cubicBezTo>
                  <a:cubicBezTo>
                    <a:pt x="5626714" y="1331418"/>
                    <a:pt x="5988533" y="1390297"/>
                    <a:pt x="6349403" y="1449175"/>
                  </a:cubicBezTo>
                  <a:cubicBezTo>
                    <a:pt x="6727366" y="1510903"/>
                    <a:pt x="7105329" y="1571681"/>
                    <a:pt x="7480444" y="1644805"/>
                  </a:cubicBezTo>
                  <a:cubicBezTo>
                    <a:pt x="7627640" y="1673294"/>
                    <a:pt x="7774837" y="1703684"/>
                    <a:pt x="7920135" y="1738821"/>
                  </a:cubicBezTo>
                  <a:cubicBezTo>
                    <a:pt x="8027446" y="1764462"/>
                    <a:pt x="8134757" y="1792001"/>
                    <a:pt x="8239219" y="1827139"/>
                  </a:cubicBezTo>
                  <a:cubicBezTo>
                    <a:pt x="8278155" y="1840434"/>
                    <a:pt x="8485180" y="1910709"/>
                    <a:pt x="8484230" y="1966738"/>
                  </a:cubicBezTo>
                  <a:cubicBezTo>
                    <a:pt x="8483280" y="2014221"/>
                    <a:pt x="8324688" y="2062654"/>
                    <a:pt x="8290501" y="2072150"/>
                  </a:cubicBezTo>
                  <a:cubicBezTo>
                    <a:pt x="8204082" y="2096841"/>
                    <a:pt x="8114814" y="2115834"/>
                    <a:pt x="8027446" y="2131978"/>
                  </a:cubicBezTo>
                  <a:cubicBezTo>
                    <a:pt x="7903041" y="2154770"/>
                    <a:pt x="7776737" y="2173763"/>
                    <a:pt x="7651382" y="2189907"/>
                  </a:cubicBezTo>
                  <a:lnTo>
                    <a:pt x="0" y="3199392"/>
                  </a:lnTo>
                  <a:lnTo>
                    <a:pt x="0" y="4489975"/>
                  </a:lnTo>
                  <a:lnTo>
                    <a:pt x="2760651" y="4489975"/>
                  </a:lnTo>
                  <a:cubicBezTo>
                    <a:pt x="3302905" y="4358923"/>
                    <a:pt x="3844209" y="4225021"/>
                    <a:pt x="4385513" y="4089220"/>
                  </a:cubicBezTo>
                  <a:cubicBezTo>
                    <a:pt x="6119586" y="3652378"/>
                    <a:pt x="7849860" y="3192745"/>
                    <a:pt x="9566839" y="2696074"/>
                  </a:cubicBezTo>
                  <a:cubicBezTo>
                    <a:pt x="9907766" y="2597310"/>
                    <a:pt x="10601015" y="2360846"/>
                    <a:pt x="10312319" y="1877471"/>
                  </a:cubicBezTo>
                  <a:cubicBezTo>
                    <a:pt x="10157524" y="1618214"/>
                    <a:pt x="9575385" y="1438729"/>
                    <a:pt x="9301884" y="1358958"/>
                  </a:cubicBezTo>
                  <a:cubicBezTo>
                    <a:pt x="9024585" y="1278237"/>
                    <a:pt x="8741587" y="1212711"/>
                    <a:pt x="8459539" y="1151933"/>
                  </a:cubicBezTo>
                  <a:cubicBezTo>
                    <a:pt x="8147103" y="1085457"/>
                    <a:pt x="7832766" y="1026578"/>
                    <a:pt x="7518430" y="970549"/>
                  </a:cubicBezTo>
                  <a:cubicBezTo>
                    <a:pt x="7125272" y="901224"/>
                    <a:pt x="6732115" y="836647"/>
                    <a:pt x="6338957" y="770171"/>
                  </a:cubicBezTo>
                  <a:cubicBezTo>
                    <a:pt x="6313316" y="766373"/>
                    <a:pt x="6287675" y="761624"/>
                    <a:pt x="6262035" y="757826"/>
                  </a:cubicBezTo>
                  <a:cubicBezTo>
                    <a:pt x="6186062" y="745480"/>
                    <a:pt x="5622915" y="665709"/>
                    <a:pt x="5542195" y="620126"/>
                  </a:cubicBezTo>
                  <a:close/>
                </a:path>
              </a:pathLst>
            </a:custGeom>
            <a:solidFill>
              <a:srgbClr val="E00F0F"/>
            </a:solidFill>
            <a:ln w="9495" cap="flat">
              <a:noFill/>
              <a:prstDash val="solid"/>
              <a:miter/>
            </a:ln>
          </p:spPr>
          <p:txBody>
            <a:bodyPr rtlCol="0" anchor="ctr"/>
            <a:lstStyle/>
            <a:p>
              <a:endParaRPr lang="en-ID"/>
            </a:p>
          </p:txBody>
        </p:sp>
        <p:sp>
          <p:nvSpPr>
            <p:cNvPr id="23" name="Freeform: Shape 22">
              <a:extLst>
                <a:ext uri="{FF2B5EF4-FFF2-40B4-BE49-F238E27FC236}">
                  <a16:creationId xmlns:a16="http://schemas.microsoft.com/office/drawing/2014/main" id="{D57770FE-2BC9-4EB2-9B41-74FC781622E0}"/>
                </a:ext>
              </a:extLst>
            </p:cNvPr>
            <p:cNvSpPr/>
            <p:nvPr/>
          </p:nvSpPr>
          <p:spPr>
            <a:xfrm>
              <a:off x="0" y="2384929"/>
              <a:ext cx="12193588" cy="4468321"/>
            </a:xfrm>
            <a:custGeom>
              <a:avLst/>
              <a:gdLst>
                <a:gd name="connsiteX0" fmla="*/ 0 w 12187890"/>
                <a:gd name="connsiteY0" fmla="*/ 3201291 h 4466233"/>
                <a:gd name="connsiteX1" fmla="*/ 7654231 w 12187890"/>
                <a:gd name="connsiteY1" fmla="*/ 2190857 h 4466233"/>
                <a:gd name="connsiteX2" fmla="*/ 7484242 w 12187890"/>
                <a:gd name="connsiteY2" fmla="*/ 1599221 h 4466233"/>
                <a:gd name="connsiteX3" fmla="*/ 4383614 w 12187890"/>
                <a:gd name="connsiteY3" fmla="*/ 996190 h 4466233"/>
                <a:gd name="connsiteX4" fmla="*/ 3822367 w 12187890"/>
                <a:gd name="connsiteY4" fmla="*/ 587837 h 4466233"/>
                <a:gd name="connsiteX5" fmla="*/ 6972378 w 12187890"/>
                <a:gd name="connsiteY5" fmla="*/ 950 h 4466233"/>
                <a:gd name="connsiteX6" fmla="*/ 12187890 w 12187890"/>
                <a:gd name="connsiteY6" fmla="*/ 0 h 4466233"/>
                <a:gd name="connsiteX7" fmla="*/ 12187890 w 12187890"/>
                <a:gd name="connsiteY7" fmla="*/ 292494 h 4466233"/>
                <a:gd name="connsiteX8" fmla="*/ 6194609 w 12187890"/>
                <a:gd name="connsiteY8" fmla="*/ 476727 h 4466233"/>
                <a:gd name="connsiteX9" fmla="*/ 6336108 w 12187890"/>
                <a:gd name="connsiteY9" fmla="*/ 770171 h 4466233"/>
                <a:gd name="connsiteX10" fmla="*/ 10292376 w 12187890"/>
                <a:gd name="connsiteY10" fmla="*/ 1865125 h 4466233"/>
                <a:gd name="connsiteX11" fmla="*/ 9560191 w 12187890"/>
                <a:gd name="connsiteY11" fmla="*/ 2648592 h 4466233"/>
                <a:gd name="connsiteX12" fmla="*/ 2659038 w 12187890"/>
                <a:gd name="connsiteY12" fmla="*/ 4466234 h 4466233"/>
                <a:gd name="connsiteX13" fmla="*/ 0 w 12187890"/>
                <a:gd name="connsiteY13" fmla="*/ 4466234 h 4466233"/>
                <a:gd name="connsiteX14" fmla="*/ 0 w 12187890"/>
                <a:gd name="connsiteY14" fmla="*/ 3201291 h 4466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87890" h="4466233">
                  <a:moveTo>
                    <a:pt x="0" y="3201291"/>
                  </a:moveTo>
                  <a:lnTo>
                    <a:pt x="7654231" y="2190857"/>
                  </a:lnTo>
                  <a:cubicBezTo>
                    <a:pt x="8906827" y="2025617"/>
                    <a:pt x="8720694" y="1839484"/>
                    <a:pt x="7484242" y="1599221"/>
                  </a:cubicBezTo>
                  <a:cubicBezTo>
                    <a:pt x="6460513" y="1400743"/>
                    <a:pt x="5121497" y="1245000"/>
                    <a:pt x="4383614" y="996190"/>
                  </a:cubicBezTo>
                  <a:cubicBezTo>
                    <a:pt x="3996154" y="866087"/>
                    <a:pt x="3829015" y="721739"/>
                    <a:pt x="3822367" y="587837"/>
                  </a:cubicBezTo>
                  <a:cubicBezTo>
                    <a:pt x="3798626" y="49382"/>
                    <a:pt x="6495650" y="10446"/>
                    <a:pt x="6972378" y="950"/>
                  </a:cubicBezTo>
                  <a:lnTo>
                    <a:pt x="12187890" y="0"/>
                  </a:lnTo>
                  <a:lnTo>
                    <a:pt x="12187890" y="292494"/>
                  </a:lnTo>
                  <a:cubicBezTo>
                    <a:pt x="10606712" y="347574"/>
                    <a:pt x="7928682" y="320034"/>
                    <a:pt x="6194609" y="476727"/>
                  </a:cubicBezTo>
                  <a:cubicBezTo>
                    <a:pt x="4935365" y="590686"/>
                    <a:pt x="5678945" y="660961"/>
                    <a:pt x="6336108" y="770171"/>
                  </a:cubicBezTo>
                  <a:cubicBezTo>
                    <a:pt x="7890695" y="1030377"/>
                    <a:pt x="9988486" y="1356109"/>
                    <a:pt x="10292376" y="1865125"/>
                  </a:cubicBezTo>
                  <a:cubicBezTo>
                    <a:pt x="10524092" y="2252585"/>
                    <a:pt x="10105293" y="2490949"/>
                    <a:pt x="9560191" y="2648592"/>
                  </a:cubicBezTo>
                  <a:cubicBezTo>
                    <a:pt x="7497537" y="3244976"/>
                    <a:pt x="5020834" y="3896440"/>
                    <a:pt x="2659038" y="4466234"/>
                  </a:cubicBezTo>
                  <a:lnTo>
                    <a:pt x="0" y="4466234"/>
                  </a:lnTo>
                  <a:lnTo>
                    <a:pt x="0" y="3201291"/>
                  </a:lnTo>
                  <a:close/>
                </a:path>
              </a:pathLst>
            </a:custGeom>
            <a:solidFill>
              <a:srgbClr val="4D4D4D"/>
            </a:solidFill>
            <a:ln w="9495" cap="flat">
              <a:noFill/>
              <a:prstDash val="solid"/>
              <a:miter/>
            </a:ln>
          </p:spPr>
          <p:txBody>
            <a:bodyPr rtlCol="0" anchor="ctr"/>
            <a:lstStyle/>
            <a:p>
              <a:endParaRPr lang="en-ID"/>
            </a:p>
          </p:txBody>
        </p:sp>
        <p:sp>
          <p:nvSpPr>
            <p:cNvPr id="24" name="Freeform: Shape 23">
              <a:extLst>
                <a:ext uri="{FF2B5EF4-FFF2-40B4-BE49-F238E27FC236}">
                  <a16:creationId xmlns:a16="http://schemas.microsoft.com/office/drawing/2014/main" id="{68D82A96-5AF1-45B1-98C2-E66E2E57C7DD}"/>
                </a:ext>
              </a:extLst>
            </p:cNvPr>
            <p:cNvSpPr/>
            <p:nvPr/>
          </p:nvSpPr>
          <p:spPr>
            <a:xfrm>
              <a:off x="0" y="2502741"/>
              <a:ext cx="12193588" cy="4026525"/>
            </a:xfrm>
            <a:custGeom>
              <a:avLst/>
              <a:gdLst>
                <a:gd name="connsiteX0" fmla="*/ 0 w 12187890"/>
                <a:gd name="connsiteY0" fmla="*/ 4024644 h 4024643"/>
                <a:gd name="connsiteX1" fmla="*/ 7807125 w 12187890"/>
                <a:gd name="connsiteY1" fmla="*/ 2483351 h 4024643"/>
                <a:gd name="connsiteX2" fmla="*/ 7796679 w 12187890"/>
                <a:gd name="connsiteY2" fmla="*/ 1187071 h 4024643"/>
                <a:gd name="connsiteX3" fmla="*/ 6925844 w 12187890"/>
                <a:gd name="connsiteY3" fmla="*/ 81670 h 4024643"/>
                <a:gd name="connsiteX4" fmla="*/ 12187890 w 12187890"/>
                <a:gd name="connsiteY4" fmla="*/ 0 h 4024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87890" h="4024643">
                  <a:moveTo>
                    <a:pt x="0" y="4024644"/>
                  </a:moveTo>
                  <a:lnTo>
                    <a:pt x="7807125" y="2483351"/>
                  </a:lnTo>
                  <a:cubicBezTo>
                    <a:pt x="10654195" y="1921155"/>
                    <a:pt x="9130946" y="1425434"/>
                    <a:pt x="7796679" y="1187071"/>
                  </a:cubicBezTo>
                  <a:cubicBezTo>
                    <a:pt x="6265833" y="913569"/>
                    <a:pt x="1532745" y="339977"/>
                    <a:pt x="6925844" y="81670"/>
                  </a:cubicBezTo>
                  <a:cubicBezTo>
                    <a:pt x="8969505" y="-16144"/>
                    <a:pt x="11041654" y="41785"/>
                    <a:pt x="12187890" y="0"/>
                  </a:cubicBezTo>
                </a:path>
              </a:pathLst>
            </a:custGeom>
            <a:noFill/>
            <a:ln w="19050" cap="flat">
              <a:solidFill>
                <a:schemeClr val="bg2"/>
              </a:solidFill>
              <a:prstDash val="lgDash"/>
              <a:miter/>
            </a:ln>
          </p:spPr>
          <p:txBody>
            <a:bodyPr rtlCol="0" anchor="ctr"/>
            <a:lstStyle/>
            <a:p>
              <a:endParaRPr lang="en-ID"/>
            </a:p>
          </p:txBody>
        </p:sp>
      </p:grpSp>
      <p:sp>
        <p:nvSpPr>
          <p:cNvPr id="85" name="object 7">
            <a:extLst>
              <a:ext uri="{FF2B5EF4-FFF2-40B4-BE49-F238E27FC236}">
                <a16:creationId xmlns:a16="http://schemas.microsoft.com/office/drawing/2014/main" id="{5001D1A7-0122-493F-B1F1-21BF9E7D3758}"/>
              </a:ext>
            </a:extLst>
          </p:cNvPr>
          <p:cNvSpPr>
            <a:spLocks noChangeAspect="1"/>
          </p:cNvSpPr>
          <p:nvPr/>
        </p:nvSpPr>
        <p:spPr>
          <a:xfrm>
            <a:off x="173371" y="152400"/>
            <a:ext cx="2036429" cy="674315"/>
          </a:xfrm>
          <a:prstGeom prst="rect">
            <a:avLst/>
          </a:prstGeom>
          <a:blipFill>
            <a:blip r:embed="rId2" cstate="print"/>
            <a:stretch>
              <a:fillRect/>
            </a:stretch>
          </a:blipFill>
        </p:spPr>
        <p:txBody>
          <a:bodyPr wrap="square" lIns="0" tIns="0" rIns="0" bIns="0" rtlCol="0"/>
          <a:lstStyle/>
          <a:p>
            <a:endParaRPr/>
          </a:p>
        </p:txBody>
      </p:sp>
      <p:sp>
        <p:nvSpPr>
          <p:cNvPr id="50" name="Freeform: Shape 45">
            <a:extLst>
              <a:ext uri="{FF2B5EF4-FFF2-40B4-BE49-F238E27FC236}">
                <a16:creationId xmlns:a16="http://schemas.microsoft.com/office/drawing/2014/main" id="{34FE022C-CCD7-4721-8C7C-95EAA30E9B4A}"/>
              </a:ext>
            </a:extLst>
          </p:cNvPr>
          <p:cNvSpPr/>
          <p:nvPr/>
        </p:nvSpPr>
        <p:spPr>
          <a:xfrm flipH="1">
            <a:off x="625870" y="3546358"/>
            <a:ext cx="1818893" cy="1128877"/>
          </a:xfrm>
          <a:custGeom>
            <a:avLst/>
            <a:gdLst>
              <a:gd name="connsiteX0" fmla="*/ 445389 w 890777"/>
              <a:gd name="connsiteY0" fmla="*/ 0 h 794862"/>
              <a:gd name="connsiteX1" fmla="*/ 0 w 890777"/>
              <a:gd name="connsiteY1" fmla="*/ 397906 h 794862"/>
              <a:gd name="connsiteX2" fmla="*/ 445389 w 890777"/>
              <a:gd name="connsiteY2" fmla="*/ 794862 h 794862"/>
              <a:gd name="connsiteX3" fmla="*/ 890778 w 890777"/>
              <a:gd name="connsiteY3" fmla="*/ 397906 h 794862"/>
            </a:gdLst>
            <a:ahLst/>
            <a:cxnLst>
              <a:cxn ang="0">
                <a:pos x="connsiteX0" y="connsiteY0"/>
              </a:cxn>
              <a:cxn ang="0">
                <a:pos x="connsiteX1" y="connsiteY1"/>
              </a:cxn>
              <a:cxn ang="0">
                <a:pos x="connsiteX2" y="connsiteY2"/>
              </a:cxn>
              <a:cxn ang="0">
                <a:pos x="connsiteX3" y="connsiteY3"/>
              </a:cxn>
            </a:cxnLst>
            <a:rect l="l" t="t" r="r" b="b"/>
            <a:pathLst>
              <a:path w="890777" h="794862">
                <a:moveTo>
                  <a:pt x="445389" y="0"/>
                </a:moveTo>
                <a:lnTo>
                  <a:pt x="0" y="397906"/>
                </a:lnTo>
                <a:lnTo>
                  <a:pt x="445389" y="794862"/>
                </a:lnTo>
                <a:lnTo>
                  <a:pt x="890778" y="397906"/>
                </a:lnTo>
                <a:close/>
              </a:path>
            </a:pathLst>
          </a:custGeom>
          <a:solidFill>
            <a:schemeClr val="bg1"/>
          </a:solidFill>
          <a:ln w="22225" cap="flat">
            <a:solidFill>
              <a:srgbClr val="002060"/>
            </a:solidFill>
            <a:prstDash val="solid"/>
            <a:miter/>
          </a:ln>
        </p:spPr>
        <p:txBody>
          <a:bodyPr rtlCol="0" anchor="ctr"/>
          <a:lstStyle/>
          <a:p>
            <a:endParaRPr lang="en-ID"/>
          </a:p>
        </p:txBody>
      </p:sp>
      <p:pic>
        <p:nvPicPr>
          <p:cNvPr id="51" name="Picture 4" descr="Zeta - UX Design Lea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4590" y="3904430"/>
            <a:ext cx="867044" cy="358688"/>
          </a:xfrm>
          <a:prstGeom prst="rect">
            <a:avLst/>
          </a:prstGeom>
          <a:noFill/>
          <a:extLst>
            <a:ext uri="{909E8E84-426E-40DD-AFC4-6F175D3DCCD1}">
              <a14:hiddenFill xmlns:a14="http://schemas.microsoft.com/office/drawing/2010/main">
                <a:solidFill>
                  <a:srgbClr val="FFFFFF"/>
                </a:solidFill>
              </a14:hiddenFill>
            </a:ext>
          </a:extLst>
        </p:spPr>
      </p:pic>
      <p:sp>
        <p:nvSpPr>
          <p:cNvPr id="55" name="Rectangle 54">
            <a:extLst>
              <a:ext uri="{FF2B5EF4-FFF2-40B4-BE49-F238E27FC236}">
                <a16:creationId xmlns:a16="http://schemas.microsoft.com/office/drawing/2014/main" id="{8B19EA1C-EEF8-4FF8-BABD-085969F25F6F}"/>
              </a:ext>
            </a:extLst>
          </p:cNvPr>
          <p:cNvSpPr/>
          <p:nvPr/>
        </p:nvSpPr>
        <p:spPr>
          <a:xfrm flipH="1">
            <a:off x="1091384" y="3107988"/>
            <a:ext cx="939040" cy="369332"/>
          </a:xfrm>
          <a:prstGeom prst="rect">
            <a:avLst/>
          </a:prstGeom>
        </p:spPr>
        <p:txBody>
          <a:bodyPr wrap="none">
            <a:spAutoFit/>
          </a:bodyPr>
          <a:lstStyle/>
          <a:p>
            <a:r>
              <a:rPr lang="en-IN" b="1" dirty="0"/>
              <a:t>May. 24</a:t>
            </a:r>
          </a:p>
        </p:txBody>
      </p:sp>
      <p:grpSp>
        <p:nvGrpSpPr>
          <p:cNvPr id="43" name="Graphic 1">
            <a:extLst>
              <a:ext uri="{FF2B5EF4-FFF2-40B4-BE49-F238E27FC236}">
                <a16:creationId xmlns:a16="http://schemas.microsoft.com/office/drawing/2014/main" id="{954FFF60-B70E-4E5A-8A8B-D04AD87163FE}"/>
              </a:ext>
            </a:extLst>
          </p:cNvPr>
          <p:cNvGrpSpPr/>
          <p:nvPr/>
        </p:nvGrpSpPr>
        <p:grpSpPr>
          <a:xfrm>
            <a:off x="4223109" y="4135704"/>
            <a:ext cx="1818893" cy="2114309"/>
            <a:chOff x="1403592" y="3935907"/>
            <a:chExt cx="890777" cy="1488722"/>
          </a:xfrm>
        </p:grpSpPr>
        <p:sp>
          <p:nvSpPr>
            <p:cNvPr id="44" name="Freeform: Shape 43">
              <a:extLst>
                <a:ext uri="{FF2B5EF4-FFF2-40B4-BE49-F238E27FC236}">
                  <a16:creationId xmlns:a16="http://schemas.microsoft.com/office/drawing/2014/main" id="{9EC9F733-D22D-417E-A1AA-2D391EBB47FC}"/>
                </a:ext>
              </a:extLst>
            </p:cNvPr>
            <p:cNvSpPr/>
            <p:nvPr/>
          </p:nvSpPr>
          <p:spPr>
            <a:xfrm>
              <a:off x="1804347" y="4329065"/>
              <a:ext cx="88318" cy="1095564"/>
            </a:xfrm>
            <a:custGeom>
              <a:avLst/>
              <a:gdLst>
                <a:gd name="connsiteX0" fmla="*/ 0 w 88318"/>
                <a:gd name="connsiteY0" fmla="*/ 0 h 1095564"/>
                <a:gd name="connsiteX1" fmla="*/ 88318 w 88318"/>
                <a:gd name="connsiteY1" fmla="*/ 53181 h 1095564"/>
                <a:gd name="connsiteX2" fmla="*/ 88318 w 88318"/>
                <a:gd name="connsiteY2" fmla="*/ 1051269 h 1095564"/>
                <a:gd name="connsiteX3" fmla="*/ 0 w 88318"/>
                <a:gd name="connsiteY3" fmla="*/ 1049370 h 1095564"/>
                <a:gd name="connsiteX4" fmla="*/ 0 w 88318"/>
                <a:gd name="connsiteY4" fmla="*/ 0 h 1095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18" h="1095564">
                  <a:moveTo>
                    <a:pt x="0" y="0"/>
                  </a:moveTo>
                  <a:lnTo>
                    <a:pt x="88318" y="53181"/>
                  </a:lnTo>
                  <a:lnTo>
                    <a:pt x="88318" y="1051269"/>
                  </a:lnTo>
                  <a:cubicBezTo>
                    <a:pt x="88318" y="1112047"/>
                    <a:pt x="0" y="1109199"/>
                    <a:pt x="0" y="1049370"/>
                  </a:cubicBezTo>
                  <a:lnTo>
                    <a:pt x="0" y="0"/>
                  </a:lnTo>
                  <a:close/>
                </a:path>
              </a:pathLst>
            </a:custGeom>
            <a:solidFill>
              <a:srgbClr val="666666"/>
            </a:solidFill>
            <a:ln w="9495" cap="flat">
              <a:noFill/>
              <a:prstDash val="solid"/>
              <a:miter/>
            </a:ln>
          </p:spPr>
          <p:txBody>
            <a:bodyPr rtlCol="0" anchor="ctr"/>
            <a:lstStyle/>
            <a:p>
              <a:endParaRPr lang="en-ID"/>
            </a:p>
          </p:txBody>
        </p:sp>
        <p:sp>
          <p:nvSpPr>
            <p:cNvPr id="46" name="Freeform: Shape 45">
              <a:extLst>
                <a:ext uri="{FF2B5EF4-FFF2-40B4-BE49-F238E27FC236}">
                  <a16:creationId xmlns:a16="http://schemas.microsoft.com/office/drawing/2014/main" id="{34FE022C-CCD7-4721-8C7C-95EAA30E9B4A}"/>
                </a:ext>
              </a:extLst>
            </p:cNvPr>
            <p:cNvSpPr/>
            <p:nvPr/>
          </p:nvSpPr>
          <p:spPr>
            <a:xfrm>
              <a:off x="1403592" y="3935907"/>
              <a:ext cx="890777" cy="794862"/>
            </a:xfrm>
            <a:custGeom>
              <a:avLst/>
              <a:gdLst>
                <a:gd name="connsiteX0" fmla="*/ 445389 w 890777"/>
                <a:gd name="connsiteY0" fmla="*/ 0 h 794862"/>
                <a:gd name="connsiteX1" fmla="*/ 0 w 890777"/>
                <a:gd name="connsiteY1" fmla="*/ 397906 h 794862"/>
                <a:gd name="connsiteX2" fmla="*/ 445389 w 890777"/>
                <a:gd name="connsiteY2" fmla="*/ 794862 h 794862"/>
                <a:gd name="connsiteX3" fmla="*/ 890778 w 890777"/>
                <a:gd name="connsiteY3" fmla="*/ 397906 h 794862"/>
              </a:gdLst>
              <a:ahLst/>
              <a:cxnLst>
                <a:cxn ang="0">
                  <a:pos x="connsiteX0" y="connsiteY0"/>
                </a:cxn>
                <a:cxn ang="0">
                  <a:pos x="connsiteX1" y="connsiteY1"/>
                </a:cxn>
                <a:cxn ang="0">
                  <a:pos x="connsiteX2" y="connsiteY2"/>
                </a:cxn>
                <a:cxn ang="0">
                  <a:pos x="connsiteX3" y="connsiteY3"/>
                </a:cxn>
              </a:cxnLst>
              <a:rect l="l" t="t" r="r" b="b"/>
              <a:pathLst>
                <a:path w="890777" h="794862">
                  <a:moveTo>
                    <a:pt x="445389" y="0"/>
                  </a:moveTo>
                  <a:lnTo>
                    <a:pt x="0" y="397906"/>
                  </a:lnTo>
                  <a:lnTo>
                    <a:pt x="445389" y="794862"/>
                  </a:lnTo>
                  <a:lnTo>
                    <a:pt x="890778" y="397906"/>
                  </a:lnTo>
                  <a:close/>
                </a:path>
              </a:pathLst>
            </a:custGeom>
            <a:solidFill>
              <a:schemeClr val="bg1"/>
            </a:solidFill>
            <a:ln w="22225" cap="flat">
              <a:solidFill>
                <a:srgbClr val="002060"/>
              </a:solidFill>
              <a:prstDash val="solid"/>
              <a:miter/>
            </a:ln>
          </p:spPr>
          <p:txBody>
            <a:bodyPr rtlCol="0" anchor="ctr"/>
            <a:lstStyle/>
            <a:p>
              <a:endParaRPr lang="en-ID"/>
            </a:p>
          </p:txBody>
        </p:sp>
      </p:grpSp>
      <p:sp>
        <p:nvSpPr>
          <p:cNvPr id="78" name="Rectangle 77">
            <a:extLst>
              <a:ext uri="{FF2B5EF4-FFF2-40B4-BE49-F238E27FC236}">
                <a16:creationId xmlns:a16="http://schemas.microsoft.com/office/drawing/2014/main" id="{8B19EA1C-EEF8-4FF8-BABD-085969F25F6F}"/>
              </a:ext>
            </a:extLst>
          </p:cNvPr>
          <p:cNvSpPr/>
          <p:nvPr/>
        </p:nvSpPr>
        <p:spPr>
          <a:xfrm>
            <a:off x="4708233" y="3806404"/>
            <a:ext cx="910827" cy="369332"/>
          </a:xfrm>
          <a:prstGeom prst="rect">
            <a:avLst/>
          </a:prstGeom>
        </p:spPr>
        <p:txBody>
          <a:bodyPr wrap="none">
            <a:spAutoFit/>
          </a:bodyPr>
          <a:lstStyle/>
          <a:p>
            <a:r>
              <a:rPr lang="en-IN" b="1" dirty="0"/>
              <a:t>June 16</a:t>
            </a:r>
          </a:p>
        </p:txBody>
      </p:sp>
      <p:pic>
        <p:nvPicPr>
          <p:cNvPr id="1030" name="Picture 6" descr="BrowserStack Login | Sign Into The Best Mobile &amp;amp; Browser Testing Too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92375" y="4370132"/>
            <a:ext cx="1306362" cy="685840"/>
          </a:xfrm>
          <a:prstGeom prst="rect">
            <a:avLst/>
          </a:prstGeom>
          <a:noFill/>
          <a:extLst>
            <a:ext uri="{909E8E84-426E-40DD-AFC4-6F175D3DCCD1}">
              <a14:hiddenFill xmlns:a14="http://schemas.microsoft.com/office/drawing/2010/main">
                <a:solidFill>
                  <a:srgbClr val="FFFFFF"/>
                </a:solidFill>
              </a14:hiddenFill>
            </a:ext>
          </a:extLst>
        </p:spPr>
      </p:pic>
      <p:sp>
        <p:nvSpPr>
          <p:cNvPr id="33" name="Rectangle 32">
            <a:extLst>
              <a:ext uri="{FF2B5EF4-FFF2-40B4-BE49-F238E27FC236}">
                <a16:creationId xmlns:a16="http://schemas.microsoft.com/office/drawing/2014/main" id="{61E17545-F8F9-4B7D-8A4B-12513E9670D6}"/>
              </a:ext>
            </a:extLst>
          </p:cNvPr>
          <p:cNvSpPr/>
          <p:nvPr/>
        </p:nvSpPr>
        <p:spPr>
          <a:xfrm>
            <a:off x="3413425" y="629433"/>
            <a:ext cx="837089" cy="369332"/>
          </a:xfrm>
          <a:prstGeom prst="rect">
            <a:avLst/>
          </a:prstGeom>
        </p:spPr>
        <p:txBody>
          <a:bodyPr wrap="none">
            <a:spAutoFit/>
          </a:bodyPr>
          <a:lstStyle/>
          <a:p>
            <a:r>
              <a:rPr lang="en-IN" b="1" dirty="0"/>
              <a:t>July 28</a:t>
            </a:r>
          </a:p>
        </p:txBody>
      </p:sp>
      <p:grpSp>
        <p:nvGrpSpPr>
          <p:cNvPr id="3" name="Group 2">
            <a:extLst>
              <a:ext uri="{FF2B5EF4-FFF2-40B4-BE49-F238E27FC236}">
                <a16:creationId xmlns:a16="http://schemas.microsoft.com/office/drawing/2014/main" id="{078EE400-4A4F-4070-8042-15E5CC04E5B2}"/>
              </a:ext>
            </a:extLst>
          </p:cNvPr>
          <p:cNvGrpSpPr/>
          <p:nvPr/>
        </p:nvGrpSpPr>
        <p:grpSpPr>
          <a:xfrm>
            <a:off x="6778937" y="1815601"/>
            <a:ext cx="1818893" cy="2447517"/>
            <a:chOff x="5771412" y="1654084"/>
            <a:chExt cx="1818893" cy="2447517"/>
          </a:xfrm>
        </p:grpSpPr>
        <p:sp>
          <p:nvSpPr>
            <p:cNvPr id="28" name="Rectangle 27">
              <a:extLst>
                <a:ext uri="{FF2B5EF4-FFF2-40B4-BE49-F238E27FC236}">
                  <a16:creationId xmlns:a16="http://schemas.microsoft.com/office/drawing/2014/main" id="{A1D3EC7D-F01C-4063-A006-386436623DC8}"/>
                </a:ext>
              </a:extLst>
            </p:cNvPr>
            <p:cNvSpPr/>
            <p:nvPr/>
          </p:nvSpPr>
          <p:spPr>
            <a:xfrm>
              <a:off x="6225283" y="1654084"/>
              <a:ext cx="837089" cy="369332"/>
            </a:xfrm>
            <a:prstGeom prst="rect">
              <a:avLst/>
            </a:prstGeom>
          </p:spPr>
          <p:txBody>
            <a:bodyPr wrap="none">
              <a:spAutoFit/>
            </a:bodyPr>
            <a:lstStyle/>
            <a:p>
              <a:r>
                <a:rPr lang="en-IN" b="1" dirty="0"/>
                <a:t>July 22</a:t>
              </a:r>
            </a:p>
          </p:txBody>
        </p:sp>
        <p:sp>
          <p:nvSpPr>
            <p:cNvPr id="30" name="Freeform: Shape 43">
              <a:extLst>
                <a:ext uri="{FF2B5EF4-FFF2-40B4-BE49-F238E27FC236}">
                  <a16:creationId xmlns:a16="http://schemas.microsoft.com/office/drawing/2014/main" id="{1FF1534F-2D8C-45DA-8F49-2C2FB7300D29}"/>
                </a:ext>
              </a:extLst>
            </p:cNvPr>
            <p:cNvSpPr/>
            <p:nvPr/>
          </p:nvSpPr>
          <p:spPr>
            <a:xfrm>
              <a:off x="6589721" y="2545662"/>
              <a:ext cx="180338" cy="1555939"/>
            </a:xfrm>
            <a:custGeom>
              <a:avLst/>
              <a:gdLst>
                <a:gd name="connsiteX0" fmla="*/ 0 w 88318"/>
                <a:gd name="connsiteY0" fmla="*/ 0 h 1095564"/>
                <a:gd name="connsiteX1" fmla="*/ 88318 w 88318"/>
                <a:gd name="connsiteY1" fmla="*/ 53181 h 1095564"/>
                <a:gd name="connsiteX2" fmla="*/ 88318 w 88318"/>
                <a:gd name="connsiteY2" fmla="*/ 1051269 h 1095564"/>
                <a:gd name="connsiteX3" fmla="*/ 0 w 88318"/>
                <a:gd name="connsiteY3" fmla="*/ 1049370 h 1095564"/>
                <a:gd name="connsiteX4" fmla="*/ 0 w 88318"/>
                <a:gd name="connsiteY4" fmla="*/ 0 h 1095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18" h="1095564">
                  <a:moveTo>
                    <a:pt x="0" y="0"/>
                  </a:moveTo>
                  <a:lnTo>
                    <a:pt x="88318" y="53181"/>
                  </a:lnTo>
                  <a:lnTo>
                    <a:pt x="88318" y="1051269"/>
                  </a:lnTo>
                  <a:cubicBezTo>
                    <a:pt x="88318" y="1112047"/>
                    <a:pt x="0" y="1109199"/>
                    <a:pt x="0" y="1049370"/>
                  </a:cubicBezTo>
                  <a:lnTo>
                    <a:pt x="0" y="0"/>
                  </a:lnTo>
                  <a:close/>
                </a:path>
              </a:pathLst>
            </a:custGeom>
            <a:solidFill>
              <a:srgbClr val="666666"/>
            </a:solidFill>
            <a:ln w="9495" cap="flat">
              <a:noFill/>
              <a:prstDash val="solid"/>
              <a:miter/>
            </a:ln>
          </p:spPr>
          <p:txBody>
            <a:bodyPr rtlCol="0" anchor="ctr"/>
            <a:lstStyle/>
            <a:p>
              <a:endParaRPr lang="en-ID"/>
            </a:p>
          </p:txBody>
        </p:sp>
        <p:sp>
          <p:nvSpPr>
            <p:cNvPr id="31" name="Freeform: Shape 45">
              <a:extLst>
                <a:ext uri="{FF2B5EF4-FFF2-40B4-BE49-F238E27FC236}">
                  <a16:creationId xmlns:a16="http://schemas.microsoft.com/office/drawing/2014/main" id="{FE7D6CFA-A610-4666-823E-DF43F7F10D3E}"/>
                </a:ext>
              </a:extLst>
            </p:cNvPr>
            <p:cNvSpPr/>
            <p:nvPr/>
          </p:nvSpPr>
          <p:spPr>
            <a:xfrm>
              <a:off x="5771412" y="1987292"/>
              <a:ext cx="1818893" cy="1128877"/>
            </a:xfrm>
            <a:custGeom>
              <a:avLst/>
              <a:gdLst>
                <a:gd name="connsiteX0" fmla="*/ 445389 w 890777"/>
                <a:gd name="connsiteY0" fmla="*/ 0 h 794862"/>
                <a:gd name="connsiteX1" fmla="*/ 0 w 890777"/>
                <a:gd name="connsiteY1" fmla="*/ 397906 h 794862"/>
                <a:gd name="connsiteX2" fmla="*/ 445389 w 890777"/>
                <a:gd name="connsiteY2" fmla="*/ 794862 h 794862"/>
                <a:gd name="connsiteX3" fmla="*/ 890778 w 890777"/>
                <a:gd name="connsiteY3" fmla="*/ 397906 h 794862"/>
              </a:gdLst>
              <a:ahLst/>
              <a:cxnLst>
                <a:cxn ang="0">
                  <a:pos x="connsiteX0" y="connsiteY0"/>
                </a:cxn>
                <a:cxn ang="0">
                  <a:pos x="connsiteX1" y="connsiteY1"/>
                </a:cxn>
                <a:cxn ang="0">
                  <a:pos x="connsiteX2" y="connsiteY2"/>
                </a:cxn>
                <a:cxn ang="0">
                  <a:pos x="connsiteX3" y="connsiteY3"/>
                </a:cxn>
              </a:cxnLst>
              <a:rect l="l" t="t" r="r" b="b"/>
              <a:pathLst>
                <a:path w="890777" h="794862">
                  <a:moveTo>
                    <a:pt x="445389" y="0"/>
                  </a:moveTo>
                  <a:lnTo>
                    <a:pt x="0" y="397906"/>
                  </a:lnTo>
                  <a:lnTo>
                    <a:pt x="445389" y="794862"/>
                  </a:lnTo>
                  <a:lnTo>
                    <a:pt x="890778" y="397906"/>
                  </a:lnTo>
                  <a:close/>
                </a:path>
              </a:pathLst>
            </a:custGeom>
            <a:solidFill>
              <a:schemeClr val="bg1"/>
            </a:solidFill>
            <a:ln w="22225" cap="flat">
              <a:solidFill>
                <a:srgbClr val="002060"/>
              </a:solidFill>
              <a:prstDash val="solid"/>
              <a:miter/>
            </a:ln>
          </p:spPr>
          <p:txBody>
            <a:bodyPr rtlCol="0" anchor="ctr"/>
            <a:lstStyle/>
            <a:p>
              <a:endParaRPr lang="en-ID"/>
            </a:p>
          </p:txBody>
        </p:sp>
        <p:pic>
          <p:nvPicPr>
            <p:cNvPr id="38" name="Picture 2" descr="BlackBuck (Zinka Logistics Solutions Pvt. Ltd.) | LinkedIn">
              <a:extLst>
                <a:ext uri="{FF2B5EF4-FFF2-40B4-BE49-F238E27FC236}">
                  <a16:creationId xmlns:a16="http://schemas.microsoft.com/office/drawing/2014/main" id="{9BFBC43A-0B6D-4F18-BD80-78134A51C06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793" t="34227" r="5058" b="34585"/>
            <a:stretch/>
          </p:blipFill>
          <p:spPr bwMode="auto">
            <a:xfrm>
              <a:off x="6130290" y="2342812"/>
              <a:ext cx="1064895" cy="368426"/>
            </a:xfrm>
            <a:prstGeom prst="rect">
              <a:avLst/>
            </a:prstGeom>
            <a:noFill/>
            <a:extLst>
              <a:ext uri="{909E8E84-426E-40DD-AFC4-6F175D3DCCD1}">
                <a14:hiddenFill xmlns:a14="http://schemas.microsoft.com/office/drawing/2010/main">
                  <a:solidFill>
                    <a:srgbClr val="FFFFFF"/>
                  </a:solidFill>
                </a14:hiddenFill>
              </a:ext>
            </a:extLst>
          </p:spPr>
        </p:pic>
      </p:grpSp>
      <p:pic>
        <p:nvPicPr>
          <p:cNvPr id="41" name="Picture 40">
            <a:extLst>
              <a:ext uri="{FF2B5EF4-FFF2-40B4-BE49-F238E27FC236}">
                <a16:creationId xmlns:a16="http://schemas.microsoft.com/office/drawing/2014/main" id="{6C2784AA-1170-4CB2-ADD8-23BE38B3FAB9}"/>
              </a:ext>
            </a:extLst>
          </p:cNvPr>
          <p:cNvPicPr>
            <a:picLocks noChangeAspect="1"/>
          </p:cNvPicPr>
          <p:nvPr/>
        </p:nvPicPr>
        <p:blipFill rotWithShape="1">
          <a:blip r:embed="rId6"/>
          <a:srcRect t="30397" b="32404"/>
          <a:stretch/>
        </p:blipFill>
        <p:spPr>
          <a:xfrm>
            <a:off x="3408699" y="1322707"/>
            <a:ext cx="954257" cy="354982"/>
          </a:xfrm>
          <a:prstGeom prst="rect">
            <a:avLst/>
          </a:prstGeom>
        </p:spPr>
      </p:pic>
      <p:pic>
        <p:nvPicPr>
          <p:cNvPr id="1026" name="Picture 2" descr="About Us">
            <a:extLst>
              <a:ext uri="{FF2B5EF4-FFF2-40B4-BE49-F238E27FC236}">
                <a16:creationId xmlns:a16="http://schemas.microsoft.com/office/drawing/2014/main" id="{53752E01-A80D-44E7-A87C-7C34C4A2D34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00812" y="731745"/>
            <a:ext cx="1261286" cy="29294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BharatPe | Investment | Insight Partners">
            <a:extLst>
              <a:ext uri="{FF2B5EF4-FFF2-40B4-BE49-F238E27FC236}">
                <a16:creationId xmlns:a16="http://schemas.microsoft.com/office/drawing/2014/main" id="{99EAC106-E8E1-4631-89F7-C162E9E02C4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452528" y="664043"/>
            <a:ext cx="1244348" cy="361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2958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0"/>
                                  </p:stCondLst>
                                  <p:childTnLst>
                                    <p:set>
                                      <p:cBhvr>
                                        <p:cTn id="13" dur="1" fill="hold">
                                          <p:stCondLst>
                                            <p:cond delay="0"/>
                                          </p:stCondLst>
                                        </p:cTn>
                                        <p:tgtEl>
                                          <p:spTgt spid="43"/>
                                        </p:tgtEl>
                                        <p:attrNameLst>
                                          <p:attrName>style.visibility</p:attrName>
                                        </p:attrNameLst>
                                      </p:cBhvr>
                                      <p:to>
                                        <p:strVal val="visible"/>
                                      </p:to>
                                    </p:set>
                                    <p:anim calcmode="lin" valueType="num">
                                      <p:cBhvr>
                                        <p:cTn id="14" dur="500" fill="hold"/>
                                        <p:tgtEl>
                                          <p:spTgt spid="43"/>
                                        </p:tgtEl>
                                        <p:attrNameLst>
                                          <p:attrName>ppt_w</p:attrName>
                                        </p:attrNameLst>
                                      </p:cBhvr>
                                      <p:tavLst>
                                        <p:tav tm="0">
                                          <p:val>
                                            <p:fltVal val="0"/>
                                          </p:val>
                                        </p:tav>
                                        <p:tav tm="100000">
                                          <p:val>
                                            <p:strVal val="#ppt_w"/>
                                          </p:val>
                                        </p:tav>
                                      </p:tavLst>
                                    </p:anim>
                                    <p:anim calcmode="lin" valueType="num">
                                      <p:cBhvr>
                                        <p:cTn id="15" dur="500" fill="hold"/>
                                        <p:tgtEl>
                                          <p:spTgt spid="43"/>
                                        </p:tgtEl>
                                        <p:attrNameLst>
                                          <p:attrName>ppt_h</p:attrName>
                                        </p:attrNameLst>
                                      </p:cBhvr>
                                      <p:tavLst>
                                        <p:tav tm="0">
                                          <p:val>
                                            <p:fltVal val="0"/>
                                          </p:val>
                                        </p:tav>
                                        <p:tav tm="100000">
                                          <p:val>
                                            <p:strVal val="#ppt_h"/>
                                          </p:val>
                                        </p:tav>
                                      </p:tavLst>
                                    </p:anim>
                                    <p:animEffect transition="in" filter="fade">
                                      <p:cBhvr>
                                        <p:cTn id="16" dur="500"/>
                                        <p:tgtEl>
                                          <p:spTgt spid="43"/>
                                        </p:tgtEl>
                                      </p:cBhvr>
                                    </p:animEffect>
                                    <p:anim calcmode="lin" valueType="num">
                                      <p:cBhvr>
                                        <p:cTn id="17" dur="500" fill="hold"/>
                                        <p:tgtEl>
                                          <p:spTgt spid="43"/>
                                        </p:tgtEl>
                                        <p:attrNameLst>
                                          <p:attrName>ppt_x</p:attrName>
                                        </p:attrNameLst>
                                      </p:cBhvr>
                                      <p:tavLst>
                                        <p:tav tm="0">
                                          <p:val>
                                            <p:fltVal val="0.5"/>
                                          </p:val>
                                        </p:tav>
                                        <p:tav tm="100000">
                                          <p:val>
                                            <p:strVal val="#ppt_x"/>
                                          </p:val>
                                        </p:tav>
                                      </p:tavLst>
                                    </p:anim>
                                    <p:anim calcmode="lin" valueType="num">
                                      <p:cBhvr>
                                        <p:cTn id="18" dur="500" fill="hold"/>
                                        <p:tgtEl>
                                          <p:spTgt spid="43"/>
                                        </p:tgtEl>
                                        <p:attrNameLst>
                                          <p:attrName>ppt_y</p:attrName>
                                        </p:attrNameLst>
                                      </p:cBhvr>
                                      <p:tavLst>
                                        <p:tav tm="0">
                                          <p:val>
                                            <p:fltVal val="0.5"/>
                                          </p:val>
                                        </p:tav>
                                        <p:tav tm="100000">
                                          <p:val>
                                            <p:strVal val="#ppt_y"/>
                                          </p:val>
                                        </p:tav>
                                      </p:tavLst>
                                    </p:anim>
                                  </p:childTnLst>
                                </p:cTn>
                              </p:par>
                              <p:par>
                                <p:cTn id="19" presetID="53" presetClass="entr" presetSubtype="528" fill="hold" nodeType="with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p:cTn id="21" dur="500" fill="hold"/>
                                        <p:tgtEl>
                                          <p:spTgt spid="34"/>
                                        </p:tgtEl>
                                        <p:attrNameLst>
                                          <p:attrName>ppt_w</p:attrName>
                                        </p:attrNameLst>
                                      </p:cBhvr>
                                      <p:tavLst>
                                        <p:tav tm="0">
                                          <p:val>
                                            <p:fltVal val="0"/>
                                          </p:val>
                                        </p:tav>
                                        <p:tav tm="100000">
                                          <p:val>
                                            <p:strVal val="#ppt_w"/>
                                          </p:val>
                                        </p:tav>
                                      </p:tavLst>
                                    </p:anim>
                                    <p:anim calcmode="lin" valueType="num">
                                      <p:cBhvr>
                                        <p:cTn id="22" dur="500" fill="hold"/>
                                        <p:tgtEl>
                                          <p:spTgt spid="34"/>
                                        </p:tgtEl>
                                        <p:attrNameLst>
                                          <p:attrName>ppt_h</p:attrName>
                                        </p:attrNameLst>
                                      </p:cBhvr>
                                      <p:tavLst>
                                        <p:tav tm="0">
                                          <p:val>
                                            <p:fltVal val="0"/>
                                          </p:val>
                                        </p:tav>
                                        <p:tav tm="100000">
                                          <p:val>
                                            <p:strVal val="#ppt_h"/>
                                          </p:val>
                                        </p:tav>
                                      </p:tavLst>
                                    </p:anim>
                                    <p:animEffect transition="in" filter="fade">
                                      <p:cBhvr>
                                        <p:cTn id="23" dur="500"/>
                                        <p:tgtEl>
                                          <p:spTgt spid="34"/>
                                        </p:tgtEl>
                                      </p:cBhvr>
                                    </p:animEffect>
                                    <p:anim calcmode="lin" valueType="num">
                                      <p:cBhvr>
                                        <p:cTn id="24" dur="500" fill="hold"/>
                                        <p:tgtEl>
                                          <p:spTgt spid="34"/>
                                        </p:tgtEl>
                                        <p:attrNameLst>
                                          <p:attrName>ppt_x</p:attrName>
                                        </p:attrNameLst>
                                      </p:cBhvr>
                                      <p:tavLst>
                                        <p:tav tm="0">
                                          <p:val>
                                            <p:fltVal val="0.5"/>
                                          </p:val>
                                        </p:tav>
                                        <p:tav tm="100000">
                                          <p:val>
                                            <p:strVal val="#ppt_x"/>
                                          </p:val>
                                        </p:tav>
                                      </p:tavLst>
                                    </p:anim>
                                    <p:anim calcmode="lin" valueType="num">
                                      <p:cBhvr>
                                        <p:cTn id="25" dur="500" fill="hold"/>
                                        <p:tgtEl>
                                          <p:spTgt spid="34"/>
                                        </p:tgtEl>
                                        <p:attrNameLst>
                                          <p:attrName>ppt_y</p:attrName>
                                        </p:attrNameLst>
                                      </p:cBhvr>
                                      <p:tavLst>
                                        <p:tav tm="0">
                                          <p:val>
                                            <p:fltVal val="0.5"/>
                                          </p:val>
                                        </p:tav>
                                        <p:tav tm="100000">
                                          <p:val>
                                            <p:strVal val="#ppt_y"/>
                                          </p:val>
                                        </p:tav>
                                      </p:tavLst>
                                    </p:anim>
                                  </p:childTnLst>
                                </p:cTn>
                              </p:par>
                              <p:par>
                                <p:cTn id="26" presetID="53" presetClass="entr" presetSubtype="528" fill="hold" nodeType="withEffect">
                                  <p:stCondLst>
                                    <p:cond delay="0"/>
                                  </p:stCondLst>
                                  <p:childTnLst>
                                    <p:set>
                                      <p:cBhvr>
                                        <p:cTn id="27" dur="1" fill="hold">
                                          <p:stCondLst>
                                            <p:cond delay="0"/>
                                          </p:stCondLst>
                                        </p:cTn>
                                        <p:tgtEl>
                                          <p:spTgt spid="37"/>
                                        </p:tgtEl>
                                        <p:attrNameLst>
                                          <p:attrName>style.visibility</p:attrName>
                                        </p:attrNameLst>
                                      </p:cBhvr>
                                      <p:to>
                                        <p:strVal val="visible"/>
                                      </p:to>
                                    </p:set>
                                    <p:anim calcmode="lin" valueType="num">
                                      <p:cBhvr>
                                        <p:cTn id="28" dur="500" fill="hold"/>
                                        <p:tgtEl>
                                          <p:spTgt spid="37"/>
                                        </p:tgtEl>
                                        <p:attrNameLst>
                                          <p:attrName>ppt_w</p:attrName>
                                        </p:attrNameLst>
                                      </p:cBhvr>
                                      <p:tavLst>
                                        <p:tav tm="0">
                                          <p:val>
                                            <p:fltVal val="0"/>
                                          </p:val>
                                        </p:tav>
                                        <p:tav tm="100000">
                                          <p:val>
                                            <p:strVal val="#ppt_w"/>
                                          </p:val>
                                        </p:tav>
                                      </p:tavLst>
                                    </p:anim>
                                    <p:anim calcmode="lin" valueType="num">
                                      <p:cBhvr>
                                        <p:cTn id="29" dur="500" fill="hold"/>
                                        <p:tgtEl>
                                          <p:spTgt spid="37"/>
                                        </p:tgtEl>
                                        <p:attrNameLst>
                                          <p:attrName>ppt_h</p:attrName>
                                        </p:attrNameLst>
                                      </p:cBhvr>
                                      <p:tavLst>
                                        <p:tav tm="0">
                                          <p:val>
                                            <p:fltVal val="0"/>
                                          </p:val>
                                        </p:tav>
                                        <p:tav tm="100000">
                                          <p:val>
                                            <p:strVal val="#ppt_h"/>
                                          </p:val>
                                        </p:tav>
                                      </p:tavLst>
                                    </p:anim>
                                    <p:animEffect transition="in" filter="fade">
                                      <p:cBhvr>
                                        <p:cTn id="30" dur="500"/>
                                        <p:tgtEl>
                                          <p:spTgt spid="37"/>
                                        </p:tgtEl>
                                      </p:cBhvr>
                                    </p:animEffect>
                                    <p:anim calcmode="lin" valueType="num">
                                      <p:cBhvr>
                                        <p:cTn id="31" dur="500" fill="hold"/>
                                        <p:tgtEl>
                                          <p:spTgt spid="37"/>
                                        </p:tgtEl>
                                        <p:attrNameLst>
                                          <p:attrName>ppt_x</p:attrName>
                                        </p:attrNameLst>
                                      </p:cBhvr>
                                      <p:tavLst>
                                        <p:tav tm="0">
                                          <p:val>
                                            <p:fltVal val="0.5"/>
                                          </p:val>
                                        </p:tav>
                                        <p:tav tm="100000">
                                          <p:val>
                                            <p:strVal val="#ppt_x"/>
                                          </p:val>
                                        </p:tav>
                                      </p:tavLst>
                                    </p:anim>
                                    <p:anim calcmode="lin" valueType="num">
                                      <p:cBhvr>
                                        <p:cTn id="32" dur="500" fill="hold"/>
                                        <p:tgtEl>
                                          <p:spTgt spid="37"/>
                                        </p:tgtEl>
                                        <p:attrNameLst>
                                          <p:attrName>ppt_y</p:attrName>
                                        </p:attrNameLst>
                                      </p:cBhvr>
                                      <p:tavLst>
                                        <p:tav tm="0">
                                          <p:val>
                                            <p:fltVal val="0.5"/>
                                          </p:val>
                                        </p:tav>
                                        <p:tav tm="100000">
                                          <p:val>
                                            <p:strVal val="#ppt_y"/>
                                          </p:val>
                                        </p:tav>
                                      </p:tavLst>
                                    </p:anim>
                                  </p:childTnLst>
                                </p:cTn>
                              </p:par>
                              <p:par>
                                <p:cTn id="33" presetID="53" presetClass="entr" presetSubtype="528" fill="hold" nodeType="withEffect">
                                  <p:stCondLst>
                                    <p:cond delay="0"/>
                                  </p:stCondLst>
                                  <p:childTnLst>
                                    <p:set>
                                      <p:cBhvr>
                                        <p:cTn id="34" dur="1" fill="hold">
                                          <p:stCondLst>
                                            <p:cond delay="0"/>
                                          </p:stCondLst>
                                        </p:cTn>
                                        <p:tgtEl>
                                          <p:spTgt spid="45"/>
                                        </p:tgtEl>
                                        <p:attrNameLst>
                                          <p:attrName>style.visibility</p:attrName>
                                        </p:attrNameLst>
                                      </p:cBhvr>
                                      <p:to>
                                        <p:strVal val="visible"/>
                                      </p:to>
                                    </p:set>
                                    <p:anim calcmode="lin" valueType="num">
                                      <p:cBhvr>
                                        <p:cTn id="35" dur="500" fill="hold"/>
                                        <p:tgtEl>
                                          <p:spTgt spid="45"/>
                                        </p:tgtEl>
                                        <p:attrNameLst>
                                          <p:attrName>ppt_w</p:attrName>
                                        </p:attrNameLst>
                                      </p:cBhvr>
                                      <p:tavLst>
                                        <p:tav tm="0">
                                          <p:val>
                                            <p:fltVal val="0"/>
                                          </p:val>
                                        </p:tav>
                                        <p:tav tm="100000">
                                          <p:val>
                                            <p:strVal val="#ppt_w"/>
                                          </p:val>
                                        </p:tav>
                                      </p:tavLst>
                                    </p:anim>
                                    <p:anim calcmode="lin" valueType="num">
                                      <p:cBhvr>
                                        <p:cTn id="36" dur="500" fill="hold"/>
                                        <p:tgtEl>
                                          <p:spTgt spid="45"/>
                                        </p:tgtEl>
                                        <p:attrNameLst>
                                          <p:attrName>ppt_h</p:attrName>
                                        </p:attrNameLst>
                                      </p:cBhvr>
                                      <p:tavLst>
                                        <p:tav tm="0">
                                          <p:val>
                                            <p:fltVal val="0"/>
                                          </p:val>
                                        </p:tav>
                                        <p:tav tm="100000">
                                          <p:val>
                                            <p:strVal val="#ppt_h"/>
                                          </p:val>
                                        </p:tav>
                                      </p:tavLst>
                                    </p:anim>
                                    <p:animEffect transition="in" filter="fade">
                                      <p:cBhvr>
                                        <p:cTn id="37" dur="500"/>
                                        <p:tgtEl>
                                          <p:spTgt spid="45"/>
                                        </p:tgtEl>
                                      </p:cBhvr>
                                    </p:animEffect>
                                    <p:anim calcmode="lin" valueType="num">
                                      <p:cBhvr>
                                        <p:cTn id="38" dur="500" fill="hold"/>
                                        <p:tgtEl>
                                          <p:spTgt spid="45"/>
                                        </p:tgtEl>
                                        <p:attrNameLst>
                                          <p:attrName>ppt_x</p:attrName>
                                        </p:attrNameLst>
                                      </p:cBhvr>
                                      <p:tavLst>
                                        <p:tav tm="0">
                                          <p:val>
                                            <p:fltVal val="0.5"/>
                                          </p:val>
                                        </p:tav>
                                        <p:tav tm="100000">
                                          <p:val>
                                            <p:strVal val="#ppt_x"/>
                                          </p:val>
                                        </p:tav>
                                      </p:tavLst>
                                    </p:anim>
                                    <p:anim calcmode="lin" valueType="num">
                                      <p:cBhvr>
                                        <p:cTn id="39" dur="500" fill="hold"/>
                                        <p:tgtEl>
                                          <p:spTgt spid="4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aphic 1">
            <a:extLst>
              <a:ext uri="{FF2B5EF4-FFF2-40B4-BE49-F238E27FC236}">
                <a16:creationId xmlns:a16="http://schemas.microsoft.com/office/drawing/2014/main" id="{94C5BCEC-2977-43E0-BCAB-F25890C45F5F}"/>
              </a:ext>
            </a:extLst>
          </p:cNvPr>
          <p:cNvGrpSpPr/>
          <p:nvPr/>
        </p:nvGrpSpPr>
        <p:grpSpPr>
          <a:xfrm flipH="1">
            <a:off x="7410525" y="1398232"/>
            <a:ext cx="1818893" cy="2114309"/>
            <a:chOff x="1403592" y="3935907"/>
            <a:chExt cx="890777" cy="1488722"/>
          </a:xfrm>
        </p:grpSpPr>
        <p:sp>
          <p:nvSpPr>
            <p:cNvPr id="30" name="Freeform: Shape 43">
              <a:extLst>
                <a:ext uri="{FF2B5EF4-FFF2-40B4-BE49-F238E27FC236}">
                  <a16:creationId xmlns:a16="http://schemas.microsoft.com/office/drawing/2014/main" id="{59DFA44A-9DF2-465D-9271-810E3F905914}"/>
                </a:ext>
              </a:extLst>
            </p:cNvPr>
            <p:cNvSpPr/>
            <p:nvPr/>
          </p:nvSpPr>
          <p:spPr>
            <a:xfrm>
              <a:off x="1804347" y="4329065"/>
              <a:ext cx="88318" cy="1095564"/>
            </a:xfrm>
            <a:custGeom>
              <a:avLst/>
              <a:gdLst>
                <a:gd name="connsiteX0" fmla="*/ 0 w 88318"/>
                <a:gd name="connsiteY0" fmla="*/ 0 h 1095564"/>
                <a:gd name="connsiteX1" fmla="*/ 88318 w 88318"/>
                <a:gd name="connsiteY1" fmla="*/ 53181 h 1095564"/>
                <a:gd name="connsiteX2" fmla="*/ 88318 w 88318"/>
                <a:gd name="connsiteY2" fmla="*/ 1051269 h 1095564"/>
                <a:gd name="connsiteX3" fmla="*/ 0 w 88318"/>
                <a:gd name="connsiteY3" fmla="*/ 1049370 h 1095564"/>
                <a:gd name="connsiteX4" fmla="*/ 0 w 88318"/>
                <a:gd name="connsiteY4" fmla="*/ 0 h 1095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18" h="1095564">
                  <a:moveTo>
                    <a:pt x="0" y="0"/>
                  </a:moveTo>
                  <a:lnTo>
                    <a:pt x="88318" y="53181"/>
                  </a:lnTo>
                  <a:lnTo>
                    <a:pt x="88318" y="1051269"/>
                  </a:lnTo>
                  <a:cubicBezTo>
                    <a:pt x="88318" y="1112047"/>
                    <a:pt x="0" y="1109199"/>
                    <a:pt x="0" y="1049370"/>
                  </a:cubicBezTo>
                  <a:lnTo>
                    <a:pt x="0" y="0"/>
                  </a:lnTo>
                  <a:close/>
                </a:path>
              </a:pathLst>
            </a:custGeom>
            <a:solidFill>
              <a:srgbClr val="666666"/>
            </a:solidFill>
            <a:ln w="9495" cap="flat">
              <a:noFill/>
              <a:prstDash val="solid"/>
              <a:miter/>
            </a:ln>
          </p:spPr>
          <p:txBody>
            <a:bodyPr rtlCol="0" anchor="ctr"/>
            <a:lstStyle/>
            <a:p>
              <a:endParaRPr lang="en-ID"/>
            </a:p>
          </p:txBody>
        </p:sp>
        <p:sp>
          <p:nvSpPr>
            <p:cNvPr id="31" name="Freeform: Shape 45">
              <a:extLst>
                <a:ext uri="{FF2B5EF4-FFF2-40B4-BE49-F238E27FC236}">
                  <a16:creationId xmlns:a16="http://schemas.microsoft.com/office/drawing/2014/main" id="{F3E21712-1CDC-4ED7-9CA5-CF3AC907FEA5}"/>
                </a:ext>
              </a:extLst>
            </p:cNvPr>
            <p:cNvSpPr/>
            <p:nvPr/>
          </p:nvSpPr>
          <p:spPr>
            <a:xfrm>
              <a:off x="1403592" y="3935907"/>
              <a:ext cx="890777" cy="794862"/>
            </a:xfrm>
            <a:custGeom>
              <a:avLst/>
              <a:gdLst>
                <a:gd name="connsiteX0" fmla="*/ 445389 w 890777"/>
                <a:gd name="connsiteY0" fmla="*/ 0 h 794862"/>
                <a:gd name="connsiteX1" fmla="*/ 0 w 890777"/>
                <a:gd name="connsiteY1" fmla="*/ 397906 h 794862"/>
                <a:gd name="connsiteX2" fmla="*/ 445389 w 890777"/>
                <a:gd name="connsiteY2" fmla="*/ 794862 h 794862"/>
                <a:gd name="connsiteX3" fmla="*/ 890778 w 890777"/>
                <a:gd name="connsiteY3" fmla="*/ 397906 h 794862"/>
              </a:gdLst>
              <a:ahLst/>
              <a:cxnLst>
                <a:cxn ang="0">
                  <a:pos x="connsiteX0" y="connsiteY0"/>
                </a:cxn>
                <a:cxn ang="0">
                  <a:pos x="connsiteX1" y="connsiteY1"/>
                </a:cxn>
                <a:cxn ang="0">
                  <a:pos x="connsiteX2" y="connsiteY2"/>
                </a:cxn>
                <a:cxn ang="0">
                  <a:pos x="connsiteX3" y="connsiteY3"/>
                </a:cxn>
              </a:cxnLst>
              <a:rect l="l" t="t" r="r" b="b"/>
              <a:pathLst>
                <a:path w="890777" h="794862">
                  <a:moveTo>
                    <a:pt x="445389" y="0"/>
                  </a:moveTo>
                  <a:lnTo>
                    <a:pt x="0" y="397906"/>
                  </a:lnTo>
                  <a:lnTo>
                    <a:pt x="445389" y="794862"/>
                  </a:lnTo>
                  <a:lnTo>
                    <a:pt x="890778" y="397906"/>
                  </a:lnTo>
                  <a:close/>
                </a:path>
              </a:pathLst>
            </a:custGeom>
            <a:solidFill>
              <a:schemeClr val="bg1"/>
            </a:solidFill>
            <a:ln w="22225" cap="flat">
              <a:solidFill>
                <a:srgbClr val="002060"/>
              </a:solidFill>
              <a:prstDash val="solid"/>
              <a:miter/>
            </a:ln>
          </p:spPr>
          <p:txBody>
            <a:bodyPr rtlCol="0" anchor="ctr"/>
            <a:lstStyle/>
            <a:p>
              <a:endParaRPr lang="en-ID"/>
            </a:p>
          </p:txBody>
        </p:sp>
      </p:grpSp>
      <p:sp>
        <p:nvSpPr>
          <p:cNvPr id="32" name="Rectangle 31">
            <a:extLst>
              <a:ext uri="{FF2B5EF4-FFF2-40B4-BE49-F238E27FC236}">
                <a16:creationId xmlns:a16="http://schemas.microsoft.com/office/drawing/2014/main" id="{6CB8EF75-11F6-4A1E-A564-ACBC6F5EF125}"/>
              </a:ext>
            </a:extLst>
          </p:cNvPr>
          <p:cNvSpPr/>
          <p:nvPr/>
        </p:nvSpPr>
        <p:spPr>
          <a:xfrm flipH="1">
            <a:off x="7891520" y="1048915"/>
            <a:ext cx="843501" cy="369332"/>
          </a:xfrm>
          <a:prstGeom prst="rect">
            <a:avLst/>
          </a:prstGeom>
        </p:spPr>
        <p:txBody>
          <a:bodyPr wrap="none">
            <a:spAutoFit/>
          </a:bodyPr>
          <a:lstStyle/>
          <a:p>
            <a:r>
              <a:rPr lang="en-IN" b="1" dirty="0"/>
              <a:t>Aug 12</a:t>
            </a:r>
          </a:p>
        </p:txBody>
      </p:sp>
      <p:grpSp>
        <p:nvGrpSpPr>
          <p:cNvPr id="25" name="Graphic 1">
            <a:extLst>
              <a:ext uri="{FF2B5EF4-FFF2-40B4-BE49-F238E27FC236}">
                <a16:creationId xmlns:a16="http://schemas.microsoft.com/office/drawing/2014/main" id="{1F8F22E7-F98C-43C5-8F92-24DEF6C3C6CD}"/>
              </a:ext>
            </a:extLst>
          </p:cNvPr>
          <p:cNvGrpSpPr/>
          <p:nvPr/>
        </p:nvGrpSpPr>
        <p:grpSpPr>
          <a:xfrm flipH="1">
            <a:off x="4947882" y="999953"/>
            <a:ext cx="1818893" cy="2114309"/>
            <a:chOff x="1403592" y="3935907"/>
            <a:chExt cx="890777" cy="1488722"/>
          </a:xfrm>
        </p:grpSpPr>
        <p:sp>
          <p:nvSpPr>
            <p:cNvPr id="26" name="Freeform: Shape 43">
              <a:extLst>
                <a:ext uri="{FF2B5EF4-FFF2-40B4-BE49-F238E27FC236}">
                  <a16:creationId xmlns:a16="http://schemas.microsoft.com/office/drawing/2014/main" id="{4D03BA78-4E5E-4FC5-B494-21F115438055}"/>
                </a:ext>
              </a:extLst>
            </p:cNvPr>
            <p:cNvSpPr/>
            <p:nvPr/>
          </p:nvSpPr>
          <p:spPr>
            <a:xfrm>
              <a:off x="1804347" y="4329065"/>
              <a:ext cx="88318" cy="1095564"/>
            </a:xfrm>
            <a:custGeom>
              <a:avLst/>
              <a:gdLst>
                <a:gd name="connsiteX0" fmla="*/ 0 w 88318"/>
                <a:gd name="connsiteY0" fmla="*/ 0 h 1095564"/>
                <a:gd name="connsiteX1" fmla="*/ 88318 w 88318"/>
                <a:gd name="connsiteY1" fmla="*/ 53181 h 1095564"/>
                <a:gd name="connsiteX2" fmla="*/ 88318 w 88318"/>
                <a:gd name="connsiteY2" fmla="*/ 1051269 h 1095564"/>
                <a:gd name="connsiteX3" fmla="*/ 0 w 88318"/>
                <a:gd name="connsiteY3" fmla="*/ 1049370 h 1095564"/>
                <a:gd name="connsiteX4" fmla="*/ 0 w 88318"/>
                <a:gd name="connsiteY4" fmla="*/ 0 h 1095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18" h="1095564">
                  <a:moveTo>
                    <a:pt x="0" y="0"/>
                  </a:moveTo>
                  <a:lnTo>
                    <a:pt x="88318" y="53181"/>
                  </a:lnTo>
                  <a:lnTo>
                    <a:pt x="88318" y="1051269"/>
                  </a:lnTo>
                  <a:cubicBezTo>
                    <a:pt x="88318" y="1112047"/>
                    <a:pt x="0" y="1109199"/>
                    <a:pt x="0" y="1049370"/>
                  </a:cubicBezTo>
                  <a:lnTo>
                    <a:pt x="0" y="0"/>
                  </a:lnTo>
                  <a:close/>
                </a:path>
              </a:pathLst>
            </a:custGeom>
            <a:solidFill>
              <a:srgbClr val="666666"/>
            </a:solidFill>
            <a:ln w="9495" cap="flat">
              <a:noFill/>
              <a:prstDash val="solid"/>
              <a:miter/>
            </a:ln>
          </p:spPr>
          <p:txBody>
            <a:bodyPr rtlCol="0" anchor="ctr"/>
            <a:lstStyle/>
            <a:p>
              <a:endParaRPr lang="en-ID"/>
            </a:p>
          </p:txBody>
        </p:sp>
        <p:sp>
          <p:nvSpPr>
            <p:cNvPr id="27" name="Freeform: Shape 45">
              <a:extLst>
                <a:ext uri="{FF2B5EF4-FFF2-40B4-BE49-F238E27FC236}">
                  <a16:creationId xmlns:a16="http://schemas.microsoft.com/office/drawing/2014/main" id="{93C5C9BC-FF70-489E-9D9C-83A924BF0FB3}"/>
                </a:ext>
              </a:extLst>
            </p:cNvPr>
            <p:cNvSpPr/>
            <p:nvPr/>
          </p:nvSpPr>
          <p:spPr>
            <a:xfrm>
              <a:off x="1403592" y="3935907"/>
              <a:ext cx="890777" cy="794862"/>
            </a:xfrm>
            <a:custGeom>
              <a:avLst/>
              <a:gdLst>
                <a:gd name="connsiteX0" fmla="*/ 445389 w 890777"/>
                <a:gd name="connsiteY0" fmla="*/ 0 h 794862"/>
                <a:gd name="connsiteX1" fmla="*/ 0 w 890777"/>
                <a:gd name="connsiteY1" fmla="*/ 397906 h 794862"/>
                <a:gd name="connsiteX2" fmla="*/ 445389 w 890777"/>
                <a:gd name="connsiteY2" fmla="*/ 794862 h 794862"/>
                <a:gd name="connsiteX3" fmla="*/ 890778 w 890777"/>
                <a:gd name="connsiteY3" fmla="*/ 397906 h 794862"/>
              </a:gdLst>
              <a:ahLst/>
              <a:cxnLst>
                <a:cxn ang="0">
                  <a:pos x="connsiteX0" y="connsiteY0"/>
                </a:cxn>
                <a:cxn ang="0">
                  <a:pos x="connsiteX1" y="connsiteY1"/>
                </a:cxn>
                <a:cxn ang="0">
                  <a:pos x="connsiteX2" y="connsiteY2"/>
                </a:cxn>
                <a:cxn ang="0">
                  <a:pos x="connsiteX3" y="connsiteY3"/>
                </a:cxn>
              </a:cxnLst>
              <a:rect l="l" t="t" r="r" b="b"/>
              <a:pathLst>
                <a:path w="890777" h="794862">
                  <a:moveTo>
                    <a:pt x="445389" y="0"/>
                  </a:moveTo>
                  <a:lnTo>
                    <a:pt x="0" y="397906"/>
                  </a:lnTo>
                  <a:lnTo>
                    <a:pt x="445389" y="794862"/>
                  </a:lnTo>
                  <a:lnTo>
                    <a:pt x="890778" y="397906"/>
                  </a:lnTo>
                  <a:close/>
                </a:path>
              </a:pathLst>
            </a:custGeom>
            <a:solidFill>
              <a:schemeClr val="bg1"/>
            </a:solidFill>
            <a:ln w="22225" cap="flat">
              <a:solidFill>
                <a:srgbClr val="002060"/>
              </a:solidFill>
              <a:prstDash val="solid"/>
              <a:miter/>
            </a:ln>
          </p:spPr>
          <p:txBody>
            <a:bodyPr rtlCol="0" anchor="ctr"/>
            <a:lstStyle/>
            <a:p>
              <a:endParaRPr lang="en-ID"/>
            </a:p>
          </p:txBody>
        </p:sp>
      </p:grpSp>
      <p:sp>
        <p:nvSpPr>
          <p:cNvPr id="28" name="Rectangle 27">
            <a:extLst>
              <a:ext uri="{FF2B5EF4-FFF2-40B4-BE49-F238E27FC236}">
                <a16:creationId xmlns:a16="http://schemas.microsoft.com/office/drawing/2014/main" id="{E555C8AD-E0B3-494D-8302-E4A578EBAC63}"/>
              </a:ext>
            </a:extLst>
          </p:cNvPr>
          <p:cNvSpPr/>
          <p:nvPr/>
        </p:nvSpPr>
        <p:spPr>
          <a:xfrm flipH="1">
            <a:off x="5428877" y="650636"/>
            <a:ext cx="843501" cy="369332"/>
          </a:xfrm>
          <a:prstGeom prst="rect">
            <a:avLst/>
          </a:prstGeom>
        </p:spPr>
        <p:txBody>
          <a:bodyPr wrap="none">
            <a:spAutoFit/>
          </a:bodyPr>
          <a:lstStyle/>
          <a:p>
            <a:r>
              <a:rPr lang="en-IN" b="1" dirty="0"/>
              <a:t>Aug 10</a:t>
            </a:r>
          </a:p>
        </p:txBody>
      </p:sp>
      <p:grpSp>
        <p:nvGrpSpPr>
          <p:cNvPr id="92" name="Graphic 1">
            <a:extLst>
              <a:ext uri="{FF2B5EF4-FFF2-40B4-BE49-F238E27FC236}">
                <a16:creationId xmlns:a16="http://schemas.microsoft.com/office/drawing/2014/main" id="{954FFF60-B70E-4E5A-8A8B-D04AD87163FE}"/>
              </a:ext>
            </a:extLst>
          </p:cNvPr>
          <p:cNvGrpSpPr/>
          <p:nvPr/>
        </p:nvGrpSpPr>
        <p:grpSpPr>
          <a:xfrm flipH="1">
            <a:off x="52754" y="1267441"/>
            <a:ext cx="1818893" cy="2114309"/>
            <a:chOff x="1403592" y="3935907"/>
            <a:chExt cx="890777" cy="1488722"/>
          </a:xfrm>
        </p:grpSpPr>
        <p:sp>
          <p:nvSpPr>
            <p:cNvPr id="93" name="Freeform: Shape 43">
              <a:extLst>
                <a:ext uri="{FF2B5EF4-FFF2-40B4-BE49-F238E27FC236}">
                  <a16:creationId xmlns:a16="http://schemas.microsoft.com/office/drawing/2014/main" id="{9EC9F733-D22D-417E-A1AA-2D391EBB47FC}"/>
                </a:ext>
              </a:extLst>
            </p:cNvPr>
            <p:cNvSpPr/>
            <p:nvPr/>
          </p:nvSpPr>
          <p:spPr>
            <a:xfrm>
              <a:off x="1804347" y="4329065"/>
              <a:ext cx="88318" cy="1095564"/>
            </a:xfrm>
            <a:custGeom>
              <a:avLst/>
              <a:gdLst>
                <a:gd name="connsiteX0" fmla="*/ 0 w 88318"/>
                <a:gd name="connsiteY0" fmla="*/ 0 h 1095564"/>
                <a:gd name="connsiteX1" fmla="*/ 88318 w 88318"/>
                <a:gd name="connsiteY1" fmla="*/ 53181 h 1095564"/>
                <a:gd name="connsiteX2" fmla="*/ 88318 w 88318"/>
                <a:gd name="connsiteY2" fmla="*/ 1051269 h 1095564"/>
                <a:gd name="connsiteX3" fmla="*/ 0 w 88318"/>
                <a:gd name="connsiteY3" fmla="*/ 1049370 h 1095564"/>
                <a:gd name="connsiteX4" fmla="*/ 0 w 88318"/>
                <a:gd name="connsiteY4" fmla="*/ 0 h 1095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18" h="1095564">
                  <a:moveTo>
                    <a:pt x="0" y="0"/>
                  </a:moveTo>
                  <a:lnTo>
                    <a:pt x="88318" y="53181"/>
                  </a:lnTo>
                  <a:lnTo>
                    <a:pt x="88318" y="1051269"/>
                  </a:lnTo>
                  <a:cubicBezTo>
                    <a:pt x="88318" y="1112047"/>
                    <a:pt x="0" y="1109199"/>
                    <a:pt x="0" y="1049370"/>
                  </a:cubicBezTo>
                  <a:lnTo>
                    <a:pt x="0" y="0"/>
                  </a:lnTo>
                  <a:close/>
                </a:path>
              </a:pathLst>
            </a:custGeom>
            <a:solidFill>
              <a:srgbClr val="666666"/>
            </a:solidFill>
            <a:ln w="9495" cap="flat">
              <a:noFill/>
              <a:prstDash val="solid"/>
              <a:miter/>
            </a:ln>
          </p:spPr>
          <p:txBody>
            <a:bodyPr rtlCol="0" anchor="ctr"/>
            <a:lstStyle/>
            <a:p>
              <a:endParaRPr lang="en-ID"/>
            </a:p>
          </p:txBody>
        </p:sp>
        <p:sp>
          <p:nvSpPr>
            <p:cNvPr id="94" name="Freeform: Shape 45">
              <a:extLst>
                <a:ext uri="{FF2B5EF4-FFF2-40B4-BE49-F238E27FC236}">
                  <a16:creationId xmlns:a16="http://schemas.microsoft.com/office/drawing/2014/main" id="{34FE022C-CCD7-4721-8C7C-95EAA30E9B4A}"/>
                </a:ext>
              </a:extLst>
            </p:cNvPr>
            <p:cNvSpPr/>
            <p:nvPr/>
          </p:nvSpPr>
          <p:spPr>
            <a:xfrm>
              <a:off x="1403592" y="3935907"/>
              <a:ext cx="890777" cy="794862"/>
            </a:xfrm>
            <a:custGeom>
              <a:avLst/>
              <a:gdLst>
                <a:gd name="connsiteX0" fmla="*/ 445389 w 890777"/>
                <a:gd name="connsiteY0" fmla="*/ 0 h 794862"/>
                <a:gd name="connsiteX1" fmla="*/ 0 w 890777"/>
                <a:gd name="connsiteY1" fmla="*/ 397906 h 794862"/>
                <a:gd name="connsiteX2" fmla="*/ 445389 w 890777"/>
                <a:gd name="connsiteY2" fmla="*/ 794862 h 794862"/>
                <a:gd name="connsiteX3" fmla="*/ 890778 w 890777"/>
                <a:gd name="connsiteY3" fmla="*/ 397906 h 794862"/>
              </a:gdLst>
              <a:ahLst/>
              <a:cxnLst>
                <a:cxn ang="0">
                  <a:pos x="connsiteX0" y="connsiteY0"/>
                </a:cxn>
                <a:cxn ang="0">
                  <a:pos x="connsiteX1" y="connsiteY1"/>
                </a:cxn>
                <a:cxn ang="0">
                  <a:pos x="connsiteX2" y="connsiteY2"/>
                </a:cxn>
                <a:cxn ang="0">
                  <a:pos x="connsiteX3" y="connsiteY3"/>
                </a:cxn>
              </a:cxnLst>
              <a:rect l="l" t="t" r="r" b="b"/>
              <a:pathLst>
                <a:path w="890777" h="794862">
                  <a:moveTo>
                    <a:pt x="445389" y="0"/>
                  </a:moveTo>
                  <a:lnTo>
                    <a:pt x="0" y="397906"/>
                  </a:lnTo>
                  <a:lnTo>
                    <a:pt x="445389" y="794862"/>
                  </a:lnTo>
                  <a:lnTo>
                    <a:pt x="890778" y="397906"/>
                  </a:lnTo>
                  <a:close/>
                </a:path>
              </a:pathLst>
            </a:custGeom>
            <a:solidFill>
              <a:schemeClr val="bg1"/>
            </a:solidFill>
            <a:ln w="22225" cap="flat">
              <a:solidFill>
                <a:srgbClr val="002060"/>
              </a:solidFill>
              <a:prstDash val="solid"/>
              <a:miter/>
            </a:ln>
          </p:spPr>
          <p:txBody>
            <a:bodyPr rtlCol="0" anchor="ctr"/>
            <a:lstStyle/>
            <a:p>
              <a:endParaRPr lang="en-ID"/>
            </a:p>
          </p:txBody>
        </p:sp>
      </p:grpSp>
      <p:grpSp>
        <p:nvGrpSpPr>
          <p:cNvPr id="89" name="Graphic 1">
            <a:extLst>
              <a:ext uri="{FF2B5EF4-FFF2-40B4-BE49-F238E27FC236}">
                <a16:creationId xmlns:a16="http://schemas.microsoft.com/office/drawing/2014/main" id="{954FFF60-B70E-4E5A-8A8B-D04AD87163FE}"/>
              </a:ext>
            </a:extLst>
          </p:cNvPr>
          <p:cNvGrpSpPr/>
          <p:nvPr/>
        </p:nvGrpSpPr>
        <p:grpSpPr>
          <a:xfrm flipH="1">
            <a:off x="2590487" y="1108150"/>
            <a:ext cx="1818893" cy="2114309"/>
            <a:chOff x="1403592" y="3935907"/>
            <a:chExt cx="890777" cy="1488722"/>
          </a:xfrm>
        </p:grpSpPr>
        <p:sp>
          <p:nvSpPr>
            <p:cNvPr id="90" name="Freeform: Shape 43">
              <a:extLst>
                <a:ext uri="{FF2B5EF4-FFF2-40B4-BE49-F238E27FC236}">
                  <a16:creationId xmlns:a16="http://schemas.microsoft.com/office/drawing/2014/main" id="{9EC9F733-D22D-417E-A1AA-2D391EBB47FC}"/>
                </a:ext>
              </a:extLst>
            </p:cNvPr>
            <p:cNvSpPr/>
            <p:nvPr/>
          </p:nvSpPr>
          <p:spPr>
            <a:xfrm>
              <a:off x="1804347" y="4329065"/>
              <a:ext cx="88318" cy="1095564"/>
            </a:xfrm>
            <a:custGeom>
              <a:avLst/>
              <a:gdLst>
                <a:gd name="connsiteX0" fmla="*/ 0 w 88318"/>
                <a:gd name="connsiteY0" fmla="*/ 0 h 1095564"/>
                <a:gd name="connsiteX1" fmla="*/ 88318 w 88318"/>
                <a:gd name="connsiteY1" fmla="*/ 53181 h 1095564"/>
                <a:gd name="connsiteX2" fmla="*/ 88318 w 88318"/>
                <a:gd name="connsiteY2" fmla="*/ 1051269 h 1095564"/>
                <a:gd name="connsiteX3" fmla="*/ 0 w 88318"/>
                <a:gd name="connsiteY3" fmla="*/ 1049370 h 1095564"/>
                <a:gd name="connsiteX4" fmla="*/ 0 w 88318"/>
                <a:gd name="connsiteY4" fmla="*/ 0 h 1095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18" h="1095564">
                  <a:moveTo>
                    <a:pt x="0" y="0"/>
                  </a:moveTo>
                  <a:lnTo>
                    <a:pt x="88318" y="53181"/>
                  </a:lnTo>
                  <a:lnTo>
                    <a:pt x="88318" y="1051269"/>
                  </a:lnTo>
                  <a:cubicBezTo>
                    <a:pt x="88318" y="1112047"/>
                    <a:pt x="0" y="1109199"/>
                    <a:pt x="0" y="1049370"/>
                  </a:cubicBezTo>
                  <a:lnTo>
                    <a:pt x="0" y="0"/>
                  </a:lnTo>
                  <a:close/>
                </a:path>
              </a:pathLst>
            </a:custGeom>
            <a:solidFill>
              <a:srgbClr val="666666"/>
            </a:solidFill>
            <a:ln w="9495" cap="flat">
              <a:noFill/>
              <a:prstDash val="solid"/>
              <a:miter/>
            </a:ln>
          </p:spPr>
          <p:txBody>
            <a:bodyPr rtlCol="0" anchor="ctr"/>
            <a:lstStyle/>
            <a:p>
              <a:endParaRPr lang="en-ID"/>
            </a:p>
          </p:txBody>
        </p:sp>
        <p:sp>
          <p:nvSpPr>
            <p:cNvPr id="91" name="Freeform: Shape 45">
              <a:extLst>
                <a:ext uri="{FF2B5EF4-FFF2-40B4-BE49-F238E27FC236}">
                  <a16:creationId xmlns:a16="http://schemas.microsoft.com/office/drawing/2014/main" id="{34FE022C-CCD7-4721-8C7C-95EAA30E9B4A}"/>
                </a:ext>
              </a:extLst>
            </p:cNvPr>
            <p:cNvSpPr/>
            <p:nvPr/>
          </p:nvSpPr>
          <p:spPr>
            <a:xfrm>
              <a:off x="1403592" y="3935907"/>
              <a:ext cx="890777" cy="794862"/>
            </a:xfrm>
            <a:custGeom>
              <a:avLst/>
              <a:gdLst>
                <a:gd name="connsiteX0" fmla="*/ 445389 w 890777"/>
                <a:gd name="connsiteY0" fmla="*/ 0 h 794862"/>
                <a:gd name="connsiteX1" fmla="*/ 0 w 890777"/>
                <a:gd name="connsiteY1" fmla="*/ 397906 h 794862"/>
                <a:gd name="connsiteX2" fmla="*/ 445389 w 890777"/>
                <a:gd name="connsiteY2" fmla="*/ 794862 h 794862"/>
                <a:gd name="connsiteX3" fmla="*/ 890778 w 890777"/>
                <a:gd name="connsiteY3" fmla="*/ 397906 h 794862"/>
              </a:gdLst>
              <a:ahLst/>
              <a:cxnLst>
                <a:cxn ang="0">
                  <a:pos x="connsiteX0" y="connsiteY0"/>
                </a:cxn>
                <a:cxn ang="0">
                  <a:pos x="connsiteX1" y="connsiteY1"/>
                </a:cxn>
                <a:cxn ang="0">
                  <a:pos x="connsiteX2" y="connsiteY2"/>
                </a:cxn>
                <a:cxn ang="0">
                  <a:pos x="connsiteX3" y="connsiteY3"/>
                </a:cxn>
              </a:cxnLst>
              <a:rect l="l" t="t" r="r" b="b"/>
              <a:pathLst>
                <a:path w="890777" h="794862">
                  <a:moveTo>
                    <a:pt x="445389" y="0"/>
                  </a:moveTo>
                  <a:lnTo>
                    <a:pt x="0" y="397906"/>
                  </a:lnTo>
                  <a:lnTo>
                    <a:pt x="445389" y="794862"/>
                  </a:lnTo>
                  <a:lnTo>
                    <a:pt x="890778" y="397906"/>
                  </a:lnTo>
                  <a:close/>
                </a:path>
              </a:pathLst>
            </a:custGeom>
            <a:solidFill>
              <a:schemeClr val="bg1"/>
            </a:solidFill>
            <a:ln w="22225" cap="flat">
              <a:solidFill>
                <a:srgbClr val="002060"/>
              </a:solidFill>
              <a:prstDash val="solid"/>
              <a:miter/>
            </a:ln>
          </p:spPr>
          <p:txBody>
            <a:bodyPr rtlCol="0" anchor="ctr"/>
            <a:lstStyle/>
            <a:p>
              <a:endParaRPr lang="en-ID"/>
            </a:p>
          </p:txBody>
        </p:sp>
      </p:grpSp>
      <p:grpSp>
        <p:nvGrpSpPr>
          <p:cNvPr id="11" name="Group 10">
            <a:extLst>
              <a:ext uri="{FF2B5EF4-FFF2-40B4-BE49-F238E27FC236}">
                <a16:creationId xmlns:a16="http://schemas.microsoft.com/office/drawing/2014/main" id="{19B85283-8118-4D9F-8FE5-B2D09D0CC106}"/>
              </a:ext>
            </a:extLst>
          </p:cNvPr>
          <p:cNvGrpSpPr/>
          <p:nvPr/>
        </p:nvGrpSpPr>
        <p:grpSpPr>
          <a:xfrm flipH="1">
            <a:off x="0" y="2890067"/>
            <a:ext cx="12192000" cy="4535188"/>
            <a:chOff x="0" y="2318422"/>
            <a:chExt cx="12193588" cy="4535779"/>
          </a:xfrm>
        </p:grpSpPr>
        <p:sp>
          <p:nvSpPr>
            <p:cNvPr id="5" name="Freeform: Shape 4">
              <a:extLst>
                <a:ext uri="{FF2B5EF4-FFF2-40B4-BE49-F238E27FC236}">
                  <a16:creationId xmlns:a16="http://schemas.microsoft.com/office/drawing/2014/main" id="{F71BB4CB-1ED8-4C5E-868D-4418D1BDAF70}"/>
                </a:ext>
              </a:extLst>
            </p:cNvPr>
            <p:cNvSpPr/>
            <p:nvPr/>
          </p:nvSpPr>
          <p:spPr>
            <a:xfrm>
              <a:off x="9719526" y="2964490"/>
              <a:ext cx="354388" cy="689772"/>
            </a:xfrm>
            <a:custGeom>
              <a:avLst/>
              <a:gdLst>
                <a:gd name="connsiteX0" fmla="*/ 0 w 354222"/>
                <a:gd name="connsiteY0" fmla="*/ 0 h 689450"/>
                <a:gd name="connsiteX1" fmla="*/ 354222 w 354222"/>
                <a:gd name="connsiteY1" fmla="*/ 0 h 689450"/>
                <a:gd name="connsiteX2" fmla="*/ 354222 w 354222"/>
                <a:gd name="connsiteY2" fmla="*/ 689451 h 689450"/>
                <a:gd name="connsiteX3" fmla="*/ 0 w 354222"/>
                <a:gd name="connsiteY3" fmla="*/ 642917 h 689450"/>
              </a:gdLst>
              <a:ahLst/>
              <a:cxnLst>
                <a:cxn ang="0">
                  <a:pos x="connsiteX0" y="connsiteY0"/>
                </a:cxn>
                <a:cxn ang="0">
                  <a:pos x="connsiteX1" y="connsiteY1"/>
                </a:cxn>
                <a:cxn ang="0">
                  <a:pos x="connsiteX2" y="connsiteY2"/>
                </a:cxn>
                <a:cxn ang="0">
                  <a:pos x="connsiteX3" y="connsiteY3"/>
                </a:cxn>
              </a:cxnLst>
              <a:rect l="l" t="t" r="r" b="b"/>
              <a:pathLst>
                <a:path w="354222" h="689450">
                  <a:moveTo>
                    <a:pt x="0" y="0"/>
                  </a:moveTo>
                  <a:lnTo>
                    <a:pt x="354222" y="0"/>
                  </a:lnTo>
                  <a:lnTo>
                    <a:pt x="354222" y="689451"/>
                  </a:lnTo>
                  <a:lnTo>
                    <a:pt x="0" y="642917"/>
                  </a:lnTo>
                  <a:close/>
                </a:path>
              </a:pathLst>
            </a:custGeom>
            <a:solidFill>
              <a:srgbClr val="808080"/>
            </a:solidFill>
            <a:ln w="9495" cap="flat">
              <a:noFill/>
              <a:prstDash val="solid"/>
              <a:miter/>
            </a:ln>
          </p:spPr>
          <p:txBody>
            <a:bodyPr rtlCol="0" anchor="ctr"/>
            <a:lstStyle/>
            <a:p>
              <a:endParaRPr lang="en-ID"/>
            </a:p>
          </p:txBody>
        </p:sp>
        <p:sp>
          <p:nvSpPr>
            <p:cNvPr id="6" name="Freeform: Shape 5">
              <a:extLst>
                <a:ext uri="{FF2B5EF4-FFF2-40B4-BE49-F238E27FC236}">
                  <a16:creationId xmlns:a16="http://schemas.microsoft.com/office/drawing/2014/main" id="{D9E263F1-C2C3-49F4-BDDB-4F3710C8D8A3}"/>
                </a:ext>
              </a:extLst>
            </p:cNvPr>
            <p:cNvSpPr/>
            <p:nvPr/>
          </p:nvSpPr>
          <p:spPr>
            <a:xfrm>
              <a:off x="6097743" y="5623821"/>
              <a:ext cx="631816" cy="1230379"/>
            </a:xfrm>
            <a:custGeom>
              <a:avLst/>
              <a:gdLst>
                <a:gd name="connsiteX0" fmla="*/ 631522 w 631521"/>
                <a:gd name="connsiteY0" fmla="*/ 0 h 1229804"/>
                <a:gd name="connsiteX1" fmla="*/ 0 w 631521"/>
                <a:gd name="connsiteY1" fmla="*/ 950 h 1229804"/>
                <a:gd name="connsiteX2" fmla="*/ 0 w 631521"/>
                <a:gd name="connsiteY2" fmla="*/ 1229805 h 1229804"/>
                <a:gd name="connsiteX3" fmla="*/ 631522 w 631521"/>
                <a:gd name="connsiteY3" fmla="*/ 1147185 h 1229804"/>
              </a:gdLst>
              <a:ahLst/>
              <a:cxnLst>
                <a:cxn ang="0">
                  <a:pos x="connsiteX0" y="connsiteY0"/>
                </a:cxn>
                <a:cxn ang="0">
                  <a:pos x="connsiteX1" y="connsiteY1"/>
                </a:cxn>
                <a:cxn ang="0">
                  <a:pos x="connsiteX2" y="connsiteY2"/>
                </a:cxn>
                <a:cxn ang="0">
                  <a:pos x="connsiteX3" y="connsiteY3"/>
                </a:cxn>
              </a:cxnLst>
              <a:rect l="l" t="t" r="r" b="b"/>
              <a:pathLst>
                <a:path w="631521" h="1229804">
                  <a:moveTo>
                    <a:pt x="631522" y="0"/>
                  </a:moveTo>
                  <a:lnTo>
                    <a:pt x="0" y="950"/>
                  </a:lnTo>
                  <a:lnTo>
                    <a:pt x="0" y="1229805"/>
                  </a:lnTo>
                  <a:lnTo>
                    <a:pt x="631522" y="1147185"/>
                  </a:lnTo>
                  <a:close/>
                </a:path>
              </a:pathLst>
            </a:custGeom>
            <a:solidFill>
              <a:srgbClr val="808080"/>
            </a:solidFill>
            <a:ln w="9495" cap="flat">
              <a:noFill/>
              <a:prstDash val="solid"/>
              <a:miter/>
            </a:ln>
          </p:spPr>
          <p:txBody>
            <a:bodyPr rtlCol="0" anchor="ctr"/>
            <a:lstStyle/>
            <a:p>
              <a:endParaRPr lang="en-ID"/>
            </a:p>
          </p:txBody>
        </p:sp>
        <p:sp>
          <p:nvSpPr>
            <p:cNvPr id="7" name="Freeform: Shape 6">
              <a:extLst>
                <a:ext uri="{FF2B5EF4-FFF2-40B4-BE49-F238E27FC236}">
                  <a16:creationId xmlns:a16="http://schemas.microsoft.com/office/drawing/2014/main" id="{732AECC4-F437-494A-B493-FCAFBD5E2C5B}"/>
                </a:ext>
              </a:extLst>
            </p:cNvPr>
            <p:cNvSpPr/>
            <p:nvPr/>
          </p:nvSpPr>
          <p:spPr>
            <a:xfrm>
              <a:off x="10570816" y="2466638"/>
              <a:ext cx="354388" cy="764830"/>
            </a:xfrm>
            <a:custGeom>
              <a:avLst/>
              <a:gdLst>
                <a:gd name="connsiteX0" fmla="*/ 0 w 354222"/>
                <a:gd name="connsiteY0" fmla="*/ 0 h 764473"/>
                <a:gd name="connsiteX1" fmla="*/ 354222 w 354222"/>
                <a:gd name="connsiteY1" fmla="*/ 75973 h 764473"/>
                <a:gd name="connsiteX2" fmla="*/ 354222 w 354222"/>
                <a:gd name="connsiteY2" fmla="*/ 764473 h 764473"/>
                <a:gd name="connsiteX3" fmla="*/ 0 w 354222"/>
                <a:gd name="connsiteY3" fmla="*/ 642917 h 764473"/>
              </a:gdLst>
              <a:ahLst/>
              <a:cxnLst>
                <a:cxn ang="0">
                  <a:pos x="connsiteX0" y="connsiteY0"/>
                </a:cxn>
                <a:cxn ang="0">
                  <a:pos x="connsiteX1" y="connsiteY1"/>
                </a:cxn>
                <a:cxn ang="0">
                  <a:pos x="connsiteX2" y="connsiteY2"/>
                </a:cxn>
                <a:cxn ang="0">
                  <a:pos x="connsiteX3" y="connsiteY3"/>
                </a:cxn>
              </a:cxnLst>
              <a:rect l="l" t="t" r="r" b="b"/>
              <a:pathLst>
                <a:path w="354222" h="764473">
                  <a:moveTo>
                    <a:pt x="0" y="0"/>
                  </a:moveTo>
                  <a:lnTo>
                    <a:pt x="354222" y="75973"/>
                  </a:lnTo>
                  <a:lnTo>
                    <a:pt x="354222" y="764473"/>
                  </a:lnTo>
                  <a:lnTo>
                    <a:pt x="0" y="642917"/>
                  </a:lnTo>
                  <a:close/>
                </a:path>
              </a:pathLst>
            </a:custGeom>
            <a:solidFill>
              <a:srgbClr val="808080"/>
            </a:solidFill>
            <a:ln w="9495" cap="flat">
              <a:noFill/>
              <a:prstDash val="solid"/>
              <a:miter/>
            </a:ln>
          </p:spPr>
          <p:txBody>
            <a:bodyPr rtlCol="0" anchor="ctr"/>
            <a:lstStyle/>
            <a:p>
              <a:endParaRPr lang="en-ID"/>
            </a:p>
          </p:txBody>
        </p:sp>
        <p:sp>
          <p:nvSpPr>
            <p:cNvPr id="8" name="Freeform: Shape 7">
              <a:extLst>
                <a:ext uri="{FF2B5EF4-FFF2-40B4-BE49-F238E27FC236}">
                  <a16:creationId xmlns:a16="http://schemas.microsoft.com/office/drawing/2014/main" id="{3D7DF1E8-097C-4D29-9283-B2D1C301B5D3}"/>
                </a:ext>
              </a:extLst>
            </p:cNvPr>
            <p:cNvSpPr/>
            <p:nvPr/>
          </p:nvSpPr>
          <p:spPr>
            <a:xfrm>
              <a:off x="10073914" y="2542646"/>
              <a:ext cx="851289" cy="1111617"/>
            </a:xfrm>
            <a:custGeom>
              <a:avLst/>
              <a:gdLst>
                <a:gd name="connsiteX0" fmla="*/ 850892 w 850891"/>
                <a:gd name="connsiteY0" fmla="*/ 0 h 1111097"/>
                <a:gd name="connsiteX1" fmla="*/ 850892 w 850891"/>
                <a:gd name="connsiteY1" fmla="*/ 688501 h 1111097"/>
                <a:gd name="connsiteX2" fmla="*/ 0 w 850891"/>
                <a:gd name="connsiteY2" fmla="*/ 1111098 h 1111097"/>
                <a:gd name="connsiteX3" fmla="*/ 0 w 850891"/>
                <a:gd name="connsiteY3" fmla="*/ 427345 h 1111097"/>
              </a:gdLst>
              <a:ahLst/>
              <a:cxnLst>
                <a:cxn ang="0">
                  <a:pos x="connsiteX0" y="connsiteY0"/>
                </a:cxn>
                <a:cxn ang="0">
                  <a:pos x="connsiteX1" y="connsiteY1"/>
                </a:cxn>
                <a:cxn ang="0">
                  <a:pos x="connsiteX2" y="connsiteY2"/>
                </a:cxn>
                <a:cxn ang="0">
                  <a:pos x="connsiteX3" y="connsiteY3"/>
                </a:cxn>
              </a:cxnLst>
              <a:rect l="l" t="t" r="r" b="b"/>
              <a:pathLst>
                <a:path w="850891" h="1111097">
                  <a:moveTo>
                    <a:pt x="850892" y="0"/>
                  </a:moveTo>
                  <a:lnTo>
                    <a:pt x="850892" y="688501"/>
                  </a:lnTo>
                  <a:lnTo>
                    <a:pt x="0" y="1111098"/>
                  </a:lnTo>
                  <a:lnTo>
                    <a:pt x="0" y="427345"/>
                  </a:lnTo>
                  <a:close/>
                </a:path>
              </a:pathLst>
            </a:custGeom>
            <a:solidFill>
              <a:srgbClr val="333333"/>
            </a:solidFill>
            <a:ln w="9495" cap="flat">
              <a:noFill/>
              <a:prstDash val="solid"/>
              <a:miter/>
            </a:ln>
          </p:spPr>
          <p:txBody>
            <a:bodyPr rtlCol="0" anchor="ctr"/>
            <a:lstStyle/>
            <a:p>
              <a:endParaRPr lang="en-ID"/>
            </a:p>
          </p:txBody>
        </p:sp>
        <p:sp>
          <p:nvSpPr>
            <p:cNvPr id="9" name="Freeform: Shape 8">
              <a:extLst>
                <a:ext uri="{FF2B5EF4-FFF2-40B4-BE49-F238E27FC236}">
                  <a16:creationId xmlns:a16="http://schemas.microsoft.com/office/drawing/2014/main" id="{5549729A-C543-4390-9074-206D42DD352C}"/>
                </a:ext>
              </a:extLst>
            </p:cNvPr>
            <p:cNvSpPr/>
            <p:nvPr/>
          </p:nvSpPr>
          <p:spPr>
            <a:xfrm>
              <a:off x="4648840" y="4906496"/>
              <a:ext cx="1448902" cy="1947705"/>
            </a:xfrm>
            <a:custGeom>
              <a:avLst/>
              <a:gdLst>
                <a:gd name="connsiteX0" fmla="*/ 0 w 1448225"/>
                <a:gd name="connsiteY0" fmla="*/ 0 h 1946795"/>
                <a:gd name="connsiteX1" fmla="*/ 0 w 1448225"/>
                <a:gd name="connsiteY1" fmla="*/ 1228855 h 1946795"/>
                <a:gd name="connsiteX2" fmla="*/ 1448226 w 1448225"/>
                <a:gd name="connsiteY2" fmla="*/ 1946795 h 1946795"/>
                <a:gd name="connsiteX3" fmla="*/ 1448226 w 1448225"/>
                <a:gd name="connsiteY3" fmla="*/ 727437 h 1946795"/>
              </a:gdLst>
              <a:ahLst/>
              <a:cxnLst>
                <a:cxn ang="0">
                  <a:pos x="connsiteX0" y="connsiteY0"/>
                </a:cxn>
                <a:cxn ang="0">
                  <a:pos x="connsiteX1" y="connsiteY1"/>
                </a:cxn>
                <a:cxn ang="0">
                  <a:pos x="connsiteX2" y="connsiteY2"/>
                </a:cxn>
                <a:cxn ang="0">
                  <a:pos x="connsiteX3" y="connsiteY3"/>
                </a:cxn>
              </a:cxnLst>
              <a:rect l="l" t="t" r="r" b="b"/>
              <a:pathLst>
                <a:path w="1448225" h="1946795">
                  <a:moveTo>
                    <a:pt x="0" y="0"/>
                  </a:moveTo>
                  <a:lnTo>
                    <a:pt x="0" y="1228855"/>
                  </a:lnTo>
                  <a:lnTo>
                    <a:pt x="1448226" y="1946795"/>
                  </a:lnTo>
                  <a:lnTo>
                    <a:pt x="1448226" y="727437"/>
                  </a:lnTo>
                  <a:close/>
                </a:path>
              </a:pathLst>
            </a:custGeom>
            <a:solidFill>
              <a:srgbClr val="333333"/>
            </a:solidFill>
            <a:ln w="9495" cap="flat">
              <a:noFill/>
              <a:prstDash val="solid"/>
              <a:miter/>
            </a:ln>
          </p:spPr>
          <p:txBody>
            <a:bodyPr rtlCol="0" anchor="ctr"/>
            <a:lstStyle/>
            <a:p>
              <a:endParaRPr lang="en-ID"/>
            </a:p>
          </p:txBody>
        </p:sp>
        <p:sp>
          <p:nvSpPr>
            <p:cNvPr id="10" name="Freeform: Shape 9">
              <a:extLst>
                <a:ext uri="{FF2B5EF4-FFF2-40B4-BE49-F238E27FC236}">
                  <a16:creationId xmlns:a16="http://schemas.microsoft.com/office/drawing/2014/main" id="{DE0A1CB3-3FEC-4C98-BB38-500ADEAA672A}"/>
                </a:ext>
              </a:extLst>
            </p:cNvPr>
            <p:cNvSpPr/>
            <p:nvPr/>
          </p:nvSpPr>
          <p:spPr>
            <a:xfrm>
              <a:off x="0" y="2508442"/>
              <a:ext cx="12193588" cy="4345758"/>
            </a:xfrm>
            <a:custGeom>
              <a:avLst/>
              <a:gdLst>
                <a:gd name="connsiteX0" fmla="*/ 5712183 w 12187890"/>
                <a:gd name="connsiteY0" fmla="*/ 667608 h 4343727"/>
                <a:gd name="connsiteX1" fmla="*/ 5870776 w 12187890"/>
                <a:gd name="connsiteY1" fmla="*/ 645766 h 4343727"/>
                <a:gd name="connsiteX2" fmla="*/ 6201256 w 12187890"/>
                <a:gd name="connsiteY2" fmla="*/ 610629 h 4343727"/>
                <a:gd name="connsiteX3" fmla="*/ 7525078 w 12187890"/>
                <a:gd name="connsiteY3" fmla="*/ 528009 h 4343727"/>
                <a:gd name="connsiteX4" fmla="*/ 9001793 w 12187890"/>
                <a:gd name="connsiteY4" fmla="*/ 484325 h 4343727"/>
                <a:gd name="connsiteX5" fmla="*/ 10714023 w 12187890"/>
                <a:gd name="connsiteY5" fmla="*/ 456785 h 4343727"/>
                <a:gd name="connsiteX6" fmla="*/ 12187890 w 12187890"/>
                <a:gd name="connsiteY6" fmla="*/ 425446 h 4343727"/>
                <a:gd name="connsiteX7" fmla="*/ 12187890 w 12187890"/>
                <a:gd name="connsiteY7" fmla="*/ 0 h 4343727"/>
                <a:gd name="connsiteX8" fmla="*/ 6971428 w 12187890"/>
                <a:gd name="connsiteY8" fmla="*/ 950 h 4343727"/>
                <a:gd name="connsiteX9" fmla="*/ 5408293 w 12187890"/>
                <a:gd name="connsiteY9" fmla="*/ 75973 h 4343727"/>
                <a:gd name="connsiteX10" fmla="*/ 4813808 w 12187890"/>
                <a:gd name="connsiteY10" fmla="*/ 145297 h 4343727"/>
                <a:gd name="connsiteX11" fmla="*/ 4294347 w 12187890"/>
                <a:gd name="connsiteY11" fmla="*/ 250709 h 4343727"/>
                <a:gd name="connsiteX12" fmla="*/ 3840410 w 12187890"/>
                <a:gd name="connsiteY12" fmla="*/ 465332 h 4343727"/>
                <a:gd name="connsiteX13" fmla="*/ 3756841 w 12187890"/>
                <a:gd name="connsiteY13" fmla="*/ 465332 h 4343727"/>
                <a:gd name="connsiteX14" fmla="*/ 3756841 w 12187890"/>
                <a:gd name="connsiteY14" fmla="*/ 637219 h 4343727"/>
                <a:gd name="connsiteX15" fmla="*/ 3756841 w 12187890"/>
                <a:gd name="connsiteY15" fmla="*/ 657162 h 4343727"/>
                <a:gd name="connsiteX16" fmla="*/ 4363671 w 12187890"/>
                <a:gd name="connsiteY16" fmla="*/ 1125343 h 4343727"/>
                <a:gd name="connsiteX17" fmla="*/ 5259197 w 12187890"/>
                <a:gd name="connsiteY17" fmla="*/ 1346613 h 4343727"/>
                <a:gd name="connsiteX18" fmla="*/ 6342755 w 12187890"/>
                <a:gd name="connsiteY18" fmla="*/ 1534645 h 4343727"/>
                <a:gd name="connsiteX19" fmla="*/ 7472847 w 12187890"/>
                <a:gd name="connsiteY19" fmla="*/ 1730274 h 4343727"/>
                <a:gd name="connsiteX20" fmla="*/ 7910638 w 12187890"/>
                <a:gd name="connsiteY20" fmla="*/ 1823340 h 4343727"/>
                <a:gd name="connsiteX21" fmla="*/ 8225924 w 12187890"/>
                <a:gd name="connsiteY21" fmla="*/ 1910709 h 4343727"/>
                <a:gd name="connsiteX22" fmla="*/ 8436748 w 12187890"/>
                <a:gd name="connsiteY22" fmla="*/ 2008523 h 4343727"/>
                <a:gd name="connsiteX23" fmla="*/ 8279105 w 12187890"/>
                <a:gd name="connsiteY23" fmla="*/ 2074999 h 4343727"/>
                <a:gd name="connsiteX24" fmla="*/ 8019848 w 12187890"/>
                <a:gd name="connsiteY24" fmla="*/ 2133878 h 4343727"/>
                <a:gd name="connsiteX25" fmla="*/ 7645684 w 12187890"/>
                <a:gd name="connsiteY25" fmla="*/ 2191807 h 4343727"/>
                <a:gd name="connsiteX26" fmla="*/ 0 w 12187890"/>
                <a:gd name="connsiteY26" fmla="*/ 3201291 h 4343727"/>
                <a:gd name="connsiteX27" fmla="*/ 0 w 12187890"/>
                <a:gd name="connsiteY27" fmla="*/ 4343728 h 4343727"/>
                <a:gd name="connsiteX28" fmla="*/ 3722653 w 12187890"/>
                <a:gd name="connsiteY28" fmla="*/ 4343728 h 4343727"/>
                <a:gd name="connsiteX29" fmla="*/ 4395960 w 12187890"/>
                <a:gd name="connsiteY29" fmla="*/ 4175639 h 4343727"/>
                <a:gd name="connsiteX30" fmla="*/ 9579184 w 12187890"/>
                <a:gd name="connsiteY30" fmla="*/ 2781544 h 4343727"/>
                <a:gd name="connsiteX31" fmla="*/ 9982787 w 12187890"/>
                <a:gd name="connsiteY31" fmla="*/ 2636246 h 4343727"/>
                <a:gd name="connsiteX32" fmla="*/ 10405385 w 12187890"/>
                <a:gd name="connsiteY32" fmla="*/ 2258283 h 4343727"/>
                <a:gd name="connsiteX33" fmla="*/ 10424378 w 12187890"/>
                <a:gd name="connsiteY33" fmla="*/ 2148123 h 4343727"/>
                <a:gd name="connsiteX34" fmla="*/ 10424378 w 12187890"/>
                <a:gd name="connsiteY34" fmla="*/ 2139576 h 4343727"/>
                <a:gd name="connsiteX35" fmla="*/ 10424378 w 12187890"/>
                <a:gd name="connsiteY35" fmla="*/ 1946796 h 4343727"/>
                <a:gd name="connsiteX36" fmla="*/ 10374996 w 12187890"/>
                <a:gd name="connsiteY36" fmla="*/ 1946796 h 4343727"/>
                <a:gd name="connsiteX37" fmla="*/ 10349356 w 12187890"/>
                <a:gd name="connsiteY37" fmla="*/ 1900262 h 4343727"/>
                <a:gd name="connsiteX38" fmla="*/ 9314230 w 12187890"/>
                <a:gd name="connsiteY38" fmla="*/ 1362757 h 4343727"/>
                <a:gd name="connsiteX39" fmla="*/ 8469036 w 12187890"/>
                <a:gd name="connsiteY39" fmla="*/ 1155732 h 4343727"/>
                <a:gd name="connsiteX40" fmla="*/ 7526027 w 12187890"/>
                <a:gd name="connsiteY40" fmla="*/ 974347 h 4343727"/>
                <a:gd name="connsiteX41" fmla="*/ 6345604 w 12187890"/>
                <a:gd name="connsiteY41" fmla="*/ 773970 h 4343727"/>
                <a:gd name="connsiteX42" fmla="*/ 6268682 w 12187890"/>
                <a:gd name="connsiteY42" fmla="*/ 761624 h 4343727"/>
                <a:gd name="connsiteX43" fmla="*/ 5904964 w 12187890"/>
                <a:gd name="connsiteY43" fmla="*/ 704645 h 4343727"/>
                <a:gd name="connsiteX44" fmla="*/ 5712183 w 12187890"/>
                <a:gd name="connsiteY44" fmla="*/ 667608 h 4343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2187890" h="4343727">
                  <a:moveTo>
                    <a:pt x="5712183" y="667608"/>
                  </a:moveTo>
                  <a:cubicBezTo>
                    <a:pt x="5776760" y="657162"/>
                    <a:pt x="5842286" y="649565"/>
                    <a:pt x="5870776" y="645766"/>
                  </a:cubicBezTo>
                  <a:cubicBezTo>
                    <a:pt x="5980936" y="632471"/>
                    <a:pt x="6091097" y="621075"/>
                    <a:pt x="6201256" y="610629"/>
                  </a:cubicBezTo>
                  <a:cubicBezTo>
                    <a:pt x="6641897" y="570744"/>
                    <a:pt x="7083487" y="547002"/>
                    <a:pt x="7525078" y="528009"/>
                  </a:cubicBezTo>
                  <a:cubicBezTo>
                    <a:pt x="8017000" y="507117"/>
                    <a:pt x="8509871" y="494771"/>
                    <a:pt x="9001793" y="484325"/>
                  </a:cubicBezTo>
                  <a:cubicBezTo>
                    <a:pt x="9572536" y="472929"/>
                    <a:pt x="10143280" y="465332"/>
                    <a:pt x="10714023" y="456785"/>
                  </a:cubicBezTo>
                  <a:cubicBezTo>
                    <a:pt x="11204996" y="449187"/>
                    <a:pt x="11696917" y="442540"/>
                    <a:pt x="12187890" y="425446"/>
                  </a:cubicBezTo>
                  <a:lnTo>
                    <a:pt x="12187890" y="0"/>
                  </a:lnTo>
                  <a:lnTo>
                    <a:pt x="6971428" y="950"/>
                  </a:lnTo>
                  <a:cubicBezTo>
                    <a:pt x="6450067" y="11396"/>
                    <a:pt x="5927756" y="29439"/>
                    <a:pt x="5408293" y="75973"/>
                  </a:cubicBezTo>
                  <a:cubicBezTo>
                    <a:pt x="5209815" y="94016"/>
                    <a:pt x="5011337" y="115858"/>
                    <a:pt x="4813808" y="145297"/>
                  </a:cubicBezTo>
                  <a:cubicBezTo>
                    <a:pt x="4639072" y="171888"/>
                    <a:pt x="4464335" y="203226"/>
                    <a:pt x="4294347" y="250709"/>
                  </a:cubicBezTo>
                  <a:cubicBezTo>
                    <a:pt x="4168042" y="285847"/>
                    <a:pt x="3957218" y="350423"/>
                    <a:pt x="3840410" y="465332"/>
                  </a:cubicBezTo>
                  <a:lnTo>
                    <a:pt x="3756841" y="465332"/>
                  </a:lnTo>
                  <a:lnTo>
                    <a:pt x="3756841" y="637219"/>
                  </a:lnTo>
                  <a:cubicBezTo>
                    <a:pt x="3756841" y="643867"/>
                    <a:pt x="3756841" y="650515"/>
                    <a:pt x="3756841" y="657162"/>
                  </a:cubicBezTo>
                  <a:cubicBezTo>
                    <a:pt x="3768237" y="905972"/>
                    <a:pt x="4164243" y="1057917"/>
                    <a:pt x="4363671" y="1125343"/>
                  </a:cubicBezTo>
                  <a:cubicBezTo>
                    <a:pt x="4655216" y="1223157"/>
                    <a:pt x="4958156" y="1287734"/>
                    <a:pt x="5259197" y="1346613"/>
                  </a:cubicBezTo>
                  <a:cubicBezTo>
                    <a:pt x="5619117" y="1416887"/>
                    <a:pt x="5980936" y="1475766"/>
                    <a:pt x="6342755" y="1534645"/>
                  </a:cubicBezTo>
                  <a:cubicBezTo>
                    <a:pt x="6719769" y="1596372"/>
                    <a:pt x="7097732" y="1657150"/>
                    <a:pt x="7472847" y="1730274"/>
                  </a:cubicBezTo>
                  <a:cubicBezTo>
                    <a:pt x="7619093" y="1758764"/>
                    <a:pt x="7765341" y="1789153"/>
                    <a:pt x="7910638" y="1823340"/>
                  </a:cubicBezTo>
                  <a:cubicBezTo>
                    <a:pt x="8017000" y="1848981"/>
                    <a:pt x="8122411" y="1875571"/>
                    <a:pt x="8225924" y="1910709"/>
                  </a:cubicBezTo>
                  <a:cubicBezTo>
                    <a:pt x="8262011" y="1923054"/>
                    <a:pt x="8403510" y="1973386"/>
                    <a:pt x="8436748" y="2008523"/>
                  </a:cubicBezTo>
                  <a:cubicBezTo>
                    <a:pt x="8407308" y="2034164"/>
                    <a:pt x="8306645" y="2066452"/>
                    <a:pt x="8279105" y="2074999"/>
                  </a:cubicBezTo>
                  <a:cubicBezTo>
                    <a:pt x="8193635" y="2099690"/>
                    <a:pt x="8107217" y="2117734"/>
                    <a:pt x="8019848" y="2133878"/>
                  </a:cubicBezTo>
                  <a:cubicBezTo>
                    <a:pt x="7895444" y="2156670"/>
                    <a:pt x="7771038" y="2174713"/>
                    <a:pt x="7645684" y="2191807"/>
                  </a:cubicBezTo>
                  <a:lnTo>
                    <a:pt x="0" y="3201291"/>
                  </a:lnTo>
                  <a:lnTo>
                    <a:pt x="0" y="4343728"/>
                  </a:lnTo>
                  <a:lnTo>
                    <a:pt x="3722653" y="4343728"/>
                  </a:lnTo>
                  <a:cubicBezTo>
                    <a:pt x="3947722" y="4287699"/>
                    <a:pt x="4171841" y="4231669"/>
                    <a:pt x="4395960" y="4175639"/>
                  </a:cubicBezTo>
                  <a:cubicBezTo>
                    <a:pt x="6130982" y="3738797"/>
                    <a:pt x="7860306" y="3279163"/>
                    <a:pt x="9579184" y="2781544"/>
                  </a:cubicBezTo>
                  <a:cubicBezTo>
                    <a:pt x="9715934" y="2741658"/>
                    <a:pt x="9853634" y="2696074"/>
                    <a:pt x="9982787" y="2636246"/>
                  </a:cubicBezTo>
                  <a:cubicBezTo>
                    <a:pt x="10147078" y="2560273"/>
                    <a:pt x="10343657" y="2438718"/>
                    <a:pt x="10405385" y="2258283"/>
                  </a:cubicBezTo>
                  <a:cubicBezTo>
                    <a:pt x="10423428" y="2206052"/>
                    <a:pt x="10424378" y="2203203"/>
                    <a:pt x="10424378" y="2148123"/>
                  </a:cubicBezTo>
                  <a:cubicBezTo>
                    <a:pt x="10424378" y="2145274"/>
                    <a:pt x="10424378" y="2142425"/>
                    <a:pt x="10424378" y="2139576"/>
                  </a:cubicBezTo>
                  <a:lnTo>
                    <a:pt x="10424378" y="1946796"/>
                  </a:lnTo>
                  <a:lnTo>
                    <a:pt x="10374996" y="1946796"/>
                  </a:lnTo>
                  <a:cubicBezTo>
                    <a:pt x="10367398" y="1930651"/>
                    <a:pt x="10358852" y="1915457"/>
                    <a:pt x="10349356" y="1900262"/>
                  </a:cubicBezTo>
                  <a:cubicBezTo>
                    <a:pt x="10186964" y="1628661"/>
                    <a:pt x="9608623" y="1448226"/>
                    <a:pt x="9314230" y="1362757"/>
                  </a:cubicBezTo>
                  <a:cubicBezTo>
                    <a:pt x="9035981" y="1282036"/>
                    <a:pt x="8752983" y="1215560"/>
                    <a:pt x="8469036" y="1155732"/>
                  </a:cubicBezTo>
                  <a:cubicBezTo>
                    <a:pt x="8155649" y="1089256"/>
                    <a:pt x="7841313" y="1030377"/>
                    <a:pt x="7526027" y="974347"/>
                  </a:cubicBezTo>
                  <a:cubicBezTo>
                    <a:pt x="7132869" y="905023"/>
                    <a:pt x="6739712" y="840446"/>
                    <a:pt x="6345604" y="773970"/>
                  </a:cubicBezTo>
                  <a:cubicBezTo>
                    <a:pt x="6319964" y="770171"/>
                    <a:pt x="6294323" y="765423"/>
                    <a:pt x="6268682" y="761624"/>
                  </a:cubicBezTo>
                  <a:cubicBezTo>
                    <a:pt x="6147126" y="741682"/>
                    <a:pt x="6026519" y="724588"/>
                    <a:pt x="5904964" y="704645"/>
                  </a:cubicBezTo>
                  <a:cubicBezTo>
                    <a:pt x="5842286" y="692300"/>
                    <a:pt x="5776760" y="680904"/>
                    <a:pt x="5712183" y="667608"/>
                  </a:cubicBezTo>
                  <a:close/>
                </a:path>
              </a:pathLst>
            </a:custGeom>
            <a:solidFill>
              <a:srgbClr val="333333"/>
            </a:solidFill>
            <a:ln w="9495" cap="flat">
              <a:noFill/>
              <a:prstDash val="solid"/>
              <a:miter/>
            </a:ln>
          </p:spPr>
          <p:txBody>
            <a:bodyPr rtlCol="0" anchor="ctr"/>
            <a:lstStyle/>
            <a:p>
              <a:endParaRPr lang="en-ID"/>
            </a:p>
          </p:txBody>
        </p:sp>
        <p:sp>
          <p:nvSpPr>
            <p:cNvPr id="20" name="Freeform: Shape 19">
              <a:extLst>
                <a:ext uri="{FF2B5EF4-FFF2-40B4-BE49-F238E27FC236}">
                  <a16:creationId xmlns:a16="http://schemas.microsoft.com/office/drawing/2014/main" id="{DD609599-ED63-4D13-B772-FFB34E4F2320}"/>
                </a:ext>
              </a:extLst>
            </p:cNvPr>
            <p:cNvSpPr/>
            <p:nvPr/>
          </p:nvSpPr>
          <p:spPr>
            <a:xfrm>
              <a:off x="0" y="2318422"/>
              <a:ext cx="12193588" cy="4535778"/>
            </a:xfrm>
            <a:custGeom>
              <a:avLst/>
              <a:gdLst>
                <a:gd name="connsiteX0" fmla="*/ 5712183 w 12187890"/>
                <a:gd name="connsiteY0" fmla="*/ 666659 h 4533658"/>
                <a:gd name="connsiteX1" fmla="*/ 5870776 w 12187890"/>
                <a:gd name="connsiteY1" fmla="*/ 644817 h 4533658"/>
                <a:gd name="connsiteX2" fmla="*/ 6201256 w 12187890"/>
                <a:gd name="connsiteY2" fmla="*/ 609679 h 4533658"/>
                <a:gd name="connsiteX3" fmla="*/ 7525078 w 12187890"/>
                <a:gd name="connsiteY3" fmla="*/ 527059 h 4533658"/>
                <a:gd name="connsiteX4" fmla="*/ 9001793 w 12187890"/>
                <a:gd name="connsiteY4" fmla="*/ 483375 h 4533658"/>
                <a:gd name="connsiteX5" fmla="*/ 10714023 w 12187890"/>
                <a:gd name="connsiteY5" fmla="*/ 455835 h 4533658"/>
                <a:gd name="connsiteX6" fmla="*/ 12187890 w 12187890"/>
                <a:gd name="connsiteY6" fmla="*/ 424496 h 4533658"/>
                <a:gd name="connsiteX7" fmla="*/ 12187890 w 12187890"/>
                <a:gd name="connsiteY7" fmla="*/ 0 h 4533658"/>
                <a:gd name="connsiteX8" fmla="*/ 6971428 w 12187890"/>
                <a:gd name="connsiteY8" fmla="*/ 950 h 4533658"/>
                <a:gd name="connsiteX9" fmla="*/ 5408293 w 12187890"/>
                <a:gd name="connsiteY9" fmla="*/ 75973 h 4533658"/>
                <a:gd name="connsiteX10" fmla="*/ 4813808 w 12187890"/>
                <a:gd name="connsiteY10" fmla="*/ 145297 h 4533658"/>
                <a:gd name="connsiteX11" fmla="*/ 4294347 w 12187890"/>
                <a:gd name="connsiteY11" fmla="*/ 250709 h 4533658"/>
                <a:gd name="connsiteX12" fmla="*/ 3756841 w 12187890"/>
                <a:gd name="connsiteY12" fmla="*/ 657162 h 4533658"/>
                <a:gd name="connsiteX13" fmla="*/ 4363671 w 12187890"/>
                <a:gd name="connsiteY13" fmla="*/ 1125343 h 4533658"/>
                <a:gd name="connsiteX14" fmla="*/ 5259197 w 12187890"/>
                <a:gd name="connsiteY14" fmla="*/ 1346613 h 4533658"/>
                <a:gd name="connsiteX15" fmla="*/ 6342755 w 12187890"/>
                <a:gd name="connsiteY15" fmla="*/ 1534645 h 4533658"/>
                <a:gd name="connsiteX16" fmla="*/ 7472847 w 12187890"/>
                <a:gd name="connsiteY16" fmla="*/ 1730274 h 4533658"/>
                <a:gd name="connsiteX17" fmla="*/ 7910638 w 12187890"/>
                <a:gd name="connsiteY17" fmla="*/ 1823340 h 4533658"/>
                <a:gd name="connsiteX18" fmla="*/ 8225924 w 12187890"/>
                <a:gd name="connsiteY18" fmla="*/ 1910709 h 4533658"/>
                <a:gd name="connsiteX19" fmla="*/ 8436748 w 12187890"/>
                <a:gd name="connsiteY19" fmla="*/ 2008523 h 4533658"/>
                <a:gd name="connsiteX20" fmla="*/ 8279105 w 12187890"/>
                <a:gd name="connsiteY20" fmla="*/ 2074999 h 4533658"/>
                <a:gd name="connsiteX21" fmla="*/ 8019848 w 12187890"/>
                <a:gd name="connsiteY21" fmla="*/ 2133878 h 4533658"/>
                <a:gd name="connsiteX22" fmla="*/ 7645684 w 12187890"/>
                <a:gd name="connsiteY22" fmla="*/ 2191807 h 4533658"/>
                <a:gd name="connsiteX23" fmla="*/ 0 w 12187890"/>
                <a:gd name="connsiteY23" fmla="*/ 3200342 h 4533658"/>
                <a:gd name="connsiteX24" fmla="*/ 0 w 12187890"/>
                <a:gd name="connsiteY24" fmla="*/ 4533659 h 4533658"/>
                <a:gd name="connsiteX25" fmla="*/ 2942035 w 12187890"/>
                <a:gd name="connsiteY25" fmla="*/ 4533659 h 4533658"/>
                <a:gd name="connsiteX26" fmla="*/ 4395960 w 12187890"/>
                <a:gd name="connsiteY26" fmla="*/ 4173740 h 4533658"/>
                <a:gd name="connsiteX27" fmla="*/ 9579184 w 12187890"/>
                <a:gd name="connsiteY27" fmla="*/ 2779644 h 4533658"/>
                <a:gd name="connsiteX28" fmla="*/ 9982787 w 12187890"/>
                <a:gd name="connsiteY28" fmla="*/ 2634347 h 4533658"/>
                <a:gd name="connsiteX29" fmla="*/ 10405385 w 12187890"/>
                <a:gd name="connsiteY29" fmla="*/ 2256383 h 4533658"/>
                <a:gd name="connsiteX30" fmla="*/ 10350305 w 12187890"/>
                <a:gd name="connsiteY30" fmla="*/ 1898363 h 4533658"/>
                <a:gd name="connsiteX31" fmla="*/ 9315180 w 12187890"/>
                <a:gd name="connsiteY31" fmla="*/ 1360858 h 4533658"/>
                <a:gd name="connsiteX32" fmla="*/ 8469986 w 12187890"/>
                <a:gd name="connsiteY32" fmla="*/ 1153832 h 4533658"/>
                <a:gd name="connsiteX33" fmla="*/ 7526977 w 12187890"/>
                <a:gd name="connsiteY33" fmla="*/ 972448 h 4533658"/>
                <a:gd name="connsiteX34" fmla="*/ 6346554 w 12187890"/>
                <a:gd name="connsiteY34" fmla="*/ 772071 h 4533658"/>
                <a:gd name="connsiteX35" fmla="*/ 6269632 w 12187890"/>
                <a:gd name="connsiteY35" fmla="*/ 759725 h 4533658"/>
                <a:gd name="connsiteX36" fmla="*/ 5905914 w 12187890"/>
                <a:gd name="connsiteY36" fmla="*/ 702746 h 4533658"/>
                <a:gd name="connsiteX37" fmla="*/ 5712183 w 12187890"/>
                <a:gd name="connsiteY37" fmla="*/ 666659 h 4533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2187890" h="4533658">
                  <a:moveTo>
                    <a:pt x="5712183" y="666659"/>
                  </a:moveTo>
                  <a:cubicBezTo>
                    <a:pt x="5776760" y="656213"/>
                    <a:pt x="5842286" y="648615"/>
                    <a:pt x="5870776" y="644817"/>
                  </a:cubicBezTo>
                  <a:cubicBezTo>
                    <a:pt x="5980936" y="631521"/>
                    <a:pt x="6091097" y="620126"/>
                    <a:pt x="6201256" y="609679"/>
                  </a:cubicBezTo>
                  <a:cubicBezTo>
                    <a:pt x="6641897" y="569794"/>
                    <a:pt x="7083487" y="546052"/>
                    <a:pt x="7525078" y="527059"/>
                  </a:cubicBezTo>
                  <a:cubicBezTo>
                    <a:pt x="8017000" y="506167"/>
                    <a:pt x="8509871" y="493821"/>
                    <a:pt x="9001793" y="483375"/>
                  </a:cubicBezTo>
                  <a:cubicBezTo>
                    <a:pt x="9572536" y="471979"/>
                    <a:pt x="10143280" y="464382"/>
                    <a:pt x="10714023" y="455835"/>
                  </a:cubicBezTo>
                  <a:cubicBezTo>
                    <a:pt x="11204996" y="448238"/>
                    <a:pt x="11696917" y="441590"/>
                    <a:pt x="12187890" y="424496"/>
                  </a:cubicBezTo>
                  <a:lnTo>
                    <a:pt x="12187890" y="0"/>
                  </a:lnTo>
                  <a:lnTo>
                    <a:pt x="6971428" y="950"/>
                  </a:lnTo>
                  <a:cubicBezTo>
                    <a:pt x="6450067" y="11396"/>
                    <a:pt x="5927756" y="29439"/>
                    <a:pt x="5408293" y="75973"/>
                  </a:cubicBezTo>
                  <a:cubicBezTo>
                    <a:pt x="5209815" y="94016"/>
                    <a:pt x="5011337" y="115858"/>
                    <a:pt x="4813808" y="145297"/>
                  </a:cubicBezTo>
                  <a:cubicBezTo>
                    <a:pt x="4639072" y="171888"/>
                    <a:pt x="4464335" y="203226"/>
                    <a:pt x="4294347" y="250709"/>
                  </a:cubicBezTo>
                  <a:cubicBezTo>
                    <a:pt x="4110113" y="301041"/>
                    <a:pt x="3746395" y="415950"/>
                    <a:pt x="3756841" y="657162"/>
                  </a:cubicBezTo>
                  <a:cubicBezTo>
                    <a:pt x="3768237" y="905972"/>
                    <a:pt x="4164243" y="1057917"/>
                    <a:pt x="4363671" y="1125343"/>
                  </a:cubicBezTo>
                  <a:cubicBezTo>
                    <a:pt x="4655216" y="1223157"/>
                    <a:pt x="4958156" y="1287734"/>
                    <a:pt x="5259197" y="1346613"/>
                  </a:cubicBezTo>
                  <a:cubicBezTo>
                    <a:pt x="5619117" y="1416887"/>
                    <a:pt x="5980936" y="1475766"/>
                    <a:pt x="6342755" y="1534645"/>
                  </a:cubicBezTo>
                  <a:cubicBezTo>
                    <a:pt x="6719769" y="1596372"/>
                    <a:pt x="7097732" y="1657150"/>
                    <a:pt x="7472847" y="1730274"/>
                  </a:cubicBezTo>
                  <a:cubicBezTo>
                    <a:pt x="7619093" y="1758764"/>
                    <a:pt x="7765341" y="1789153"/>
                    <a:pt x="7910638" y="1823340"/>
                  </a:cubicBezTo>
                  <a:cubicBezTo>
                    <a:pt x="8017000" y="1848981"/>
                    <a:pt x="8122411" y="1875571"/>
                    <a:pt x="8225924" y="1910709"/>
                  </a:cubicBezTo>
                  <a:cubicBezTo>
                    <a:pt x="8262011" y="1923054"/>
                    <a:pt x="8403510" y="1973386"/>
                    <a:pt x="8436748" y="2008523"/>
                  </a:cubicBezTo>
                  <a:cubicBezTo>
                    <a:pt x="8407308" y="2034164"/>
                    <a:pt x="8306645" y="2066452"/>
                    <a:pt x="8279105" y="2074999"/>
                  </a:cubicBezTo>
                  <a:cubicBezTo>
                    <a:pt x="8193635" y="2099690"/>
                    <a:pt x="8107217" y="2117734"/>
                    <a:pt x="8019848" y="2133878"/>
                  </a:cubicBezTo>
                  <a:cubicBezTo>
                    <a:pt x="7895444" y="2156670"/>
                    <a:pt x="7771038" y="2174713"/>
                    <a:pt x="7645684" y="2191807"/>
                  </a:cubicBezTo>
                  <a:lnTo>
                    <a:pt x="0" y="3200342"/>
                  </a:lnTo>
                  <a:lnTo>
                    <a:pt x="0" y="4533659"/>
                  </a:lnTo>
                  <a:lnTo>
                    <a:pt x="2942035" y="4533659"/>
                  </a:lnTo>
                  <a:cubicBezTo>
                    <a:pt x="3427310" y="4415902"/>
                    <a:pt x="3911635" y="4296245"/>
                    <a:pt x="4395960" y="4173740"/>
                  </a:cubicBezTo>
                  <a:cubicBezTo>
                    <a:pt x="6130982" y="3736898"/>
                    <a:pt x="7860306" y="3277264"/>
                    <a:pt x="9579184" y="2779644"/>
                  </a:cubicBezTo>
                  <a:cubicBezTo>
                    <a:pt x="9715934" y="2739759"/>
                    <a:pt x="9853634" y="2694175"/>
                    <a:pt x="9982787" y="2634347"/>
                  </a:cubicBezTo>
                  <a:cubicBezTo>
                    <a:pt x="10147078" y="2558374"/>
                    <a:pt x="10343657" y="2436818"/>
                    <a:pt x="10405385" y="2256383"/>
                  </a:cubicBezTo>
                  <a:cubicBezTo>
                    <a:pt x="10448119" y="2131979"/>
                    <a:pt x="10414881" y="2007574"/>
                    <a:pt x="10350305" y="1898363"/>
                  </a:cubicBezTo>
                  <a:cubicBezTo>
                    <a:pt x="10187914" y="1626761"/>
                    <a:pt x="9609573" y="1446327"/>
                    <a:pt x="9315180" y="1360858"/>
                  </a:cubicBezTo>
                  <a:cubicBezTo>
                    <a:pt x="9036930" y="1280137"/>
                    <a:pt x="8753932" y="1213661"/>
                    <a:pt x="8469986" y="1153832"/>
                  </a:cubicBezTo>
                  <a:cubicBezTo>
                    <a:pt x="8156599" y="1087357"/>
                    <a:pt x="7842263" y="1028478"/>
                    <a:pt x="7526977" y="972448"/>
                  </a:cubicBezTo>
                  <a:cubicBezTo>
                    <a:pt x="7133819" y="903123"/>
                    <a:pt x="6740661" y="838547"/>
                    <a:pt x="6346554" y="772071"/>
                  </a:cubicBezTo>
                  <a:cubicBezTo>
                    <a:pt x="6320913" y="768272"/>
                    <a:pt x="6295273" y="763524"/>
                    <a:pt x="6269632" y="759725"/>
                  </a:cubicBezTo>
                  <a:cubicBezTo>
                    <a:pt x="6148076" y="739782"/>
                    <a:pt x="6027469" y="722689"/>
                    <a:pt x="5905914" y="702746"/>
                  </a:cubicBezTo>
                  <a:cubicBezTo>
                    <a:pt x="5842286" y="691350"/>
                    <a:pt x="5776760" y="679954"/>
                    <a:pt x="5712183" y="666659"/>
                  </a:cubicBezTo>
                  <a:close/>
                </a:path>
              </a:pathLst>
            </a:custGeom>
            <a:solidFill>
              <a:srgbClr val="000000"/>
            </a:solidFill>
            <a:ln w="9495" cap="flat">
              <a:noFill/>
              <a:prstDash val="solid"/>
              <a:miter/>
            </a:ln>
          </p:spPr>
          <p:txBody>
            <a:bodyPr rtlCol="0" anchor="ctr"/>
            <a:lstStyle/>
            <a:p>
              <a:endParaRPr lang="en-ID"/>
            </a:p>
          </p:txBody>
        </p:sp>
        <p:sp>
          <p:nvSpPr>
            <p:cNvPr id="21" name="Freeform: Shape 20">
              <a:extLst>
                <a:ext uri="{FF2B5EF4-FFF2-40B4-BE49-F238E27FC236}">
                  <a16:creationId xmlns:a16="http://schemas.microsoft.com/office/drawing/2014/main" id="{CD17A626-0992-4752-8228-00D70031E3BC}"/>
                </a:ext>
              </a:extLst>
            </p:cNvPr>
            <p:cNvSpPr/>
            <p:nvPr/>
          </p:nvSpPr>
          <p:spPr>
            <a:xfrm>
              <a:off x="0" y="2362127"/>
              <a:ext cx="12193588" cy="4492073"/>
            </a:xfrm>
            <a:custGeom>
              <a:avLst/>
              <a:gdLst>
                <a:gd name="connsiteX0" fmla="*/ 5542195 w 12187890"/>
                <a:gd name="connsiteY0" fmla="*/ 620126 h 4489974"/>
                <a:gd name="connsiteX1" fmla="*/ 6197458 w 12187890"/>
                <a:gd name="connsiteY1" fmla="*/ 524210 h 4489974"/>
                <a:gd name="connsiteX2" fmla="*/ 7523178 w 12187890"/>
                <a:gd name="connsiteY2" fmla="*/ 441590 h 4489974"/>
                <a:gd name="connsiteX3" fmla="*/ 9000843 w 12187890"/>
                <a:gd name="connsiteY3" fmla="*/ 397906 h 4489974"/>
                <a:gd name="connsiteX4" fmla="*/ 10713073 w 12187890"/>
                <a:gd name="connsiteY4" fmla="*/ 370366 h 4489974"/>
                <a:gd name="connsiteX5" fmla="*/ 12187890 w 12187890"/>
                <a:gd name="connsiteY5" fmla="*/ 339027 h 4489974"/>
                <a:gd name="connsiteX6" fmla="*/ 12187890 w 12187890"/>
                <a:gd name="connsiteY6" fmla="*/ 0 h 4489974"/>
                <a:gd name="connsiteX7" fmla="*/ 6972378 w 12187890"/>
                <a:gd name="connsiteY7" fmla="*/ 950 h 4489974"/>
                <a:gd name="connsiteX8" fmla="*/ 5412092 w 12187890"/>
                <a:gd name="connsiteY8" fmla="*/ 75973 h 4489974"/>
                <a:gd name="connsiteX9" fmla="*/ 4820456 w 12187890"/>
                <a:gd name="connsiteY9" fmla="*/ 145297 h 4489974"/>
                <a:gd name="connsiteX10" fmla="*/ 4305742 w 12187890"/>
                <a:gd name="connsiteY10" fmla="*/ 249760 h 4489974"/>
                <a:gd name="connsiteX11" fmla="*/ 3799575 w 12187890"/>
                <a:gd name="connsiteY11" fmla="*/ 612528 h 4489974"/>
                <a:gd name="connsiteX12" fmla="*/ 4376966 w 12187890"/>
                <a:gd name="connsiteY12" fmla="*/ 1041773 h 4489974"/>
                <a:gd name="connsiteX13" fmla="*/ 5267744 w 12187890"/>
                <a:gd name="connsiteY13" fmla="*/ 1261144 h 4489974"/>
                <a:gd name="connsiteX14" fmla="*/ 6349403 w 12187890"/>
                <a:gd name="connsiteY14" fmla="*/ 1449175 h 4489974"/>
                <a:gd name="connsiteX15" fmla="*/ 7480444 w 12187890"/>
                <a:gd name="connsiteY15" fmla="*/ 1644805 h 4489974"/>
                <a:gd name="connsiteX16" fmla="*/ 7920135 w 12187890"/>
                <a:gd name="connsiteY16" fmla="*/ 1738821 h 4489974"/>
                <a:gd name="connsiteX17" fmla="*/ 8239219 w 12187890"/>
                <a:gd name="connsiteY17" fmla="*/ 1827139 h 4489974"/>
                <a:gd name="connsiteX18" fmla="*/ 8484230 w 12187890"/>
                <a:gd name="connsiteY18" fmla="*/ 1966738 h 4489974"/>
                <a:gd name="connsiteX19" fmla="*/ 8290501 w 12187890"/>
                <a:gd name="connsiteY19" fmla="*/ 2072150 h 4489974"/>
                <a:gd name="connsiteX20" fmla="*/ 8027446 w 12187890"/>
                <a:gd name="connsiteY20" fmla="*/ 2131978 h 4489974"/>
                <a:gd name="connsiteX21" fmla="*/ 7651382 w 12187890"/>
                <a:gd name="connsiteY21" fmla="*/ 2189907 h 4489974"/>
                <a:gd name="connsiteX22" fmla="*/ 0 w 12187890"/>
                <a:gd name="connsiteY22" fmla="*/ 3199392 h 4489974"/>
                <a:gd name="connsiteX23" fmla="*/ 0 w 12187890"/>
                <a:gd name="connsiteY23" fmla="*/ 4489975 h 4489974"/>
                <a:gd name="connsiteX24" fmla="*/ 2760651 w 12187890"/>
                <a:gd name="connsiteY24" fmla="*/ 4489975 h 4489974"/>
                <a:gd name="connsiteX25" fmla="*/ 4385513 w 12187890"/>
                <a:gd name="connsiteY25" fmla="*/ 4089220 h 4489974"/>
                <a:gd name="connsiteX26" fmla="*/ 9566839 w 12187890"/>
                <a:gd name="connsiteY26" fmla="*/ 2696074 h 4489974"/>
                <a:gd name="connsiteX27" fmla="*/ 10312319 w 12187890"/>
                <a:gd name="connsiteY27" fmla="*/ 1877471 h 4489974"/>
                <a:gd name="connsiteX28" fmla="*/ 9301884 w 12187890"/>
                <a:gd name="connsiteY28" fmla="*/ 1358958 h 4489974"/>
                <a:gd name="connsiteX29" fmla="*/ 8459539 w 12187890"/>
                <a:gd name="connsiteY29" fmla="*/ 1151933 h 4489974"/>
                <a:gd name="connsiteX30" fmla="*/ 7518430 w 12187890"/>
                <a:gd name="connsiteY30" fmla="*/ 970549 h 4489974"/>
                <a:gd name="connsiteX31" fmla="*/ 6338957 w 12187890"/>
                <a:gd name="connsiteY31" fmla="*/ 770171 h 4489974"/>
                <a:gd name="connsiteX32" fmla="*/ 6262035 w 12187890"/>
                <a:gd name="connsiteY32" fmla="*/ 757826 h 4489974"/>
                <a:gd name="connsiteX33" fmla="*/ 5542195 w 12187890"/>
                <a:gd name="connsiteY33" fmla="*/ 620126 h 4489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2187890" h="4489974">
                  <a:moveTo>
                    <a:pt x="5542195" y="620126"/>
                  </a:moveTo>
                  <a:cubicBezTo>
                    <a:pt x="5621966" y="575492"/>
                    <a:pt x="6134781" y="528959"/>
                    <a:pt x="6197458" y="524210"/>
                  </a:cubicBezTo>
                  <a:cubicBezTo>
                    <a:pt x="6638098" y="484325"/>
                    <a:pt x="7081588" y="460583"/>
                    <a:pt x="7523178" y="441590"/>
                  </a:cubicBezTo>
                  <a:cubicBezTo>
                    <a:pt x="8015100" y="420698"/>
                    <a:pt x="8507972" y="408352"/>
                    <a:pt x="9000843" y="397906"/>
                  </a:cubicBezTo>
                  <a:cubicBezTo>
                    <a:pt x="9571587" y="386510"/>
                    <a:pt x="10142330" y="378913"/>
                    <a:pt x="10713073" y="370366"/>
                  </a:cubicBezTo>
                  <a:cubicBezTo>
                    <a:pt x="11204047" y="362769"/>
                    <a:pt x="11695968" y="356121"/>
                    <a:pt x="12187890" y="339027"/>
                  </a:cubicBezTo>
                  <a:lnTo>
                    <a:pt x="12187890" y="0"/>
                  </a:lnTo>
                  <a:lnTo>
                    <a:pt x="6972378" y="950"/>
                  </a:lnTo>
                  <a:cubicBezTo>
                    <a:pt x="6451016" y="11396"/>
                    <a:pt x="5931554" y="29439"/>
                    <a:pt x="5412092" y="75973"/>
                  </a:cubicBezTo>
                  <a:cubicBezTo>
                    <a:pt x="5214563" y="94016"/>
                    <a:pt x="5017035" y="115858"/>
                    <a:pt x="4820456" y="145297"/>
                  </a:cubicBezTo>
                  <a:cubicBezTo>
                    <a:pt x="4648568" y="170938"/>
                    <a:pt x="4473832" y="203226"/>
                    <a:pt x="4305742" y="249760"/>
                  </a:cubicBezTo>
                  <a:cubicBezTo>
                    <a:pt x="4149999" y="292494"/>
                    <a:pt x="3790079" y="400755"/>
                    <a:pt x="3799575" y="612528"/>
                  </a:cubicBezTo>
                  <a:cubicBezTo>
                    <a:pt x="3810022" y="836647"/>
                    <a:pt x="4206028" y="984794"/>
                    <a:pt x="4376966" y="1041773"/>
                  </a:cubicBezTo>
                  <a:cubicBezTo>
                    <a:pt x="4662813" y="1137688"/>
                    <a:pt x="4971451" y="1203215"/>
                    <a:pt x="5267744" y="1261144"/>
                  </a:cubicBezTo>
                  <a:cubicBezTo>
                    <a:pt x="5626714" y="1331418"/>
                    <a:pt x="5988533" y="1390297"/>
                    <a:pt x="6349403" y="1449175"/>
                  </a:cubicBezTo>
                  <a:cubicBezTo>
                    <a:pt x="6727366" y="1510903"/>
                    <a:pt x="7105329" y="1571681"/>
                    <a:pt x="7480444" y="1644805"/>
                  </a:cubicBezTo>
                  <a:cubicBezTo>
                    <a:pt x="7627640" y="1673294"/>
                    <a:pt x="7774837" y="1703684"/>
                    <a:pt x="7920135" y="1738821"/>
                  </a:cubicBezTo>
                  <a:cubicBezTo>
                    <a:pt x="8027446" y="1764462"/>
                    <a:pt x="8134757" y="1792001"/>
                    <a:pt x="8239219" y="1827139"/>
                  </a:cubicBezTo>
                  <a:cubicBezTo>
                    <a:pt x="8278155" y="1840434"/>
                    <a:pt x="8485180" y="1910709"/>
                    <a:pt x="8484230" y="1966738"/>
                  </a:cubicBezTo>
                  <a:cubicBezTo>
                    <a:pt x="8483280" y="2014221"/>
                    <a:pt x="8324688" y="2062654"/>
                    <a:pt x="8290501" y="2072150"/>
                  </a:cubicBezTo>
                  <a:cubicBezTo>
                    <a:pt x="8204082" y="2096841"/>
                    <a:pt x="8114814" y="2115834"/>
                    <a:pt x="8027446" y="2131978"/>
                  </a:cubicBezTo>
                  <a:cubicBezTo>
                    <a:pt x="7903041" y="2154770"/>
                    <a:pt x="7776737" y="2173763"/>
                    <a:pt x="7651382" y="2189907"/>
                  </a:cubicBezTo>
                  <a:lnTo>
                    <a:pt x="0" y="3199392"/>
                  </a:lnTo>
                  <a:lnTo>
                    <a:pt x="0" y="4489975"/>
                  </a:lnTo>
                  <a:lnTo>
                    <a:pt x="2760651" y="4489975"/>
                  </a:lnTo>
                  <a:cubicBezTo>
                    <a:pt x="3302905" y="4358923"/>
                    <a:pt x="3844209" y="4225021"/>
                    <a:pt x="4385513" y="4089220"/>
                  </a:cubicBezTo>
                  <a:cubicBezTo>
                    <a:pt x="6119586" y="3652378"/>
                    <a:pt x="7849860" y="3192745"/>
                    <a:pt x="9566839" y="2696074"/>
                  </a:cubicBezTo>
                  <a:cubicBezTo>
                    <a:pt x="9907766" y="2597310"/>
                    <a:pt x="10601015" y="2360846"/>
                    <a:pt x="10312319" y="1877471"/>
                  </a:cubicBezTo>
                  <a:cubicBezTo>
                    <a:pt x="10157524" y="1618214"/>
                    <a:pt x="9575385" y="1438729"/>
                    <a:pt x="9301884" y="1358958"/>
                  </a:cubicBezTo>
                  <a:cubicBezTo>
                    <a:pt x="9024585" y="1278237"/>
                    <a:pt x="8741587" y="1212711"/>
                    <a:pt x="8459539" y="1151933"/>
                  </a:cubicBezTo>
                  <a:cubicBezTo>
                    <a:pt x="8147103" y="1085457"/>
                    <a:pt x="7832766" y="1026578"/>
                    <a:pt x="7518430" y="970549"/>
                  </a:cubicBezTo>
                  <a:cubicBezTo>
                    <a:pt x="7125272" y="901224"/>
                    <a:pt x="6732115" y="836647"/>
                    <a:pt x="6338957" y="770171"/>
                  </a:cubicBezTo>
                  <a:cubicBezTo>
                    <a:pt x="6313316" y="766373"/>
                    <a:pt x="6287675" y="761624"/>
                    <a:pt x="6262035" y="757826"/>
                  </a:cubicBezTo>
                  <a:cubicBezTo>
                    <a:pt x="6186062" y="745480"/>
                    <a:pt x="5622915" y="665709"/>
                    <a:pt x="5542195" y="620126"/>
                  </a:cubicBezTo>
                  <a:close/>
                </a:path>
              </a:pathLst>
            </a:custGeom>
            <a:solidFill>
              <a:srgbClr val="E00F0F"/>
            </a:solidFill>
            <a:ln w="9495" cap="flat">
              <a:noFill/>
              <a:prstDash val="solid"/>
              <a:miter/>
            </a:ln>
          </p:spPr>
          <p:txBody>
            <a:bodyPr rtlCol="0" anchor="ctr"/>
            <a:lstStyle/>
            <a:p>
              <a:endParaRPr lang="en-ID"/>
            </a:p>
          </p:txBody>
        </p:sp>
        <p:sp>
          <p:nvSpPr>
            <p:cNvPr id="23" name="Freeform: Shape 22">
              <a:extLst>
                <a:ext uri="{FF2B5EF4-FFF2-40B4-BE49-F238E27FC236}">
                  <a16:creationId xmlns:a16="http://schemas.microsoft.com/office/drawing/2014/main" id="{D57770FE-2BC9-4EB2-9B41-74FC781622E0}"/>
                </a:ext>
              </a:extLst>
            </p:cNvPr>
            <p:cNvSpPr/>
            <p:nvPr/>
          </p:nvSpPr>
          <p:spPr>
            <a:xfrm>
              <a:off x="0" y="2384929"/>
              <a:ext cx="12193588" cy="4468321"/>
            </a:xfrm>
            <a:custGeom>
              <a:avLst/>
              <a:gdLst>
                <a:gd name="connsiteX0" fmla="*/ 0 w 12187890"/>
                <a:gd name="connsiteY0" fmla="*/ 3201291 h 4466233"/>
                <a:gd name="connsiteX1" fmla="*/ 7654231 w 12187890"/>
                <a:gd name="connsiteY1" fmla="*/ 2190857 h 4466233"/>
                <a:gd name="connsiteX2" fmla="*/ 7484242 w 12187890"/>
                <a:gd name="connsiteY2" fmla="*/ 1599221 h 4466233"/>
                <a:gd name="connsiteX3" fmla="*/ 4383614 w 12187890"/>
                <a:gd name="connsiteY3" fmla="*/ 996190 h 4466233"/>
                <a:gd name="connsiteX4" fmla="*/ 3822367 w 12187890"/>
                <a:gd name="connsiteY4" fmla="*/ 587837 h 4466233"/>
                <a:gd name="connsiteX5" fmla="*/ 6972378 w 12187890"/>
                <a:gd name="connsiteY5" fmla="*/ 950 h 4466233"/>
                <a:gd name="connsiteX6" fmla="*/ 12187890 w 12187890"/>
                <a:gd name="connsiteY6" fmla="*/ 0 h 4466233"/>
                <a:gd name="connsiteX7" fmla="*/ 12187890 w 12187890"/>
                <a:gd name="connsiteY7" fmla="*/ 292494 h 4466233"/>
                <a:gd name="connsiteX8" fmla="*/ 6194609 w 12187890"/>
                <a:gd name="connsiteY8" fmla="*/ 476727 h 4466233"/>
                <a:gd name="connsiteX9" fmla="*/ 6336108 w 12187890"/>
                <a:gd name="connsiteY9" fmla="*/ 770171 h 4466233"/>
                <a:gd name="connsiteX10" fmla="*/ 10292376 w 12187890"/>
                <a:gd name="connsiteY10" fmla="*/ 1865125 h 4466233"/>
                <a:gd name="connsiteX11" fmla="*/ 9560191 w 12187890"/>
                <a:gd name="connsiteY11" fmla="*/ 2648592 h 4466233"/>
                <a:gd name="connsiteX12" fmla="*/ 2659038 w 12187890"/>
                <a:gd name="connsiteY12" fmla="*/ 4466234 h 4466233"/>
                <a:gd name="connsiteX13" fmla="*/ 0 w 12187890"/>
                <a:gd name="connsiteY13" fmla="*/ 4466234 h 4466233"/>
                <a:gd name="connsiteX14" fmla="*/ 0 w 12187890"/>
                <a:gd name="connsiteY14" fmla="*/ 3201291 h 4466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87890" h="4466233">
                  <a:moveTo>
                    <a:pt x="0" y="3201291"/>
                  </a:moveTo>
                  <a:lnTo>
                    <a:pt x="7654231" y="2190857"/>
                  </a:lnTo>
                  <a:cubicBezTo>
                    <a:pt x="8906827" y="2025617"/>
                    <a:pt x="8720694" y="1839484"/>
                    <a:pt x="7484242" y="1599221"/>
                  </a:cubicBezTo>
                  <a:cubicBezTo>
                    <a:pt x="6460513" y="1400743"/>
                    <a:pt x="5121497" y="1245000"/>
                    <a:pt x="4383614" y="996190"/>
                  </a:cubicBezTo>
                  <a:cubicBezTo>
                    <a:pt x="3996154" y="866087"/>
                    <a:pt x="3829015" y="721739"/>
                    <a:pt x="3822367" y="587837"/>
                  </a:cubicBezTo>
                  <a:cubicBezTo>
                    <a:pt x="3798626" y="49382"/>
                    <a:pt x="6495650" y="10446"/>
                    <a:pt x="6972378" y="950"/>
                  </a:cubicBezTo>
                  <a:lnTo>
                    <a:pt x="12187890" y="0"/>
                  </a:lnTo>
                  <a:lnTo>
                    <a:pt x="12187890" y="292494"/>
                  </a:lnTo>
                  <a:cubicBezTo>
                    <a:pt x="10606712" y="347574"/>
                    <a:pt x="7928682" y="320034"/>
                    <a:pt x="6194609" y="476727"/>
                  </a:cubicBezTo>
                  <a:cubicBezTo>
                    <a:pt x="4935365" y="590686"/>
                    <a:pt x="5678945" y="660961"/>
                    <a:pt x="6336108" y="770171"/>
                  </a:cubicBezTo>
                  <a:cubicBezTo>
                    <a:pt x="7890695" y="1030377"/>
                    <a:pt x="9988486" y="1356109"/>
                    <a:pt x="10292376" y="1865125"/>
                  </a:cubicBezTo>
                  <a:cubicBezTo>
                    <a:pt x="10524092" y="2252585"/>
                    <a:pt x="10105293" y="2490949"/>
                    <a:pt x="9560191" y="2648592"/>
                  </a:cubicBezTo>
                  <a:cubicBezTo>
                    <a:pt x="7497537" y="3244976"/>
                    <a:pt x="5020834" y="3896440"/>
                    <a:pt x="2659038" y="4466234"/>
                  </a:cubicBezTo>
                  <a:lnTo>
                    <a:pt x="0" y="4466234"/>
                  </a:lnTo>
                  <a:lnTo>
                    <a:pt x="0" y="3201291"/>
                  </a:lnTo>
                  <a:close/>
                </a:path>
              </a:pathLst>
            </a:custGeom>
            <a:solidFill>
              <a:srgbClr val="4D4D4D"/>
            </a:solidFill>
            <a:ln w="9495" cap="flat">
              <a:noFill/>
              <a:prstDash val="solid"/>
              <a:miter/>
            </a:ln>
          </p:spPr>
          <p:txBody>
            <a:bodyPr rtlCol="0" anchor="ctr"/>
            <a:lstStyle/>
            <a:p>
              <a:endParaRPr lang="en-ID"/>
            </a:p>
          </p:txBody>
        </p:sp>
        <p:sp>
          <p:nvSpPr>
            <p:cNvPr id="24" name="Freeform: Shape 23">
              <a:extLst>
                <a:ext uri="{FF2B5EF4-FFF2-40B4-BE49-F238E27FC236}">
                  <a16:creationId xmlns:a16="http://schemas.microsoft.com/office/drawing/2014/main" id="{68D82A96-5AF1-45B1-98C2-E66E2E57C7DD}"/>
                </a:ext>
              </a:extLst>
            </p:cNvPr>
            <p:cNvSpPr/>
            <p:nvPr/>
          </p:nvSpPr>
          <p:spPr>
            <a:xfrm>
              <a:off x="0" y="2502741"/>
              <a:ext cx="12193588" cy="4026525"/>
            </a:xfrm>
            <a:custGeom>
              <a:avLst/>
              <a:gdLst>
                <a:gd name="connsiteX0" fmla="*/ 0 w 12187890"/>
                <a:gd name="connsiteY0" fmla="*/ 4024644 h 4024643"/>
                <a:gd name="connsiteX1" fmla="*/ 7807125 w 12187890"/>
                <a:gd name="connsiteY1" fmla="*/ 2483351 h 4024643"/>
                <a:gd name="connsiteX2" fmla="*/ 7796679 w 12187890"/>
                <a:gd name="connsiteY2" fmla="*/ 1187071 h 4024643"/>
                <a:gd name="connsiteX3" fmla="*/ 6925844 w 12187890"/>
                <a:gd name="connsiteY3" fmla="*/ 81670 h 4024643"/>
                <a:gd name="connsiteX4" fmla="*/ 12187890 w 12187890"/>
                <a:gd name="connsiteY4" fmla="*/ 0 h 4024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87890" h="4024643">
                  <a:moveTo>
                    <a:pt x="0" y="4024644"/>
                  </a:moveTo>
                  <a:lnTo>
                    <a:pt x="7807125" y="2483351"/>
                  </a:lnTo>
                  <a:cubicBezTo>
                    <a:pt x="10654195" y="1921155"/>
                    <a:pt x="9130946" y="1425434"/>
                    <a:pt x="7796679" y="1187071"/>
                  </a:cubicBezTo>
                  <a:cubicBezTo>
                    <a:pt x="6265833" y="913569"/>
                    <a:pt x="1532745" y="339977"/>
                    <a:pt x="6925844" y="81670"/>
                  </a:cubicBezTo>
                  <a:cubicBezTo>
                    <a:pt x="8969505" y="-16144"/>
                    <a:pt x="11041654" y="41785"/>
                    <a:pt x="12187890" y="0"/>
                  </a:cubicBezTo>
                </a:path>
              </a:pathLst>
            </a:custGeom>
            <a:noFill/>
            <a:ln w="19050" cap="flat">
              <a:solidFill>
                <a:schemeClr val="bg2"/>
              </a:solidFill>
              <a:prstDash val="lgDash"/>
              <a:miter/>
            </a:ln>
          </p:spPr>
          <p:txBody>
            <a:bodyPr rtlCol="0" anchor="ctr"/>
            <a:lstStyle/>
            <a:p>
              <a:endParaRPr lang="en-ID"/>
            </a:p>
          </p:txBody>
        </p:sp>
      </p:grpSp>
      <p:sp>
        <p:nvSpPr>
          <p:cNvPr id="83" name="Rectangle 82">
            <a:extLst>
              <a:ext uri="{FF2B5EF4-FFF2-40B4-BE49-F238E27FC236}">
                <a16:creationId xmlns:a16="http://schemas.microsoft.com/office/drawing/2014/main" id="{794DEFA4-8F6E-4D7B-B3EB-66EBE6BAB9F3}"/>
              </a:ext>
            </a:extLst>
          </p:cNvPr>
          <p:cNvSpPr/>
          <p:nvPr/>
        </p:nvSpPr>
        <p:spPr>
          <a:xfrm flipH="1">
            <a:off x="3071482" y="758833"/>
            <a:ext cx="843501" cy="369332"/>
          </a:xfrm>
          <a:prstGeom prst="rect">
            <a:avLst/>
          </a:prstGeom>
        </p:spPr>
        <p:txBody>
          <a:bodyPr wrap="none">
            <a:spAutoFit/>
          </a:bodyPr>
          <a:lstStyle/>
          <a:p>
            <a:r>
              <a:rPr lang="en-IN" b="1" dirty="0"/>
              <a:t>Aug 09</a:t>
            </a:r>
          </a:p>
        </p:txBody>
      </p:sp>
      <p:sp>
        <p:nvSpPr>
          <p:cNvPr id="84" name="Rectangle 83">
            <a:extLst>
              <a:ext uri="{FF2B5EF4-FFF2-40B4-BE49-F238E27FC236}">
                <a16:creationId xmlns:a16="http://schemas.microsoft.com/office/drawing/2014/main" id="{49494E4B-4A39-40C3-8542-31234333EB88}"/>
              </a:ext>
            </a:extLst>
          </p:cNvPr>
          <p:cNvSpPr/>
          <p:nvPr/>
        </p:nvSpPr>
        <p:spPr>
          <a:xfrm flipH="1">
            <a:off x="540449" y="923484"/>
            <a:ext cx="843501" cy="369332"/>
          </a:xfrm>
          <a:prstGeom prst="rect">
            <a:avLst/>
          </a:prstGeom>
        </p:spPr>
        <p:txBody>
          <a:bodyPr wrap="none">
            <a:spAutoFit/>
          </a:bodyPr>
          <a:lstStyle/>
          <a:p>
            <a:r>
              <a:rPr lang="en-IN" b="1" dirty="0"/>
              <a:t>Aug 05</a:t>
            </a:r>
          </a:p>
        </p:txBody>
      </p:sp>
      <p:sp>
        <p:nvSpPr>
          <p:cNvPr id="50" name="object 7"/>
          <p:cNvSpPr>
            <a:spLocks noChangeAspect="1"/>
          </p:cNvSpPr>
          <p:nvPr/>
        </p:nvSpPr>
        <p:spPr>
          <a:xfrm>
            <a:off x="173371" y="152400"/>
            <a:ext cx="2036429" cy="674315"/>
          </a:xfrm>
          <a:prstGeom prst="rect">
            <a:avLst/>
          </a:prstGeom>
          <a:blipFill>
            <a:blip r:embed="rId2" cstate="print"/>
            <a:stretch>
              <a:fillRect/>
            </a:stretch>
          </a:blipFill>
        </p:spPr>
        <p:txBody>
          <a:bodyPr wrap="square" lIns="0" tIns="0" rIns="0" bIns="0" rtlCol="0"/>
          <a:lstStyle/>
          <a:p>
            <a:endParaRPr/>
          </a:p>
        </p:txBody>
      </p:sp>
      <p:pic>
        <p:nvPicPr>
          <p:cNvPr id="54" name="Picture 10" descr="MindTickle">
            <a:extLst>
              <a:ext uri="{FF2B5EF4-FFF2-40B4-BE49-F238E27FC236}">
                <a16:creationId xmlns:a16="http://schemas.microsoft.com/office/drawing/2014/main" id="{D7EA6003-EB10-4AC9-BB1A-7E691B2FFB4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754" y="1372113"/>
            <a:ext cx="1772178" cy="93039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upGrad Enables Online Blended Degree Programs Outlays 150 Crore For The  Launch - BW Education">
            <a:extLst>
              <a:ext uri="{FF2B5EF4-FFF2-40B4-BE49-F238E27FC236}">
                <a16:creationId xmlns:a16="http://schemas.microsoft.com/office/drawing/2014/main" id="{0AD2589B-B2E5-4882-95F9-F0926A833B8F}"/>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0800" b="28434"/>
          <a:stretch/>
        </p:blipFill>
        <p:spPr bwMode="auto">
          <a:xfrm>
            <a:off x="2980357" y="1524024"/>
            <a:ext cx="1039150" cy="28499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E59BC002-10E4-4348-BABB-A67FF273D83B}"/>
              </a:ext>
            </a:extLst>
          </p:cNvPr>
          <p:cNvPicPr>
            <a:picLocks noChangeAspect="1"/>
          </p:cNvPicPr>
          <p:nvPr/>
        </p:nvPicPr>
        <p:blipFill>
          <a:blip r:embed="rId5"/>
          <a:stretch>
            <a:fillRect/>
          </a:stretch>
        </p:blipFill>
        <p:spPr>
          <a:xfrm>
            <a:off x="5285828" y="1402576"/>
            <a:ext cx="1143000" cy="228600"/>
          </a:xfrm>
          <a:prstGeom prst="rect">
            <a:avLst/>
          </a:prstGeom>
        </p:spPr>
      </p:pic>
      <p:pic>
        <p:nvPicPr>
          <p:cNvPr id="2" name="Picture 2" descr="Eruditus Executive Education">
            <a:extLst>
              <a:ext uri="{FF2B5EF4-FFF2-40B4-BE49-F238E27FC236}">
                <a16:creationId xmlns:a16="http://schemas.microsoft.com/office/drawing/2014/main" id="{DC165144-6426-4AA0-BDCC-AA8FBB71B16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57088" y="1708014"/>
            <a:ext cx="1340090" cy="492574"/>
          </a:xfrm>
          <a:prstGeom prst="rect">
            <a:avLst/>
          </a:prstGeom>
          <a:noFill/>
          <a:extLst>
            <a:ext uri="{909E8E84-426E-40DD-AFC4-6F175D3DCCD1}">
              <a14:hiddenFill xmlns:a14="http://schemas.microsoft.com/office/drawing/2010/main">
                <a:solidFill>
                  <a:srgbClr val="FFFFFF"/>
                </a:solidFill>
              </a14:hiddenFill>
            </a:ext>
          </a:extLst>
        </p:spPr>
      </p:pic>
      <p:grpSp>
        <p:nvGrpSpPr>
          <p:cNvPr id="34" name="Graphic 1">
            <a:extLst>
              <a:ext uri="{FF2B5EF4-FFF2-40B4-BE49-F238E27FC236}">
                <a16:creationId xmlns:a16="http://schemas.microsoft.com/office/drawing/2014/main" id="{F0765113-91D4-4F15-849A-FDD1968E54EA}"/>
              </a:ext>
            </a:extLst>
          </p:cNvPr>
          <p:cNvGrpSpPr/>
          <p:nvPr/>
        </p:nvGrpSpPr>
        <p:grpSpPr>
          <a:xfrm flipH="1">
            <a:off x="2225560" y="3872368"/>
            <a:ext cx="1818893" cy="2114309"/>
            <a:chOff x="1403592" y="3935907"/>
            <a:chExt cx="890777" cy="1488722"/>
          </a:xfrm>
        </p:grpSpPr>
        <p:sp>
          <p:nvSpPr>
            <p:cNvPr id="35" name="Freeform: Shape 43">
              <a:extLst>
                <a:ext uri="{FF2B5EF4-FFF2-40B4-BE49-F238E27FC236}">
                  <a16:creationId xmlns:a16="http://schemas.microsoft.com/office/drawing/2014/main" id="{D0BC8292-F224-4E5A-B5C0-3E51BC1C5A57}"/>
                </a:ext>
              </a:extLst>
            </p:cNvPr>
            <p:cNvSpPr/>
            <p:nvPr/>
          </p:nvSpPr>
          <p:spPr>
            <a:xfrm>
              <a:off x="1804347" y="4329065"/>
              <a:ext cx="88318" cy="1095564"/>
            </a:xfrm>
            <a:custGeom>
              <a:avLst/>
              <a:gdLst>
                <a:gd name="connsiteX0" fmla="*/ 0 w 88318"/>
                <a:gd name="connsiteY0" fmla="*/ 0 h 1095564"/>
                <a:gd name="connsiteX1" fmla="*/ 88318 w 88318"/>
                <a:gd name="connsiteY1" fmla="*/ 53181 h 1095564"/>
                <a:gd name="connsiteX2" fmla="*/ 88318 w 88318"/>
                <a:gd name="connsiteY2" fmla="*/ 1051269 h 1095564"/>
                <a:gd name="connsiteX3" fmla="*/ 0 w 88318"/>
                <a:gd name="connsiteY3" fmla="*/ 1049370 h 1095564"/>
                <a:gd name="connsiteX4" fmla="*/ 0 w 88318"/>
                <a:gd name="connsiteY4" fmla="*/ 0 h 1095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18" h="1095564">
                  <a:moveTo>
                    <a:pt x="0" y="0"/>
                  </a:moveTo>
                  <a:lnTo>
                    <a:pt x="88318" y="53181"/>
                  </a:lnTo>
                  <a:lnTo>
                    <a:pt x="88318" y="1051269"/>
                  </a:lnTo>
                  <a:cubicBezTo>
                    <a:pt x="88318" y="1112047"/>
                    <a:pt x="0" y="1109199"/>
                    <a:pt x="0" y="1049370"/>
                  </a:cubicBezTo>
                  <a:lnTo>
                    <a:pt x="0" y="0"/>
                  </a:lnTo>
                  <a:close/>
                </a:path>
              </a:pathLst>
            </a:custGeom>
            <a:solidFill>
              <a:srgbClr val="666666"/>
            </a:solidFill>
            <a:ln w="9495" cap="flat">
              <a:noFill/>
              <a:prstDash val="solid"/>
              <a:miter/>
            </a:ln>
          </p:spPr>
          <p:txBody>
            <a:bodyPr rtlCol="0" anchor="ctr"/>
            <a:lstStyle/>
            <a:p>
              <a:endParaRPr lang="en-ID"/>
            </a:p>
          </p:txBody>
        </p:sp>
        <p:sp>
          <p:nvSpPr>
            <p:cNvPr id="36" name="Freeform: Shape 45">
              <a:extLst>
                <a:ext uri="{FF2B5EF4-FFF2-40B4-BE49-F238E27FC236}">
                  <a16:creationId xmlns:a16="http://schemas.microsoft.com/office/drawing/2014/main" id="{9E5467A6-DF41-47BC-95E1-A34048BB507B}"/>
                </a:ext>
              </a:extLst>
            </p:cNvPr>
            <p:cNvSpPr/>
            <p:nvPr/>
          </p:nvSpPr>
          <p:spPr>
            <a:xfrm>
              <a:off x="1403592" y="3935907"/>
              <a:ext cx="890777" cy="794862"/>
            </a:xfrm>
            <a:custGeom>
              <a:avLst/>
              <a:gdLst>
                <a:gd name="connsiteX0" fmla="*/ 445389 w 890777"/>
                <a:gd name="connsiteY0" fmla="*/ 0 h 794862"/>
                <a:gd name="connsiteX1" fmla="*/ 0 w 890777"/>
                <a:gd name="connsiteY1" fmla="*/ 397906 h 794862"/>
                <a:gd name="connsiteX2" fmla="*/ 445389 w 890777"/>
                <a:gd name="connsiteY2" fmla="*/ 794862 h 794862"/>
                <a:gd name="connsiteX3" fmla="*/ 890778 w 890777"/>
                <a:gd name="connsiteY3" fmla="*/ 397906 h 794862"/>
              </a:gdLst>
              <a:ahLst/>
              <a:cxnLst>
                <a:cxn ang="0">
                  <a:pos x="connsiteX0" y="connsiteY0"/>
                </a:cxn>
                <a:cxn ang="0">
                  <a:pos x="connsiteX1" y="connsiteY1"/>
                </a:cxn>
                <a:cxn ang="0">
                  <a:pos x="connsiteX2" y="connsiteY2"/>
                </a:cxn>
                <a:cxn ang="0">
                  <a:pos x="connsiteX3" y="connsiteY3"/>
                </a:cxn>
              </a:cxnLst>
              <a:rect l="l" t="t" r="r" b="b"/>
              <a:pathLst>
                <a:path w="890777" h="794862">
                  <a:moveTo>
                    <a:pt x="445389" y="0"/>
                  </a:moveTo>
                  <a:lnTo>
                    <a:pt x="0" y="397906"/>
                  </a:lnTo>
                  <a:lnTo>
                    <a:pt x="445389" y="794862"/>
                  </a:lnTo>
                  <a:lnTo>
                    <a:pt x="890778" y="397906"/>
                  </a:lnTo>
                  <a:close/>
                </a:path>
              </a:pathLst>
            </a:custGeom>
            <a:solidFill>
              <a:schemeClr val="bg1"/>
            </a:solidFill>
            <a:ln w="22225" cap="flat">
              <a:solidFill>
                <a:srgbClr val="002060"/>
              </a:solidFill>
              <a:prstDash val="solid"/>
              <a:miter/>
            </a:ln>
          </p:spPr>
          <p:txBody>
            <a:bodyPr rtlCol="0" anchor="ctr"/>
            <a:lstStyle/>
            <a:p>
              <a:endParaRPr lang="en-ID"/>
            </a:p>
          </p:txBody>
        </p:sp>
      </p:grpSp>
      <p:sp>
        <p:nvSpPr>
          <p:cNvPr id="37" name="Rectangle 36">
            <a:extLst>
              <a:ext uri="{FF2B5EF4-FFF2-40B4-BE49-F238E27FC236}">
                <a16:creationId xmlns:a16="http://schemas.microsoft.com/office/drawing/2014/main" id="{6EA391DD-9E35-4E59-9D3F-4590CAD67376}"/>
              </a:ext>
            </a:extLst>
          </p:cNvPr>
          <p:cNvSpPr/>
          <p:nvPr/>
        </p:nvSpPr>
        <p:spPr>
          <a:xfrm flipH="1">
            <a:off x="2706555" y="3523051"/>
            <a:ext cx="843501" cy="369332"/>
          </a:xfrm>
          <a:prstGeom prst="rect">
            <a:avLst/>
          </a:prstGeom>
        </p:spPr>
        <p:txBody>
          <a:bodyPr wrap="none">
            <a:spAutoFit/>
          </a:bodyPr>
          <a:lstStyle/>
          <a:p>
            <a:r>
              <a:rPr lang="en-IN" b="1" dirty="0"/>
              <a:t>Aug 20</a:t>
            </a:r>
          </a:p>
        </p:txBody>
      </p:sp>
      <p:pic>
        <p:nvPicPr>
          <p:cNvPr id="4" name="Picture 2" descr="Zetwerk">
            <a:extLst>
              <a:ext uri="{FF2B5EF4-FFF2-40B4-BE49-F238E27FC236}">
                <a16:creationId xmlns:a16="http://schemas.microsoft.com/office/drawing/2014/main" id="{EA9EF5F5-F209-4438-A63C-2DD78DE3D07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35718" y="4251933"/>
            <a:ext cx="1185173" cy="266331"/>
          </a:xfrm>
          <a:prstGeom prst="rect">
            <a:avLst/>
          </a:prstGeom>
          <a:noFill/>
          <a:extLst>
            <a:ext uri="{909E8E84-426E-40DD-AFC4-6F175D3DCCD1}">
              <a14:hiddenFill xmlns:a14="http://schemas.microsoft.com/office/drawing/2010/main">
                <a:solidFill>
                  <a:srgbClr val="FFFFFF"/>
                </a:solidFill>
              </a14:hiddenFill>
            </a:ext>
          </a:extLst>
        </p:spPr>
      </p:pic>
      <p:grpSp>
        <p:nvGrpSpPr>
          <p:cNvPr id="39" name="Graphic 1">
            <a:extLst>
              <a:ext uri="{FF2B5EF4-FFF2-40B4-BE49-F238E27FC236}">
                <a16:creationId xmlns:a16="http://schemas.microsoft.com/office/drawing/2014/main" id="{46402E8F-175A-4D1E-A78C-AC27DA257911}"/>
              </a:ext>
            </a:extLst>
          </p:cNvPr>
          <p:cNvGrpSpPr/>
          <p:nvPr/>
        </p:nvGrpSpPr>
        <p:grpSpPr>
          <a:xfrm flipH="1">
            <a:off x="9386590" y="4964724"/>
            <a:ext cx="1818893" cy="2114309"/>
            <a:chOff x="1403592" y="3935907"/>
            <a:chExt cx="890777" cy="1488722"/>
          </a:xfrm>
        </p:grpSpPr>
        <p:sp>
          <p:nvSpPr>
            <p:cNvPr id="40" name="Freeform: Shape 43">
              <a:extLst>
                <a:ext uri="{FF2B5EF4-FFF2-40B4-BE49-F238E27FC236}">
                  <a16:creationId xmlns:a16="http://schemas.microsoft.com/office/drawing/2014/main" id="{BF34DE3D-FB94-4ED4-9DB9-689EB4E7D6AA}"/>
                </a:ext>
              </a:extLst>
            </p:cNvPr>
            <p:cNvSpPr/>
            <p:nvPr/>
          </p:nvSpPr>
          <p:spPr>
            <a:xfrm>
              <a:off x="1804347" y="4329065"/>
              <a:ext cx="88318" cy="1095564"/>
            </a:xfrm>
            <a:custGeom>
              <a:avLst/>
              <a:gdLst>
                <a:gd name="connsiteX0" fmla="*/ 0 w 88318"/>
                <a:gd name="connsiteY0" fmla="*/ 0 h 1095564"/>
                <a:gd name="connsiteX1" fmla="*/ 88318 w 88318"/>
                <a:gd name="connsiteY1" fmla="*/ 53181 h 1095564"/>
                <a:gd name="connsiteX2" fmla="*/ 88318 w 88318"/>
                <a:gd name="connsiteY2" fmla="*/ 1051269 h 1095564"/>
                <a:gd name="connsiteX3" fmla="*/ 0 w 88318"/>
                <a:gd name="connsiteY3" fmla="*/ 1049370 h 1095564"/>
                <a:gd name="connsiteX4" fmla="*/ 0 w 88318"/>
                <a:gd name="connsiteY4" fmla="*/ 0 h 1095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18" h="1095564">
                  <a:moveTo>
                    <a:pt x="0" y="0"/>
                  </a:moveTo>
                  <a:lnTo>
                    <a:pt x="88318" y="53181"/>
                  </a:lnTo>
                  <a:lnTo>
                    <a:pt x="88318" y="1051269"/>
                  </a:lnTo>
                  <a:cubicBezTo>
                    <a:pt x="88318" y="1112047"/>
                    <a:pt x="0" y="1109199"/>
                    <a:pt x="0" y="1049370"/>
                  </a:cubicBezTo>
                  <a:lnTo>
                    <a:pt x="0" y="0"/>
                  </a:lnTo>
                  <a:close/>
                </a:path>
              </a:pathLst>
            </a:custGeom>
            <a:solidFill>
              <a:srgbClr val="666666"/>
            </a:solidFill>
            <a:ln w="9495" cap="flat">
              <a:noFill/>
              <a:prstDash val="solid"/>
              <a:miter/>
            </a:ln>
          </p:spPr>
          <p:txBody>
            <a:bodyPr rtlCol="0" anchor="ctr"/>
            <a:lstStyle/>
            <a:p>
              <a:endParaRPr lang="en-ID"/>
            </a:p>
          </p:txBody>
        </p:sp>
        <p:sp>
          <p:nvSpPr>
            <p:cNvPr id="41" name="Freeform: Shape 45">
              <a:extLst>
                <a:ext uri="{FF2B5EF4-FFF2-40B4-BE49-F238E27FC236}">
                  <a16:creationId xmlns:a16="http://schemas.microsoft.com/office/drawing/2014/main" id="{9A3B5344-0898-41AA-BCE5-BB1EF37218C1}"/>
                </a:ext>
              </a:extLst>
            </p:cNvPr>
            <p:cNvSpPr/>
            <p:nvPr/>
          </p:nvSpPr>
          <p:spPr>
            <a:xfrm>
              <a:off x="1403592" y="3935907"/>
              <a:ext cx="890777" cy="794862"/>
            </a:xfrm>
            <a:custGeom>
              <a:avLst/>
              <a:gdLst>
                <a:gd name="connsiteX0" fmla="*/ 445389 w 890777"/>
                <a:gd name="connsiteY0" fmla="*/ 0 h 794862"/>
                <a:gd name="connsiteX1" fmla="*/ 0 w 890777"/>
                <a:gd name="connsiteY1" fmla="*/ 397906 h 794862"/>
                <a:gd name="connsiteX2" fmla="*/ 445389 w 890777"/>
                <a:gd name="connsiteY2" fmla="*/ 794862 h 794862"/>
                <a:gd name="connsiteX3" fmla="*/ 890778 w 890777"/>
                <a:gd name="connsiteY3" fmla="*/ 397906 h 794862"/>
              </a:gdLst>
              <a:ahLst/>
              <a:cxnLst>
                <a:cxn ang="0">
                  <a:pos x="connsiteX0" y="connsiteY0"/>
                </a:cxn>
                <a:cxn ang="0">
                  <a:pos x="connsiteX1" y="connsiteY1"/>
                </a:cxn>
                <a:cxn ang="0">
                  <a:pos x="connsiteX2" y="connsiteY2"/>
                </a:cxn>
                <a:cxn ang="0">
                  <a:pos x="connsiteX3" y="connsiteY3"/>
                </a:cxn>
              </a:cxnLst>
              <a:rect l="l" t="t" r="r" b="b"/>
              <a:pathLst>
                <a:path w="890777" h="794862">
                  <a:moveTo>
                    <a:pt x="445389" y="0"/>
                  </a:moveTo>
                  <a:lnTo>
                    <a:pt x="0" y="397906"/>
                  </a:lnTo>
                  <a:lnTo>
                    <a:pt x="445389" y="794862"/>
                  </a:lnTo>
                  <a:lnTo>
                    <a:pt x="890778" y="397906"/>
                  </a:lnTo>
                  <a:close/>
                </a:path>
              </a:pathLst>
            </a:custGeom>
            <a:solidFill>
              <a:schemeClr val="bg1"/>
            </a:solidFill>
            <a:ln w="22225" cap="flat">
              <a:solidFill>
                <a:srgbClr val="002060"/>
              </a:solidFill>
              <a:prstDash val="solid"/>
              <a:miter/>
            </a:ln>
          </p:spPr>
          <p:txBody>
            <a:bodyPr rtlCol="0" anchor="ctr"/>
            <a:lstStyle/>
            <a:p>
              <a:endParaRPr lang="en-ID"/>
            </a:p>
          </p:txBody>
        </p:sp>
      </p:grpSp>
      <p:sp>
        <p:nvSpPr>
          <p:cNvPr id="42" name="Rectangle 41">
            <a:extLst>
              <a:ext uri="{FF2B5EF4-FFF2-40B4-BE49-F238E27FC236}">
                <a16:creationId xmlns:a16="http://schemas.microsoft.com/office/drawing/2014/main" id="{F30F9170-ADDB-4FD7-9DBC-296420240467}"/>
              </a:ext>
            </a:extLst>
          </p:cNvPr>
          <p:cNvSpPr/>
          <p:nvPr/>
        </p:nvSpPr>
        <p:spPr>
          <a:xfrm flipH="1">
            <a:off x="9867585" y="4615407"/>
            <a:ext cx="819455" cy="369332"/>
          </a:xfrm>
          <a:prstGeom prst="rect">
            <a:avLst/>
          </a:prstGeom>
        </p:spPr>
        <p:txBody>
          <a:bodyPr wrap="none">
            <a:spAutoFit/>
          </a:bodyPr>
          <a:lstStyle/>
          <a:p>
            <a:r>
              <a:rPr lang="en-IN" b="1" dirty="0"/>
              <a:t>Sep 16</a:t>
            </a:r>
          </a:p>
        </p:txBody>
      </p:sp>
      <p:pic>
        <p:nvPicPr>
          <p:cNvPr id="12" name="Picture 2" descr="MPL Logo">
            <a:extLst>
              <a:ext uri="{FF2B5EF4-FFF2-40B4-BE49-F238E27FC236}">
                <a16:creationId xmlns:a16="http://schemas.microsoft.com/office/drawing/2014/main" id="{83E21ADA-28F9-46D6-9AA5-A1CA490E957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790804" y="5347696"/>
            <a:ext cx="1023873" cy="341291"/>
          </a:xfrm>
          <a:prstGeom prst="rect">
            <a:avLst/>
          </a:prstGeom>
          <a:noFill/>
          <a:extLst>
            <a:ext uri="{909E8E84-426E-40DD-AFC4-6F175D3DCCD1}">
              <a14:hiddenFill xmlns:a14="http://schemas.microsoft.com/office/drawing/2010/main">
                <a:solidFill>
                  <a:srgbClr val="FFFFFF"/>
                </a:solidFill>
              </a14:hiddenFill>
            </a:ext>
          </a:extLst>
        </p:spPr>
      </p:pic>
      <p:sp>
        <p:nvSpPr>
          <p:cNvPr id="49" name="Rectangle 48">
            <a:extLst>
              <a:ext uri="{FF2B5EF4-FFF2-40B4-BE49-F238E27FC236}">
                <a16:creationId xmlns:a16="http://schemas.microsoft.com/office/drawing/2014/main" id="{255E7BDE-D3E9-4789-B62F-0DC4218C6186}"/>
              </a:ext>
            </a:extLst>
          </p:cNvPr>
          <p:cNvSpPr/>
          <p:nvPr/>
        </p:nvSpPr>
        <p:spPr>
          <a:xfrm>
            <a:off x="6500443" y="4450542"/>
            <a:ext cx="843501" cy="369332"/>
          </a:xfrm>
          <a:prstGeom prst="rect">
            <a:avLst/>
          </a:prstGeom>
        </p:spPr>
        <p:txBody>
          <a:bodyPr wrap="none">
            <a:spAutoFit/>
          </a:bodyPr>
          <a:lstStyle/>
          <a:p>
            <a:r>
              <a:rPr lang="en-IN" b="1" dirty="0"/>
              <a:t>Aug 23</a:t>
            </a:r>
          </a:p>
        </p:txBody>
      </p:sp>
      <p:grpSp>
        <p:nvGrpSpPr>
          <p:cNvPr id="51" name="Graphic 1">
            <a:extLst>
              <a:ext uri="{FF2B5EF4-FFF2-40B4-BE49-F238E27FC236}">
                <a16:creationId xmlns:a16="http://schemas.microsoft.com/office/drawing/2014/main" id="{3933A2A6-BA20-40C5-9E9F-06674582EA49}"/>
              </a:ext>
            </a:extLst>
          </p:cNvPr>
          <p:cNvGrpSpPr/>
          <p:nvPr/>
        </p:nvGrpSpPr>
        <p:grpSpPr>
          <a:xfrm>
            <a:off x="6046572" y="4783750"/>
            <a:ext cx="1818893" cy="2114309"/>
            <a:chOff x="1403592" y="3935907"/>
            <a:chExt cx="890777" cy="1488722"/>
          </a:xfrm>
        </p:grpSpPr>
        <p:sp>
          <p:nvSpPr>
            <p:cNvPr id="52" name="Freeform: Shape 43">
              <a:extLst>
                <a:ext uri="{FF2B5EF4-FFF2-40B4-BE49-F238E27FC236}">
                  <a16:creationId xmlns:a16="http://schemas.microsoft.com/office/drawing/2014/main" id="{076F0AD0-0BEA-4EA6-9842-CB4A9F8FE0C6}"/>
                </a:ext>
              </a:extLst>
            </p:cNvPr>
            <p:cNvSpPr/>
            <p:nvPr/>
          </p:nvSpPr>
          <p:spPr>
            <a:xfrm>
              <a:off x="1804347" y="4329065"/>
              <a:ext cx="88318" cy="1095564"/>
            </a:xfrm>
            <a:custGeom>
              <a:avLst/>
              <a:gdLst>
                <a:gd name="connsiteX0" fmla="*/ 0 w 88318"/>
                <a:gd name="connsiteY0" fmla="*/ 0 h 1095564"/>
                <a:gd name="connsiteX1" fmla="*/ 88318 w 88318"/>
                <a:gd name="connsiteY1" fmla="*/ 53181 h 1095564"/>
                <a:gd name="connsiteX2" fmla="*/ 88318 w 88318"/>
                <a:gd name="connsiteY2" fmla="*/ 1051269 h 1095564"/>
                <a:gd name="connsiteX3" fmla="*/ 0 w 88318"/>
                <a:gd name="connsiteY3" fmla="*/ 1049370 h 1095564"/>
                <a:gd name="connsiteX4" fmla="*/ 0 w 88318"/>
                <a:gd name="connsiteY4" fmla="*/ 0 h 1095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18" h="1095564">
                  <a:moveTo>
                    <a:pt x="0" y="0"/>
                  </a:moveTo>
                  <a:lnTo>
                    <a:pt x="88318" y="53181"/>
                  </a:lnTo>
                  <a:lnTo>
                    <a:pt x="88318" y="1051269"/>
                  </a:lnTo>
                  <a:cubicBezTo>
                    <a:pt x="88318" y="1112047"/>
                    <a:pt x="0" y="1109199"/>
                    <a:pt x="0" y="1049370"/>
                  </a:cubicBezTo>
                  <a:lnTo>
                    <a:pt x="0" y="0"/>
                  </a:lnTo>
                  <a:close/>
                </a:path>
              </a:pathLst>
            </a:custGeom>
            <a:solidFill>
              <a:srgbClr val="666666"/>
            </a:solidFill>
            <a:ln w="9495" cap="flat">
              <a:noFill/>
              <a:prstDash val="solid"/>
              <a:miter/>
            </a:ln>
          </p:spPr>
          <p:txBody>
            <a:bodyPr rtlCol="0" anchor="ctr"/>
            <a:lstStyle/>
            <a:p>
              <a:endParaRPr lang="en-ID"/>
            </a:p>
          </p:txBody>
        </p:sp>
        <p:sp>
          <p:nvSpPr>
            <p:cNvPr id="53" name="Freeform: Shape 45">
              <a:extLst>
                <a:ext uri="{FF2B5EF4-FFF2-40B4-BE49-F238E27FC236}">
                  <a16:creationId xmlns:a16="http://schemas.microsoft.com/office/drawing/2014/main" id="{96AEA827-49AF-4425-AF83-AF93E8435963}"/>
                </a:ext>
              </a:extLst>
            </p:cNvPr>
            <p:cNvSpPr/>
            <p:nvPr/>
          </p:nvSpPr>
          <p:spPr>
            <a:xfrm>
              <a:off x="1403592" y="3935907"/>
              <a:ext cx="890777" cy="794862"/>
            </a:xfrm>
            <a:custGeom>
              <a:avLst/>
              <a:gdLst>
                <a:gd name="connsiteX0" fmla="*/ 445389 w 890777"/>
                <a:gd name="connsiteY0" fmla="*/ 0 h 794862"/>
                <a:gd name="connsiteX1" fmla="*/ 0 w 890777"/>
                <a:gd name="connsiteY1" fmla="*/ 397906 h 794862"/>
                <a:gd name="connsiteX2" fmla="*/ 445389 w 890777"/>
                <a:gd name="connsiteY2" fmla="*/ 794862 h 794862"/>
                <a:gd name="connsiteX3" fmla="*/ 890778 w 890777"/>
                <a:gd name="connsiteY3" fmla="*/ 397906 h 794862"/>
              </a:gdLst>
              <a:ahLst/>
              <a:cxnLst>
                <a:cxn ang="0">
                  <a:pos x="connsiteX0" y="connsiteY0"/>
                </a:cxn>
                <a:cxn ang="0">
                  <a:pos x="connsiteX1" y="connsiteY1"/>
                </a:cxn>
                <a:cxn ang="0">
                  <a:pos x="connsiteX2" y="connsiteY2"/>
                </a:cxn>
                <a:cxn ang="0">
                  <a:pos x="connsiteX3" y="connsiteY3"/>
                </a:cxn>
              </a:cxnLst>
              <a:rect l="l" t="t" r="r" b="b"/>
              <a:pathLst>
                <a:path w="890777" h="794862">
                  <a:moveTo>
                    <a:pt x="445389" y="0"/>
                  </a:moveTo>
                  <a:lnTo>
                    <a:pt x="0" y="397906"/>
                  </a:lnTo>
                  <a:lnTo>
                    <a:pt x="445389" y="794862"/>
                  </a:lnTo>
                  <a:lnTo>
                    <a:pt x="890778" y="397906"/>
                  </a:lnTo>
                  <a:close/>
                </a:path>
              </a:pathLst>
            </a:custGeom>
            <a:solidFill>
              <a:schemeClr val="bg1"/>
            </a:solidFill>
            <a:ln w="22225" cap="flat">
              <a:solidFill>
                <a:srgbClr val="002060"/>
              </a:solidFill>
              <a:prstDash val="solid"/>
              <a:miter/>
            </a:ln>
          </p:spPr>
          <p:txBody>
            <a:bodyPr rtlCol="0" anchor="ctr"/>
            <a:lstStyle/>
            <a:p>
              <a:endParaRPr lang="en-ID"/>
            </a:p>
          </p:txBody>
        </p:sp>
      </p:grpSp>
      <p:pic>
        <p:nvPicPr>
          <p:cNvPr id="55" name="Picture 8" descr="Amazon.com: Grofers E-Gift Card: Gift Cards">
            <a:extLst>
              <a:ext uri="{FF2B5EF4-FFF2-40B4-BE49-F238E27FC236}">
                <a16:creationId xmlns:a16="http://schemas.microsoft.com/office/drawing/2014/main" id="{CA83076B-B717-4581-86B8-983E637E18CB}"/>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23385" t="64689" r="22677" b="10073"/>
          <a:stretch/>
        </p:blipFill>
        <p:spPr bwMode="auto">
          <a:xfrm>
            <a:off x="6448578" y="5205313"/>
            <a:ext cx="1059639" cy="254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4884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with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p:cTn id="7" dur="500" fill="hold"/>
                                        <p:tgtEl>
                                          <p:spTgt spid="51"/>
                                        </p:tgtEl>
                                        <p:attrNameLst>
                                          <p:attrName>ppt_w</p:attrName>
                                        </p:attrNameLst>
                                      </p:cBhvr>
                                      <p:tavLst>
                                        <p:tav tm="0">
                                          <p:val>
                                            <p:fltVal val="0"/>
                                          </p:val>
                                        </p:tav>
                                        <p:tav tm="100000">
                                          <p:val>
                                            <p:strVal val="#ppt_w"/>
                                          </p:val>
                                        </p:tav>
                                      </p:tavLst>
                                    </p:anim>
                                    <p:anim calcmode="lin" valueType="num">
                                      <p:cBhvr>
                                        <p:cTn id="8" dur="500" fill="hold"/>
                                        <p:tgtEl>
                                          <p:spTgt spid="51"/>
                                        </p:tgtEl>
                                        <p:attrNameLst>
                                          <p:attrName>ppt_h</p:attrName>
                                        </p:attrNameLst>
                                      </p:cBhvr>
                                      <p:tavLst>
                                        <p:tav tm="0">
                                          <p:val>
                                            <p:fltVal val="0"/>
                                          </p:val>
                                        </p:tav>
                                        <p:tav tm="100000">
                                          <p:val>
                                            <p:strVal val="#ppt_h"/>
                                          </p:val>
                                        </p:tav>
                                      </p:tavLst>
                                    </p:anim>
                                    <p:animEffect transition="in" filter="fade">
                                      <p:cBhvr>
                                        <p:cTn id="9" dur="500"/>
                                        <p:tgtEl>
                                          <p:spTgt spid="51"/>
                                        </p:tgtEl>
                                      </p:cBhvr>
                                    </p:animEffect>
                                    <p:anim calcmode="lin" valueType="num">
                                      <p:cBhvr>
                                        <p:cTn id="10" dur="500" fill="hold"/>
                                        <p:tgtEl>
                                          <p:spTgt spid="51"/>
                                        </p:tgtEl>
                                        <p:attrNameLst>
                                          <p:attrName>ppt_x</p:attrName>
                                        </p:attrNameLst>
                                      </p:cBhvr>
                                      <p:tavLst>
                                        <p:tav tm="0">
                                          <p:val>
                                            <p:fltVal val="0.5"/>
                                          </p:val>
                                        </p:tav>
                                        <p:tav tm="100000">
                                          <p:val>
                                            <p:strVal val="#ppt_x"/>
                                          </p:val>
                                        </p:tav>
                                      </p:tavLst>
                                    </p:anim>
                                    <p:anim calcmode="lin" valueType="num">
                                      <p:cBhvr>
                                        <p:cTn id="11"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aphic 1">
            <a:extLst>
              <a:ext uri="{FF2B5EF4-FFF2-40B4-BE49-F238E27FC236}">
                <a16:creationId xmlns:a16="http://schemas.microsoft.com/office/drawing/2014/main" id="{F0A5CC80-0F82-402F-B48F-EC6651349E72}"/>
              </a:ext>
            </a:extLst>
          </p:cNvPr>
          <p:cNvGrpSpPr/>
          <p:nvPr/>
        </p:nvGrpSpPr>
        <p:grpSpPr>
          <a:xfrm>
            <a:off x="7047330" y="355619"/>
            <a:ext cx="1818893" cy="2114309"/>
            <a:chOff x="1403592" y="3935907"/>
            <a:chExt cx="890777" cy="1488722"/>
          </a:xfrm>
        </p:grpSpPr>
        <p:sp>
          <p:nvSpPr>
            <p:cNvPr id="33" name="Freeform: Shape 43">
              <a:extLst>
                <a:ext uri="{FF2B5EF4-FFF2-40B4-BE49-F238E27FC236}">
                  <a16:creationId xmlns:a16="http://schemas.microsoft.com/office/drawing/2014/main" id="{D9B43900-C4B5-4358-AD81-F5F01AE0F65B}"/>
                </a:ext>
              </a:extLst>
            </p:cNvPr>
            <p:cNvSpPr/>
            <p:nvPr/>
          </p:nvSpPr>
          <p:spPr>
            <a:xfrm>
              <a:off x="1804347" y="4329065"/>
              <a:ext cx="88318" cy="1095564"/>
            </a:xfrm>
            <a:custGeom>
              <a:avLst/>
              <a:gdLst>
                <a:gd name="connsiteX0" fmla="*/ 0 w 88318"/>
                <a:gd name="connsiteY0" fmla="*/ 0 h 1095564"/>
                <a:gd name="connsiteX1" fmla="*/ 88318 w 88318"/>
                <a:gd name="connsiteY1" fmla="*/ 53181 h 1095564"/>
                <a:gd name="connsiteX2" fmla="*/ 88318 w 88318"/>
                <a:gd name="connsiteY2" fmla="*/ 1051269 h 1095564"/>
                <a:gd name="connsiteX3" fmla="*/ 0 w 88318"/>
                <a:gd name="connsiteY3" fmla="*/ 1049370 h 1095564"/>
                <a:gd name="connsiteX4" fmla="*/ 0 w 88318"/>
                <a:gd name="connsiteY4" fmla="*/ 0 h 1095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18" h="1095564">
                  <a:moveTo>
                    <a:pt x="0" y="0"/>
                  </a:moveTo>
                  <a:lnTo>
                    <a:pt x="88318" y="53181"/>
                  </a:lnTo>
                  <a:lnTo>
                    <a:pt x="88318" y="1051269"/>
                  </a:lnTo>
                  <a:cubicBezTo>
                    <a:pt x="88318" y="1112047"/>
                    <a:pt x="0" y="1109199"/>
                    <a:pt x="0" y="1049370"/>
                  </a:cubicBezTo>
                  <a:lnTo>
                    <a:pt x="0" y="0"/>
                  </a:lnTo>
                  <a:close/>
                </a:path>
              </a:pathLst>
            </a:custGeom>
            <a:solidFill>
              <a:srgbClr val="666666"/>
            </a:solidFill>
            <a:ln w="9495" cap="flat">
              <a:noFill/>
              <a:prstDash val="solid"/>
              <a:miter/>
            </a:ln>
          </p:spPr>
          <p:txBody>
            <a:bodyPr rtlCol="0" anchor="ctr"/>
            <a:lstStyle/>
            <a:p>
              <a:endParaRPr lang="en-ID"/>
            </a:p>
          </p:txBody>
        </p:sp>
        <p:sp>
          <p:nvSpPr>
            <p:cNvPr id="34" name="Freeform: Shape 45">
              <a:extLst>
                <a:ext uri="{FF2B5EF4-FFF2-40B4-BE49-F238E27FC236}">
                  <a16:creationId xmlns:a16="http://schemas.microsoft.com/office/drawing/2014/main" id="{7F21C404-53C4-4130-9714-B9B6E2C5761C}"/>
                </a:ext>
              </a:extLst>
            </p:cNvPr>
            <p:cNvSpPr/>
            <p:nvPr/>
          </p:nvSpPr>
          <p:spPr>
            <a:xfrm>
              <a:off x="1403592" y="3935907"/>
              <a:ext cx="890777" cy="794862"/>
            </a:xfrm>
            <a:custGeom>
              <a:avLst/>
              <a:gdLst>
                <a:gd name="connsiteX0" fmla="*/ 445389 w 890777"/>
                <a:gd name="connsiteY0" fmla="*/ 0 h 794862"/>
                <a:gd name="connsiteX1" fmla="*/ 0 w 890777"/>
                <a:gd name="connsiteY1" fmla="*/ 397906 h 794862"/>
                <a:gd name="connsiteX2" fmla="*/ 445389 w 890777"/>
                <a:gd name="connsiteY2" fmla="*/ 794862 h 794862"/>
                <a:gd name="connsiteX3" fmla="*/ 890778 w 890777"/>
                <a:gd name="connsiteY3" fmla="*/ 397906 h 794862"/>
              </a:gdLst>
              <a:ahLst/>
              <a:cxnLst>
                <a:cxn ang="0">
                  <a:pos x="connsiteX0" y="connsiteY0"/>
                </a:cxn>
                <a:cxn ang="0">
                  <a:pos x="connsiteX1" y="connsiteY1"/>
                </a:cxn>
                <a:cxn ang="0">
                  <a:pos x="connsiteX2" y="connsiteY2"/>
                </a:cxn>
                <a:cxn ang="0">
                  <a:pos x="connsiteX3" y="connsiteY3"/>
                </a:cxn>
              </a:cxnLst>
              <a:rect l="l" t="t" r="r" b="b"/>
              <a:pathLst>
                <a:path w="890777" h="794862">
                  <a:moveTo>
                    <a:pt x="445389" y="0"/>
                  </a:moveTo>
                  <a:lnTo>
                    <a:pt x="0" y="397906"/>
                  </a:lnTo>
                  <a:lnTo>
                    <a:pt x="445389" y="794862"/>
                  </a:lnTo>
                  <a:lnTo>
                    <a:pt x="890778" y="397906"/>
                  </a:lnTo>
                  <a:close/>
                </a:path>
              </a:pathLst>
            </a:custGeom>
            <a:solidFill>
              <a:schemeClr val="bg1"/>
            </a:solidFill>
            <a:ln w="22225" cap="flat">
              <a:solidFill>
                <a:srgbClr val="002060"/>
              </a:solidFill>
              <a:prstDash val="solid"/>
              <a:miter/>
            </a:ln>
          </p:spPr>
          <p:txBody>
            <a:bodyPr rtlCol="0" anchor="ctr"/>
            <a:lstStyle/>
            <a:p>
              <a:endParaRPr lang="en-ID"/>
            </a:p>
          </p:txBody>
        </p:sp>
      </p:grpSp>
      <p:grpSp>
        <p:nvGrpSpPr>
          <p:cNvPr id="36" name="Graphic 1">
            <a:extLst>
              <a:ext uri="{FF2B5EF4-FFF2-40B4-BE49-F238E27FC236}">
                <a16:creationId xmlns:a16="http://schemas.microsoft.com/office/drawing/2014/main" id="{1353FBBC-E46F-4F10-9726-C3983AE1FC38}"/>
              </a:ext>
            </a:extLst>
          </p:cNvPr>
          <p:cNvGrpSpPr/>
          <p:nvPr/>
        </p:nvGrpSpPr>
        <p:grpSpPr>
          <a:xfrm>
            <a:off x="3574228" y="596929"/>
            <a:ext cx="1818893" cy="2114309"/>
            <a:chOff x="1403592" y="3935907"/>
            <a:chExt cx="890777" cy="1488722"/>
          </a:xfrm>
        </p:grpSpPr>
        <p:sp>
          <p:nvSpPr>
            <p:cNvPr id="37" name="Freeform: Shape 43">
              <a:extLst>
                <a:ext uri="{FF2B5EF4-FFF2-40B4-BE49-F238E27FC236}">
                  <a16:creationId xmlns:a16="http://schemas.microsoft.com/office/drawing/2014/main" id="{CE850949-93CC-4A04-A271-DDDF1B1B31EA}"/>
                </a:ext>
              </a:extLst>
            </p:cNvPr>
            <p:cNvSpPr/>
            <p:nvPr/>
          </p:nvSpPr>
          <p:spPr>
            <a:xfrm>
              <a:off x="1804347" y="4329065"/>
              <a:ext cx="88318" cy="1095564"/>
            </a:xfrm>
            <a:custGeom>
              <a:avLst/>
              <a:gdLst>
                <a:gd name="connsiteX0" fmla="*/ 0 w 88318"/>
                <a:gd name="connsiteY0" fmla="*/ 0 h 1095564"/>
                <a:gd name="connsiteX1" fmla="*/ 88318 w 88318"/>
                <a:gd name="connsiteY1" fmla="*/ 53181 h 1095564"/>
                <a:gd name="connsiteX2" fmla="*/ 88318 w 88318"/>
                <a:gd name="connsiteY2" fmla="*/ 1051269 h 1095564"/>
                <a:gd name="connsiteX3" fmla="*/ 0 w 88318"/>
                <a:gd name="connsiteY3" fmla="*/ 1049370 h 1095564"/>
                <a:gd name="connsiteX4" fmla="*/ 0 w 88318"/>
                <a:gd name="connsiteY4" fmla="*/ 0 h 1095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18" h="1095564">
                  <a:moveTo>
                    <a:pt x="0" y="0"/>
                  </a:moveTo>
                  <a:lnTo>
                    <a:pt x="88318" y="53181"/>
                  </a:lnTo>
                  <a:lnTo>
                    <a:pt x="88318" y="1051269"/>
                  </a:lnTo>
                  <a:cubicBezTo>
                    <a:pt x="88318" y="1112047"/>
                    <a:pt x="0" y="1109199"/>
                    <a:pt x="0" y="1049370"/>
                  </a:cubicBezTo>
                  <a:lnTo>
                    <a:pt x="0" y="0"/>
                  </a:lnTo>
                  <a:close/>
                </a:path>
              </a:pathLst>
            </a:custGeom>
            <a:solidFill>
              <a:srgbClr val="666666"/>
            </a:solidFill>
            <a:ln w="9495" cap="flat">
              <a:noFill/>
              <a:prstDash val="solid"/>
              <a:miter/>
            </a:ln>
          </p:spPr>
          <p:txBody>
            <a:bodyPr rtlCol="0" anchor="ctr"/>
            <a:lstStyle/>
            <a:p>
              <a:endParaRPr lang="en-ID"/>
            </a:p>
          </p:txBody>
        </p:sp>
        <p:sp>
          <p:nvSpPr>
            <p:cNvPr id="38" name="Freeform: Shape 45">
              <a:extLst>
                <a:ext uri="{FF2B5EF4-FFF2-40B4-BE49-F238E27FC236}">
                  <a16:creationId xmlns:a16="http://schemas.microsoft.com/office/drawing/2014/main" id="{69C4E3CB-7BDE-4F82-A55F-AFDBB5857952}"/>
                </a:ext>
              </a:extLst>
            </p:cNvPr>
            <p:cNvSpPr/>
            <p:nvPr/>
          </p:nvSpPr>
          <p:spPr>
            <a:xfrm>
              <a:off x="1403592" y="3935907"/>
              <a:ext cx="890777" cy="794862"/>
            </a:xfrm>
            <a:custGeom>
              <a:avLst/>
              <a:gdLst>
                <a:gd name="connsiteX0" fmla="*/ 445389 w 890777"/>
                <a:gd name="connsiteY0" fmla="*/ 0 h 794862"/>
                <a:gd name="connsiteX1" fmla="*/ 0 w 890777"/>
                <a:gd name="connsiteY1" fmla="*/ 397906 h 794862"/>
                <a:gd name="connsiteX2" fmla="*/ 445389 w 890777"/>
                <a:gd name="connsiteY2" fmla="*/ 794862 h 794862"/>
                <a:gd name="connsiteX3" fmla="*/ 890778 w 890777"/>
                <a:gd name="connsiteY3" fmla="*/ 397906 h 794862"/>
              </a:gdLst>
              <a:ahLst/>
              <a:cxnLst>
                <a:cxn ang="0">
                  <a:pos x="connsiteX0" y="connsiteY0"/>
                </a:cxn>
                <a:cxn ang="0">
                  <a:pos x="connsiteX1" y="connsiteY1"/>
                </a:cxn>
                <a:cxn ang="0">
                  <a:pos x="connsiteX2" y="connsiteY2"/>
                </a:cxn>
                <a:cxn ang="0">
                  <a:pos x="connsiteX3" y="connsiteY3"/>
                </a:cxn>
              </a:cxnLst>
              <a:rect l="l" t="t" r="r" b="b"/>
              <a:pathLst>
                <a:path w="890777" h="794862">
                  <a:moveTo>
                    <a:pt x="445389" y="0"/>
                  </a:moveTo>
                  <a:lnTo>
                    <a:pt x="0" y="397906"/>
                  </a:lnTo>
                  <a:lnTo>
                    <a:pt x="445389" y="794862"/>
                  </a:lnTo>
                  <a:lnTo>
                    <a:pt x="890778" y="397906"/>
                  </a:lnTo>
                  <a:close/>
                </a:path>
              </a:pathLst>
            </a:custGeom>
            <a:solidFill>
              <a:schemeClr val="bg1"/>
            </a:solidFill>
            <a:ln w="22225" cap="flat">
              <a:solidFill>
                <a:srgbClr val="002060"/>
              </a:solidFill>
              <a:prstDash val="solid"/>
              <a:miter/>
            </a:ln>
          </p:spPr>
          <p:txBody>
            <a:bodyPr rtlCol="0" anchor="ctr"/>
            <a:lstStyle/>
            <a:p>
              <a:endParaRPr lang="en-ID"/>
            </a:p>
          </p:txBody>
        </p:sp>
      </p:grpSp>
      <p:grpSp>
        <p:nvGrpSpPr>
          <p:cNvPr id="11" name="Group 10">
            <a:extLst>
              <a:ext uri="{FF2B5EF4-FFF2-40B4-BE49-F238E27FC236}">
                <a16:creationId xmlns:a16="http://schemas.microsoft.com/office/drawing/2014/main" id="{19B85283-8118-4D9F-8FE5-B2D09D0CC106}"/>
              </a:ext>
            </a:extLst>
          </p:cNvPr>
          <p:cNvGrpSpPr/>
          <p:nvPr/>
        </p:nvGrpSpPr>
        <p:grpSpPr>
          <a:xfrm>
            <a:off x="0" y="2318567"/>
            <a:ext cx="12192000" cy="4535188"/>
            <a:chOff x="0" y="2318422"/>
            <a:chExt cx="12193588" cy="4535779"/>
          </a:xfrm>
        </p:grpSpPr>
        <p:sp>
          <p:nvSpPr>
            <p:cNvPr id="5" name="Freeform: Shape 4">
              <a:extLst>
                <a:ext uri="{FF2B5EF4-FFF2-40B4-BE49-F238E27FC236}">
                  <a16:creationId xmlns:a16="http://schemas.microsoft.com/office/drawing/2014/main" id="{F71BB4CB-1ED8-4C5E-868D-4418D1BDAF70}"/>
                </a:ext>
              </a:extLst>
            </p:cNvPr>
            <p:cNvSpPr/>
            <p:nvPr/>
          </p:nvSpPr>
          <p:spPr>
            <a:xfrm>
              <a:off x="9719526" y="2964490"/>
              <a:ext cx="354388" cy="689772"/>
            </a:xfrm>
            <a:custGeom>
              <a:avLst/>
              <a:gdLst>
                <a:gd name="connsiteX0" fmla="*/ 0 w 354222"/>
                <a:gd name="connsiteY0" fmla="*/ 0 h 689450"/>
                <a:gd name="connsiteX1" fmla="*/ 354222 w 354222"/>
                <a:gd name="connsiteY1" fmla="*/ 0 h 689450"/>
                <a:gd name="connsiteX2" fmla="*/ 354222 w 354222"/>
                <a:gd name="connsiteY2" fmla="*/ 689451 h 689450"/>
                <a:gd name="connsiteX3" fmla="*/ 0 w 354222"/>
                <a:gd name="connsiteY3" fmla="*/ 642917 h 689450"/>
              </a:gdLst>
              <a:ahLst/>
              <a:cxnLst>
                <a:cxn ang="0">
                  <a:pos x="connsiteX0" y="connsiteY0"/>
                </a:cxn>
                <a:cxn ang="0">
                  <a:pos x="connsiteX1" y="connsiteY1"/>
                </a:cxn>
                <a:cxn ang="0">
                  <a:pos x="connsiteX2" y="connsiteY2"/>
                </a:cxn>
                <a:cxn ang="0">
                  <a:pos x="connsiteX3" y="connsiteY3"/>
                </a:cxn>
              </a:cxnLst>
              <a:rect l="l" t="t" r="r" b="b"/>
              <a:pathLst>
                <a:path w="354222" h="689450">
                  <a:moveTo>
                    <a:pt x="0" y="0"/>
                  </a:moveTo>
                  <a:lnTo>
                    <a:pt x="354222" y="0"/>
                  </a:lnTo>
                  <a:lnTo>
                    <a:pt x="354222" y="689451"/>
                  </a:lnTo>
                  <a:lnTo>
                    <a:pt x="0" y="642917"/>
                  </a:lnTo>
                  <a:close/>
                </a:path>
              </a:pathLst>
            </a:custGeom>
            <a:solidFill>
              <a:srgbClr val="808080"/>
            </a:solidFill>
            <a:ln w="9495" cap="flat">
              <a:noFill/>
              <a:prstDash val="solid"/>
              <a:miter/>
            </a:ln>
          </p:spPr>
          <p:txBody>
            <a:bodyPr rtlCol="0" anchor="ctr"/>
            <a:lstStyle/>
            <a:p>
              <a:endParaRPr lang="en-ID"/>
            </a:p>
          </p:txBody>
        </p:sp>
        <p:sp>
          <p:nvSpPr>
            <p:cNvPr id="6" name="Freeform: Shape 5">
              <a:extLst>
                <a:ext uri="{FF2B5EF4-FFF2-40B4-BE49-F238E27FC236}">
                  <a16:creationId xmlns:a16="http://schemas.microsoft.com/office/drawing/2014/main" id="{D9E263F1-C2C3-49F4-BDDB-4F3710C8D8A3}"/>
                </a:ext>
              </a:extLst>
            </p:cNvPr>
            <p:cNvSpPr/>
            <p:nvPr/>
          </p:nvSpPr>
          <p:spPr>
            <a:xfrm>
              <a:off x="6097743" y="5623821"/>
              <a:ext cx="631816" cy="1230379"/>
            </a:xfrm>
            <a:custGeom>
              <a:avLst/>
              <a:gdLst>
                <a:gd name="connsiteX0" fmla="*/ 631522 w 631521"/>
                <a:gd name="connsiteY0" fmla="*/ 0 h 1229804"/>
                <a:gd name="connsiteX1" fmla="*/ 0 w 631521"/>
                <a:gd name="connsiteY1" fmla="*/ 950 h 1229804"/>
                <a:gd name="connsiteX2" fmla="*/ 0 w 631521"/>
                <a:gd name="connsiteY2" fmla="*/ 1229805 h 1229804"/>
                <a:gd name="connsiteX3" fmla="*/ 631522 w 631521"/>
                <a:gd name="connsiteY3" fmla="*/ 1147185 h 1229804"/>
              </a:gdLst>
              <a:ahLst/>
              <a:cxnLst>
                <a:cxn ang="0">
                  <a:pos x="connsiteX0" y="connsiteY0"/>
                </a:cxn>
                <a:cxn ang="0">
                  <a:pos x="connsiteX1" y="connsiteY1"/>
                </a:cxn>
                <a:cxn ang="0">
                  <a:pos x="connsiteX2" y="connsiteY2"/>
                </a:cxn>
                <a:cxn ang="0">
                  <a:pos x="connsiteX3" y="connsiteY3"/>
                </a:cxn>
              </a:cxnLst>
              <a:rect l="l" t="t" r="r" b="b"/>
              <a:pathLst>
                <a:path w="631521" h="1229804">
                  <a:moveTo>
                    <a:pt x="631522" y="0"/>
                  </a:moveTo>
                  <a:lnTo>
                    <a:pt x="0" y="950"/>
                  </a:lnTo>
                  <a:lnTo>
                    <a:pt x="0" y="1229805"/>
                  </a:lnTo>
                  <a:lnTo>
                    <a:pt x="631522" y="1147185"/>
                  </a:lnTo>
                  <a:close/>
                </a:path>
              </a:pathLst>
            </a:custGeom>
            <a:solidFill>
              <a:srgbClr val="808080"/>
            </a:solidFill>
            <a:ln w="9495" cap="flat">
              <a:noFill/>
              <a:prstDash val="solid"/>
              <a:miter/>
            </a:ln>
          </p:spPr>
          <p:txBody>
            <a:bodyPr rtlCol="0" anchor="ctr"/>
            <a:lstStyle/>
            <a:p>
              <a:endParaRPr lang="en-ID"/>
            </a:p>
          </p:txBody>
        </p:sp>
        <p:sp>
          <p:nvSpPr>
            <p:cNvPr id="7" name="Freeform: Shape 6">
              <a:extLst>
                <a:ext uri="{FF2B5EF4-FFF2-40B4-BE49-F238E27FC236}">
                  <a16:creationId xmlns:a16="http://schemas.microsoft.com/office/drawing/2014/main" id="{732AECC4-F437-494A-B493-FCAFBD5E2C5B}"/>
                </a:ext>
              </a:extLst>
            </p:cNvPr>
            <p:cNvSpPr/>
            <p:nvPr/>
          </p:nvSpPr>
          <p:spPr>
            <a:xfrm>
              <a:off x="10570816" y="2466638"/>
              <a:ext cx="354388" cy="764830"/>
            </a:xfrm>
            <a:custGeom>
              <a:avLst/>
              <a:gdLst>
                <a:gd name="connsiteX0" fmla="*/ 0 w 354222"/>
                <a:gd name="connsiteY0" fmla="*/ 0 h 764473"/>
                <a:gd name="connsiteX1" fmla="*/ 354222 w 354222"/>
                <a:gd name="connsiteY1" fmla="*/ 75973 h 764473"/>
                <a:gd name="connsiteX2" fmla="*/ 354222 w 354222"/>
                <a:gd name="connsiteY2" fmla="*/ 764473 h 764473"/>
                <a:gd name="connsiteX3" fmla="*/ 0 w 354222"/>
                <a:gd name="connsiteY3" fmla="*/ 642917 h 764473"/>
              </a:gdLst>
              <a:ahLst/>
              <a:cxnLst>
                <a:cxn ang="0">
                  <a:pos x="connsiteX0" y="connsiteY0"/>
                </a:cxn>
                <a:cxn ang="0">
                  <a:pos x="connsiteX1" y="connsiteY1"/>
                </a:cxn>
                <a:cxn ang="0">
                  <a:pos x="connsiteX2" y="connsiteY2"/>
                </a:cxn>
                <a:cxn ang="0">
                  <a:pos x="connsiteX3" y="connsiteY3"/>
                </a:cxn>
              </a:cxnLst>
              <a:rect l="l" t="t" r="r" b="b"/>
              <a:pathLst>
                <a:path w="354222" h="764473">
                  <a:moveTo>
                    <a:pt x="0" y="0"/>
                  </a:moveTo>
                  <a:lnTo>
                    <a:pt x="354222" y="75973"/>
                  </a:lnTo>
                  <a:lnTo>
                    <a:pt x="354222" y="764473"/>
                  </a:lnTo>
                  <a:lnTo>
                    <a:pt x="0" y="642917"/>
                  </a:lnTo>
                  <a:close/>
                </a:path>
              </a:pathLst>
            </a:custGeom>
            <a:solidFill>
              <a:srgbClr val="808080"/>
            </a:solidFill>
            <a:ln w="9495" cap="flat">
              <a:noFill/>
              <a:prstDash val="solid"/>
              <a:miter/>
            </a:ln>
          </p:spPr>
          <p:txBody>
            <a:bodyPr rtlCol="0" anchor="ctr"/>
            <a:lstStyle/>
            <a:p>
              <a:endParaRPr lang="en-ID"/>
            </a:p>
          </p:txBody>
        </p:sp>
        <p:sp>
          <p:nvSpPr>
            <p:cNvPr id="8" name="Freeform: Shape 7">
              <a:extLst>
                <a:ext uri="{FF2B5EF4-FFF2-40B4-BE49-F238E27FC236}">
                  <a16:creationId xmlns:a16="http://schemas.microsoft.com/office/drawing/2014/main" id="{3D7DF1E8-097C-4D29-9283-B2D1C301B5D3}"/>
                </a:ext>
              </a:extLst>
            </p:cNvPr>
            <p:cNvSpPr/>
            <p:nvPr/>
          </p:nvSpPr>
          <p:spPr>
            <a:xfrm>
              <a:off x="10073914" y="2542646"/>
              <a:ext cx="851289" cy="1111617"/>
            </a:xfrm>
            <a:custGeom>
              <a:avLst/>
              <a:gdLst>
                <a:gd name="connsiteX0" fmla="*/ 850892 w 850891"/>
                <a:gd name="connsiteY0" fmla="*/ 0 h 1111097"/>
                <a:gd name="connsiteX1" fmla="*/ 850892 w 850891"/>
                <a:gd name="connsiteY1" fmla="*/ 688501 h 1111097"/>
                <a:gd name="connsiteX2" fmla="*/ 0 w 850891"/>
                <a:gd name="connsiteY2" fmla="*/ 1111098 h 1111097"/>
                <a:gd name="connsiteX3" fmla="*/ 0 w 850891"/>
                <a:gd name="connsiteY3" fmla="*/ 427345 h 1111097"/>
              </a:gdLst>
              <a:ahLst/>
              <a:cxnLst>
                <a:cxn ang="0">
                  <a:pos x="connsiteX0" y="connsiteY0"/>
                </a:cxn>
                <a:cxn ang="0">
                  <a:pos x="connsiteX1" y="connsiteY1"/>
                </a:cxn>
                <a:cxn ang="0">
                  <a:pos x="connsiteX2" y="connsiteY2"/>
                </a:cxn>
                <a:cxn ang="0">
                  <a:pos x="connsiteX3" y="connsiteY3"/>
                </a:cxn>
              </a:cxnLst>
              <a:rect l="l" t="t" r="r" b="b"/>
              <a:pathLst>
                <a:path w="850891" h="1111097">
                  <a:moveTo>
                    <a:pt x="850892" y="0"/>
                  </a:moveTo>
                  <a:lnTo>
                    <a:pt x="850892" y="688501"/>
                  </a:lnTo>
                  <a:lnTo>
                    <a:pt x="0" y="1111098"/>
                  </a:lnTo>
                  <a:lnTo>
                    <a:pt x="0" y="427345"/>
                  </a:lnTo>
                  <a:close/>
                </a:path>
              </a:pathLst>
            </a:custGeom>
            <a:solidFill>
              <a:srgbClr val="333333"/>
            </a:solidFill>
            <a:ln w="9495" cap="flat">
              <a:noFill/>
              <a:prstDash val="solid"/>
              <a:miter/>
            </a:ln>
          </p:spPr>
          <p:txBody>
            <a:bodyPr rtlCol="0" anchor="ctr"/>
            <a:lstStyle/>
            <a:p>
              <a:endParaRPr lang="en-ID"/>
            </a:p>
          </p:txBody>
        </p:sp>
        <p:sp>
          <p:nvSpPr>
            <p:cNvPr id="9" name="Freeform: Shape 8">
              <a:extLst>
                <a:ext uri="{FF2B5EF4-FFF2-40B4-BE49-F238E27FC236}">
                  <a16:creationId xmlns:a16="http://schemas.microsoft.com/office/drawing/2014/main" id="{5549729A-C543-4390-9074-206D42DD352C}"/>
                </a:ext>
              </a:extLst>
            </p:cNvPr>
            <p:cNvSpPr/>
            <p:nvPr/>
          </p:nvSpPr>
          <p:spPr>
            <a:xfrm>
              <a:off x="4648840" y="4906496"/>
              <a:ext cx="1448902" cy="1947705"/>
            </a:xfrm>
            <a:custGeom>
              <a:avLst/>
              <a:gdLst>
                <a:gd name="connsiteX0" fmla="*/ 0 w 1448225"/>
                <a:gd name="connsiteY0" fmla="*/ 0 h 1946795"/>
                <a:gd name="connsiteX1" fmla="*/ 0 w 1448225"/>
                <a:gd name="connsiteY1" fmla="*/ 1228855 h 1946795"/>
                <a:gd name="connsiteX2" fmla="*/ 1448226 w 1448225"/>
                <a:gd name="connsiteY2" fmla="*/ 1946795 h 1946795"/>
                <a:gd name="connsiteX3" fmla="*/ 1448226 w 1448225"/>
                <a:gd name="connsiteY3" fmla="*/ 727437 h 1946795"/>
              </a:gdLst>
              <a:ahLst/>
              <a:cxnLst>
                <a:cxn ang="0">
                  <a:pos x="connsiteX0" y="connsiteY0"/>
                </a:cxn>
                <a:cxn ang="0">
                  <a:pos x="connsiteX1" y="connsiteY1"/>
                </a:cxn>
                <a:cxn ang="0">
                  <a:pos x="connsiteX2" y="connsiteY2"/>
                </a:cxn>
                <a:cxn ang="0">
                  <a:pos x="connsiteX3" y="connsiteY3"/>
                </a:cxn>
              </a:cxnLst>
              <a:rect l="l" t="t" r="r" b="b"/>
              <a:pathLst>
                <a:path w="1448225" h="1946795">
                  <a:moveTo>
                    <a:pt x="0" y="0"/>
                  </a:moveTo>
                  <a:lnTo>
                    <a:pt x="0" y="1228855"/>
                  </a:lnTo>
                  <a:lnTo>
                    <a:pt x="1448226" y="1946795"/>
                  </a:lnTo>
                  <a:lnTo>
                    <a:pt x="1448226" y="727437"/>
                  </a:lnTo>
                  <a:close/>
                </a:path>
              </a:pathLst>
            </a:custGeom>
            <a:solidFill>
              <a:srgbClr val="333333"/>
            </a:solidFill>
            <a:ln w="9495" cap="flat">
              <a:noFill/>
              <a:prstDash val="solid"/>
              <a:miter/>
            </a:ln>
          </p:spPr>
          <p:txBody>
            <a:bodyPr rtlCol="0" anchor="ctr"/>
            <a:lstStyle/>
            <a:p>
              <a:endParaRPr lang="en-ID"/>
            </a:p>
          </p:txBody>
        </p:sp>
        <p:sp>
          <p:nvSpPr>
            <p:cNvPr id="10" name="Freeform: Shape 9">
              <a:extLst>
                <a:ext uri="{FF2B5EF4-FFF2-40B4-BE49-F238E27FC236}">
                  <a16:creationId xmlns:a16="http://schemas.microsoft.com/office/drawing/2014/main" id="{DE0A1CB3-3FEC-4C98-BB38-500ADEAA672A}"/>
                </a:ext>
              </a:extLst>
            </p:cNvPr>
            <p:cNvSpPr/>
            <p:nvPr/>
          </p:nvSpPr>
          <p:spPr>
            <a:xfrm>
              <a:off x="0" y="2508442"/>
              <a:ext cx="12193588" cy="4345758"/>
            </a:xfrm>
            <a:custGeom>
              <a:avLst/>
              <a:gdLst>
                <a:gd name="connsiteX0" fmla="*/ 5712183 w 12187890"/>
                <a:gd name="connsiteY0" fmla="*/ 667608 h 4343727"/>
                <a:gd name="connsiteX1" fmla="*/ 5870776 w 12187890"/>
                <a:gd name="connsiteY1" fmla="*/ 645766 h 4343727"/>
                <a:gd name="connsiteX2" fmla="*/ 6201256 w 12187890"/>
                <a:gd name="connsiteY2" fmla="*/ 610629 h 4343727"/>
                <a:gd name="connsiteX3" fmla="*/ 7525078 w 12187890"/>
                <a:gd name="connsiteY3" fmla="*/ 528009 h 4343727"/>
                <a:gd name="connsiteX4" fmla="*/ 9001793 w 12187890"/>
                <a:gd name="connsiteY4" fmla="*/ 484325 h 4343727"/>
                <a:gd name="connsiteX5" fmla="*/ 10714023 w 12187890"/>
                <a:gd name="connsiteY5" fmla="*/ 456785 h 4343727"/>
                <a:gd name="connsiteX6" fmla="*/ 12187890 w 12187890"/>
                <a:gd name="connsiteY6" fmla="*/ 425446 h 4343727"/>
                <a:gd name="connsiteX7" fmla="*/ 12187890 w 12187890"/>
                <a:gd name="connsiteY7" fmla="*/ 0 h 4343727"/>
                <a:gd name="connsiteX8" fmla="*/ 6971428 w 12187890"/>
                <a:gd name="connsiteY8" fmla="*/ 950 h 4343727"/>
                <a:gd name="connsiteX9" fmla="*/ 5408293 w 12187890"/>
                <a:gd name="connsiteY9" fmla="*/ 75973 h 4343727"/>
                <a:gd name="connsiteX10" fmla="*/ 4813808 w 12187890"/>
                <a:gd name="connsiteY10" fmla="*/ 145297 h 4343727"/>
                <a:gd name="connsiteX11" fmla="*/ 4294347 w 12187890"/>
                <a:gd name="connsiteY11" fmla="*/ 250709 h 4343727"/>
                <a:gd name="connsiteX12" fmla="*/ 3840410 w 12187890"/>
                <a:gd name="connsiteY12" fmla="*/ 465332 h 4343727"/>
                <a:gd name="connsiteX13" fmla="*/ 3756841 w 12187890"/>
                <a:gd name="connsiteY13" fmla="*/ 465332 h 4343727"/>
                <a:gd name="connsiteX14" fmla="*/ 3756841 w 12187890"/>
                <a:gd name="connsiteY14" fmla="*/ 637219 h 4343727"/>
                <a:gd name="connsiteX15" fmla="*/ 3756841 w 12187890"/>
                <a:gd name="connsiteY15" fmla="*/ 657162 h 4343727"/>
                <a:gd name="connsiteX16" fmla="*/ 4363671 w 12187890"/>
                <a:gd name="connsiteY16" fmla="*/ 1125343 h 4343727"/>
                <a:gd name="connsiteX17" fmla="*/ 5259197 w 12187890"/>
                <a:gd name="connsiteY17" fmla="*/ 1346613 h 4343727"/>
                <a:gd name="connsiteX18" fmla="*/ 6342755 w 12187890"/>
                <a:gd name="connsiteY18" fmla="*/ 1534645 h 4343727"/>
                <a:gd name="connsiteX19" fmla="*/ 7472847 w 12187890"/>
                <a:gd name="connsiteY19" fmla="*/ 1730274 h 4343727"/>
                <a:gd name="connsiteX20" fmla="*/ 7910638 w 12187890"/>
                <a:gd name="connsiteY20" fmla="*/ 1823340 h 4343727"/>
                <a:gd name="connsiteX21" fmla="*/ 8225924 w 12187890"/>
                <a:gd name="connsiteY21" fmla="*/ 1910709 h 4343727"/>
                <a:gd name="connsiteX22" fmla="*/ 8436748 w 12187890"/>
                <a:gd name="connsiteY22" fmla="*/ 2008523 h 4343727"/>
                <a:gd name="connsiteX23" fmla="*/ 8279105 w 12187890"/>
                <a:gd name="connsiteY23" fmla="*/ 2074999 h 4343727"/>
                <a:gd name="connsiteX24" fmla="*/ 8019848 w 12187890"/>
                <a:gd name="connsiteY24" fmla="*/ 2133878 h 4343727"/>
                <a:gd name="connsiteX25" fmla="*/ 7645684 w 12187890"/>
                <a:gd name="connsiteY25" fmla="*/ 2191807 h 4343727"/>
                <a:gd name="connsiteX26" fmla="*/ 0 w 12187890"/>
                <a:gd name="connsiteY26" fmla="*/ 3201291 h 4343727"/>
                <a:gd name="connsiteX27" fmla="*/ 0 w 12187890"/>
                <a:gd name="connsiteY27" fmla="*/ 4343728 h 4343727"/>
                <a:gd name="connsiteX28" fmla="*/ 3722653 w 12187890"/>
                <a:gd name="connsiteY28" fmla="*/ 4343728 h 4343727"/>
                <a:gd name="connsiteX29" fmla="*/ 4395960 w 12187890"/>
                <a:gd name="connsiteY29" fmla="*/ 4175639 h 4343727"/>
                <a:gd name="connsiteX30" fmla="*/ 9579184 w 12187890"/>
                <a:gd name="connsiteY30" fmla="*/ 2781544 h 4343727"/>
                <a:gd name="connsiteX31" fmla="*/ 9982787 w 12187890"/>
                <a:gd name="connsiteY31" fmla="*/ 2636246 h 4343727"/>
                <a:gd name="connsiteX32" fmla="*/ 10405385 w 12187890"/>
                <a:gd name="connsiteY32" fmla="*/ 2258283 h 4343727"/>
                <a:gd name="connsiteX33" fmla="*/ 10424378 w 12187890"/>
                <a:gd name="connsiteY33" fmla="*/ 2148123 h 4343727"/>
                <a:gd name="connsiteX34" fmla="*/ 10424378 w 12187890"/>
                <a:gd name="connsiteY34" fmla="*/ 2139576 h 4343727"/>
                <a:gd name="connsiteX35" fmla="*/ 10424378 w 12187890"/>
                <a:gd name="connsiteY35" fmla="*/ 1946796 h 4343727"/>
                <a:gd name="connsiteX36" fmla="*/ 10374996 w 12187890"/>
                <a:gd name="connsiteY36" fmla="*/ 1946796 h 4343727"/>
                <a:gd name="connsiteX37" fmla="*/ 10349356 w 12187890"/>
                <a:gd name="connsiteY37" fmla="*/ 1900262 h 4343727"/>
                <a:gd name="connsiteX38" fmla="*/ 9314230 w 12187890"/>
                <a:gd name="connsiteY38" fmla="*/ 1362757 h 4343727"/>
                <a:gd name="connsiteX39" fmla="*/ 8469036 w 12187890"/>
                <a:gd name="connsiteY39" fmla="*/ 1155732 h 4343727"/>
                <a:gd name="connsiteX40" fmla="*/ 7526027 w 12187890"/>
                <a:gd name="connsiteY40" fmla="*/ 974347 h 4343727"/>
                <a:gd name="connsiteX41" fmla="*/ 6345604 w 12187890"/>
                <a:gd name="connsiteY41" fmla="*/ 773970 h 4343727"/>
                <a:gd name="connsiteX42" fmla="*/ 6268682 w 12187890"/>
                <a:gd name="connsiteY42" fmla="*/ 761624 h 4343727"/>
                <a:gd name="connsiteX43" fmla="*/ 5904964 w 12187890"/>
                <a:gd name="connsiteY43" fmla="*/ 704645 h 4343727"/>
                <a:gd name="connsiteX44" fmla="*/ 5712183 w 12187890"/>
                <a:gd name="connsiteY44" fmla="*/ 667608 h 4343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2187890" h="4343727">
                  <a:moveTo>
                    <a:pt x="5712183" y="667608"/>
                  </a:moveTo>
                  <a:cubicBezTo>
                    <a:pt x="5776760" y="657162"/>
                    <a:pt x="5842286" y="649565"/>
                    <a:pt x="5870776" y="645766"/>
                  </a:cubicBezTo>
                  <a:cubicBezTo>
                    <a:pt x="5980936" y="632471"/>
                    <a:pt x="6091097" y="621075"/>
                    <a:pt x="6201256" y="610629"/>
                  </a:cubicBezTo>
                  <a:cubicBezTo>
                    <a:pt x="6641897" y="570744"/>
                    <a:pt x="7083487" y="547002"/>
                    <a:pt x="7525078" y="528009"/>
                  </a:cubicBezTo>
                  <a:cubicBezTo>
                    <a:pt x="8017000" y="507117"/>
                    <a:pt x="8509871" y="494771"/>
                    <a:pt x="9001793" y="484325"/>
                  </a:cubicBezTo>
                  <a:cubicBezTo>
                    <a:pt x="9572536" y="472929"/>
                    <a:pt x="10143280" y="465332"/>
                    <a:pt x="10714023" y="456785"/>
                  </a:cubicBezTo>
                  <a:cubicBezTo>
                    <a:pt x="11204996" y="449187"/>
                    <a:pt x="11696917" y="442540"/>
                    <a:pt x="12187890" y="425446"/>
                  </a:cubicBezTo>
                  <a:lnTo>
                    <a:pt x="12187890" y="0"/>
                  </a:lnTo>
                  <a:lnTo>
                    <a:pt x="6971428" y="950"/>
                  </a:lnTo>
                  <a:cubicBezTo>
                    <a:pt x="6450067" y="11396"/>
                    <a:pt x="5927756" y="29439"/>
                    <a:pt x="5408293" y="75973"/>
                  </a:cubicBezTo>
                  <a:cubicBezTo>
                    <a:pt x="5209815" y="94016"/>
                    <a:pt x="5011337" y="115858"/>
                    <a:pt x="4813808" y="145297"/>
                  </a:cubicBezTo>
                  <a:cubicBezTo>
                    <a:pt x="4639072" y="171888"/>
                    <a:pt x="4464335" y="203226"/>
                    <a:pt x="4294347" y="250709"/>
                  </a:cubicBezTo>
                  <a:cubicBezTo>
                    <a:pt x="4168042" y="285847"/>
                    <a:pt x="3957218" y="350423"/>
                    <a:pt x="3840410" y="465332"/>
                  </a:cubicBezTo>
                  <a:lnTo>
                    <a:pt x="3756841" y="465332"/>
                  </a:lnTo>
                  <a:lnTo>
                    <a:pt x="3756841" y="637219"/>
                  </a:lnTo>
                  <a:cubicBezTo>
                    <a:pt x="3756841" y="643867"/>
                    <a:pt x="3756841" y="650515"/>
                    <a:pt x="3756841" y="657162"/>
                  </a:cubicBezTo>
                  <a:cubicBezTo>
                    <a:pt x="3768237" y="905972"/>
                    <a:pt x="4164243" y="1057917"/>
                    <a:pt x="4363671" y="1125343"/>
                  </a:cubicBezTo>
                  <a:cubicBezTo>
                    <a:pt x="4655216" y="1223157"/>
                    <a:pt x="4958156" y="1287734"/>
                    <a:pt x="5259197" y="1346613"/>
                  </a:cubicBezTo>
                  <a:cubicBezTo>
                    <a:pt x="5619117" y="1416887"/>
                    <a:pt x="5980936" y="1475766"/>
                    <a:pt x="6342755" y="1534645"/>
                  </a:cubicBezTo>
                  <a:cubicBezTo>
                    <a:pt x="6719769" y="1596372"/>
                    <a:pt x="7097732" y="1657150"/>
                    <a:pt x="7472847" y="1730274"/>
                  </a:cubicBezTo>
                  <a:cubicBezTo>
                    <a:pt x="7619093" y="1758764"/>
                    <a:pt x="7765341" y="1789153"/>
                    <a:pt x="7910638" y="1823340"/>
                  </a:cubicBezTo>
                  <a:cubicBezTo>
                    <a:pt x="8017000" y="1848981"/>
                    <a:pt x="8122411" y="1875571"/>
                    <a:pt x="8225924" y="1910709"/>
                  </a:cubicBezTo>
                  <a:cubicBezTo>
                    <a:pt x="8262011" y="1923054"/>
                    <a:pt x="8403510" y="1973386"/>
                    <a:pt x="8436748" y="2008523"/>
                  </a:cubicBezTo>
                  <a:cubicBezTo>
                    <a:pt x="8407308" y="2034164"/>
                    <a:pt x="8306645" y="2066452"/>
                    <a:pt x="8279105" y="2074999"/>
                  </a:cubicBezTo>
                  <a:cubicBezTo>
                    <a:pt x="8193635" y="2099690"/>
                    <a:pt x="8107217" y="2117734"/>
                    <a:pt x="8019848" y="2133878"/>
                  </a:cubicBezTo>
                  <a:cubicBezTo>
                    <a:pt x="7895444" y="2156670"/>
                    <a:pt x="7771038" y="2174713"/>
                    <a:pt x="7645684" y="2191807"/>
                  </a:cubicBezTo>
                  <a:lnTo>
                    <a:pt x="0" y="3201291"/>
                  </a:lnTo>
                  <a:lnTo>
                    <a:pt x="0" y="4343728"/>
                  </a:lnTo>
                  <a:lnTo>
                    <a:pt x="3722653" y="4343728"/>
                  </a:lnTo>
                  <a:cubicBezTo>
                    <a:pt x="3947722" y="4287699"/>
                    <a:pt x="4171841" y="4231669"/>
                    <a:pt x="4395960" y="4175639"/>
                  </a:cubicBezTo>
                  <a:cubicBezTo>
                    <a:pt x="6130982" y="3738797"/>
                    <a:pt x="7860306" y="3279163"/>
                    <a:pt x="9579184" y="2781544"/>
                  </a:cubicBezTo>
                  <a:cubicBezTo>
                    <a:pt x="9715934" y="2741658"/>
                    <a:pt x="9853634" y="2696074"/>
                    <a:pt x="9982787" y="2636246"/>
                  </a:cubicBezTo>
                  <a:cubicBezTo>
                    <a:pt x="10147078" y="2560273"/>
                    <a:pt x="10343657" y="2438718"/>
                    <a:pt x="10405385" y="2258283"/>
                  </a:cubicBezTo>
                  <a:cubicBezTo>
                    <a:pt x="10423428" y="2206052"/>
                    <a:pt x="10424378" y="2203203"/>
                    <a:pt x="10424378" y="2148123"/>
                  </a:cubicBezTo>
                  <a:cubicBezTo>
                    <a:pt x="10424378" y="2145274"/>
                    <a:pt x="10424378" y="2142425"/>
                    <a:pt x="10424378" y="2139576"/>
                  </a:cubicBezTo>
                  <a:lnTo>
                    <a:pt x="10424378" y="1946796"/>
                  </a:lnTo>
                  <a:lnTo>
                    <a:pt x="10374996" y="1946796"/>
                  </a:lnTo>
                  <a:cubicBezTo>
                    <a:pt x="10367398" y="1930651"/>
                    <a:pt x="10358852" y="1915457"/>
                    <a:pt x="10349356" y="1900262"/>
                  </a:cubicBezTo>
                  <a:cubicBezTo>
                    <a:pt x="10186964" y="1628661"/>
                    <a:pt x="9608623" y="1448226"/>
                    <a:pt x="9314230" y="1362757"/>
                  </a:cubicBezTo>
                  <a:cubicBezTo>
                    <a:pt x="9035981" y="1282036"/>
                    <a:pt x="8752983" y="1215560"/>
                    <a:pt x="8469036" y="1155732"/>
                  </a:cubicBezTo>
                  <a:cubicBezTo>
                    <a:pt x="8155649" y="1089256"/>
                    <a:pt x="7841313" y="1030377"/>
                    <a:pt x="7526027" y="974347"/>
                  </a:cubicBezTo>
                  <a:cubicBezTo>
                    <a:pt x="7132869" y="905023"/>
                    <a:pt x="6739712" y="840446"/>
                    <a:pt x="6345604" y="773970"/>
                  </a:cubicBezTo>
                  <a:cubicBezTo>
                    <a:pt x="6319964" y="770171"/>
                    <a:pt x="6294323" y="765423"/>
                    <a:pt x="6268682" y="761624"/>
                  </a:cubicBezTo>
                  <a:cubicBezTo>
                    <a:pt x="6147126" y="741682"/>
                    <a:pt x="6026519" y="724588"/>
                    <a:pt x="5904964" y="704645"/>
                  </a:cubicBezTo>
                  <a:cubicBezTo>
                    <a:pt x="5842286" y="692300"/>
                    <a:pt x="5776760" y="680904"/>
                    <a:pt x="5712183" y="667608"/>
                  </a:cubicBezTo>
                  <a:close/>
                </a:path>
              </a:pathLst>
            </a:custGeom>
            <a:solidFill>
              <a:srgbClr val="333333"/>
            </a:solidFill>
            <a:ln w="9495" cap="flat">
              <a:noFill/>
              <a:prstDash val="solid"/>
              <a:miter/>
            </a:ln>
          </p:spPr>
          <p:txBody>
            <a:bodyPr rtlCol="0" anchor="ctr"/>
            <a:lstStyle/>
            <a:p>
              <a:endParaRPr lang="en-ID"/>
            </a:p>
          </p:txBody>
        </p:sp>
        <p:sp>
          <p:nvSpPr>
            <p:cNvPr id="20" name="Freeform: Shape 19">
              <a:extLst>
                <a:ext uri="{FF2B5EF4-FFF2-40B4-BE49-F238E27FC236}">
                  <a16:creationId xmlns:a16="http://schemas.microsoft.com/office/drawing/2014/main" id="{DD609599-ED63-4D13-B772-FFB34E4F2320}"/>
                </a:ext>
              </a:extLst>
            </p:cNvPr>
            <p:cNvSpPr/>
            <p:nvPr/>
          </p:nvSpPr>
          <p:spPr>
            <a:xfrm>
              <a:off x="0" y="2318422"/>
              <a:ext cx="12193588" cy="4535778"/>
            </a:xfrm>
            <a:custGeom>
              <a:avLst/>
              <a:gdLst>
                <a:gd name="connsiteX0" fmla="*/ 5712183 w 12187890"/>
                <a:gd name="connsiteY0" fmla="*/ 666659 h 4533658"/>
                <a:gd name="connsiteX1" fmla="*/ 5870776 w 12187890"/>
                <a:gd name="connsiteY1" fmla="*/ 644817 h 4533658"/>
                <a:gd name="connsiteX2" fmla="*/ 6201256 w 12187890"/>
                <a:gd name="connsiteY2" fmla="*/ 609679 h 4533658"/>
                <a:gd name="connsiteX3" fmla="*/ 7525078 w 12187890"/>
                <a:gd name="connsiteY3" fmla="*/ 527059 h 4533658"/>
                <a:gd name="connsiteX4" fmla="*/ 9001793 w 12187890"/>
                <a:gd name="connsiteY4" fmla="*/ 483375 h 4533658"/>
                <a:gd name="connsiteX5" fmla="*/ 10714023 w 12187890"/>
                <a:gd name="connsiteY5" fmla="*/ 455835 h 4533658"/>
                <a:gd name="connsiteX6" fmla="*/ 12187890 w 12187890"/>
                <a:gd name="connsiteY6" fmla="*/ 424496 h 4533658"/>
                <a:gd name="connsiteX7" fmla="*/ 12187890 w 12187890"/>
                <a:gd name="connsiteY7" fmla="*/ 0 h 4533658"/>
                <a:gd name="connsiteX8" fmla="*/ 6971428 w 12187890"/>
                <a:gd name="connsiteY8" fmla="*/ 950 h 4533658"/>
                <a:gd name="connsiteX9" fmla="*/ 5408293 w 12187890"/>
                <a:gd name="connsiteY9" fmla="*/ 75973 h 4533658"/>
                <a:gd name="connsiteX10" fmla="*/ 4813808 w 12187890"/>
                <a:gd name="connsiteY10" fmla="*/ 145297 h 4533658"/>
                <a:gd name="connsiteX11" fmla="*/ 4294347 w 12187890"/>
                <a:gd name="connsiteY11" fmla="*/ 250709 h 4533658"/>
                <a:gd name="connsiteX12" fmla="*/ 3756841 w 12187890"/>
                <a:gd name="connsiteY12" fmla="*/ 657162 h 4533658"/>
                <a:gd name="connsiteX13" fmla="*/ 4363671 w 12187890"/>
                <a:gd name="connsiteY13" fmla="*/ 1125343 h 4533658"/>
                <a:gd name="connsiteX14" fmla="*/ 5259197 w 12187890"/>
                <a:gd name="connsiteY14" fmla="*/ 1346613 h 4533658"/>
                <a:gd name="connsiteX15" fmla="*/ 6342755 w 12187890"/>
                <a:gd name="connsiteY15" fmla="*/ 1534645 h 4533658"/>
                <a:gd name="connsiteX16" fmla="*/ 7472847 w 12187890"/>
                <a:gd name="connsiteY16" fmla="*/ 1730274 h 4533658"/>
                <a:gd name="connsiteX17" fmla="*/ 7910638 w 12187890"/>
                <a:gd name="connsiteY17" fmla="*/ 1823340 h 4533658"/>
                <a:gd name="connsiteX18" fmla="*/ 8225924 w 12187890"/>
                <a:gd name="connsiteY18" fmla="*/ 1910709 h 4533658"/>
                <a:gd name="connsiteX19" fmla="*/ 8436748 w 12187890"/>
                <a:gd name="connsiteY19" fmla="*/ 2008523 h 4533658"/>
                <a:gd name="connsiteX20" fmla="*/ 8279105 w 12187890"/>
                <a:gd name="connsiteY20" fmla="*/ 2074999 h 4533658"/>
                <a:gd name="connsiteX21" fmla="*/ 8019848 w 12187890"/>
                <a:gd name="connsiteY21" fmla="*/ 2133878 h 4533658"/>
                <a:gd name="connsiteX22" fmla="*/ 7645684 w 12187890"/>
                <a:gd name="connsiteY22" fmla="*/ 2191807 h 4533658"/>
                <a:gd name="connsiteX23" fmla="*/ 0 w 12187890"/>
                <a:gd name="connsiteY23" fmla="*/ 3200342 h 4533658"/>
                <a:gd name="connsiteX24" fmla="*/ 0 w 12187890"/>
                <a:gd name="connsiteY24" fmla="*/ 4533659 h 4533658"/>
                <a:gd name="connsiteX25" fmla="*/ 2942035 w 12187890"/>
                <a:gd name="connsiteY25" fmla="*/ 4533659 h 4533658"/>
                <a:gd name="connsiteX26" fmla="*/ 4395960 w 12187890"/>
                <a:gd name="connsiteY26" fmla="*/ 4173740 h 4533658"/>
                <a:gd name="connsiteX27" fmla="*/ 9579184 w 12187890"/>
                <a:gd name="connsiteY27" fmla="*/ 2779644 h 4533658"/>
                <a:gd name="connsiteX28" fmla="*/ 9982787 w 12187890"/>
                <a:gd name="connsiteY28" fmla="*/ 2634347 h 4533658"/>
                <a:gd name="connsiteX29" fmla="*/ 10405385 w 12187890"/>
                <a:gd name="connsiteY29" fmla="*/ 2256383 h 4533658"/>
                <a:gd name="connsiteX30" fmla="*/ 10350305 w 12187890"/>
                <a:gd name="connsiteY30" fmla="*/ 1898363 h 4533658"/>
                <a:gd name="connsiteX31" fmla="*/ 9315180 w 12187890"/>
                <a:gd name="connsiteY31" fmla="*/ 1360858 h 4533658"/>
                <a:gd name="connsiteX32" fmla="*/ 8469986 w 12187890"/>
                <a:gd name="connsiteY32" fmla="*/ 1153832 h 4533658"/>
                <a:gd name="connsiteX33" fmla="*/ 7526977 w 12187890"/>
                <a:gd name="connsiteY33" fmla="*/ 972448 h 4533658"/>
                <a:gd name="connsiteX34" fmla="*/ 6346554 w 12187890"/>
                <a:gd name="connsiteY34" fmla="*/ 772071 h 4533658"/>
                <a:gd name="connsiteX35" fmla="*/ 6269632 w 12187890"/>
                <a:gd name="connsiteY35" fmla="*/ 759725 h 4533658"/>
                <a:gd name="connsiteX36" fmla="*/ 5905914 w 12187890"/>
                <a:gd name="connsiteY36" fmla="*/ 702746 h 4533658"/>
                <a:gd name="connsiteX37" fmla="*/ 5712183 w 12187890"/>
                <a:gd name="connsiteY37" fmla="*/ 666659 h 4533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2187890" h="4533658">
                  <a:moveTo>
                    <a:pt x="5712183" y="666659"/>
                  </a:moveTo>
                  <a:cubicBezTo>
                    <a:pt x="5776760" y="656213"/>
                    <a:pt x="5842286" y="648615"/>
                    <a:pt x="5870776" y="644817"/>
                  </a:cubicBezTo>
                  <a:cubicBezTo>
                    <a:pt x="5980936" y="631521"/>
                    <a:pt x="6091097" y="620126"/>
                    <a:pt x="6201256" y="609679"/>
                  </a:cubicBezTo>
                  <a:cubicBezTo>
                    <a:pt x="6641897" y="569794"/>
                    <a:pt x="7083487" y="546052"/>
                    <a:pt x="7525078" y="527059"/>
                  </a:cubicBezTo>
                  <a:cubicBezTo>
                    <a:pt x="8017000" y="506167"/>
                    <a:pt x="8509871" y="493821"/>
                    <a:pt x="9001793" y="483375"/>
                  </a:cubicBezTo>
                  <a:cubicBezTo>
                    <a:pt x="9572536" y="471979"/>
                    <a:pt x="10143280" y="464382"/>
                    <a:pt x="10714023" y="455835"/>
                  </a:cubicBezTo>
                  <a:cubicBezTo>
                    <a:pt x="11204996" y="448238"/>
                    <a:pt x="11696917" y="441590"/>
                    <a:pt x="12187890" y="424496"/>
                  </a:cubicBezTo>
                  <a:lnTo>
                    <a:pt x="12187890" y="0"/>
                  </a:lnTo>
                  <a:lnTo>
                    <a:pt x="6971428" y="950"/>
                  </a:lnTo>
                  <a:cubicBezTo>
                    <a:pt x="6450067" y="11396"/>
                    <a:pt x="5927756" y="29439"/>
                    <a:pt x="5408293" y="75973"/>
                  </a:cubicBezTo>
                  <a:cubicBezTo>
                    <a:pt x="5209815" y="94016"/>
                    <a:pt x="5011337" y="115858"/>
                    <a:pt x="4813808" y="145297"/>
                  </a:cubicBezTo>
                  <a:cubicBezTo>
                    <a:pt x="4639072" y="171888"/>
                    <a:pt x="4464335" y="203226"/>
                    <a:pt x="4294347" y="250709"/>
                  </a:cubicBezTo>
                  <a:cubicBezTo>
                    <a:pt x="4110113" y="301041"/>
                    <a:pt x="3746395" y="415950"/>
                    <a:pt x="3756841" y="657162"/>
                  </a:cubicBezTo>
                  <a:cubicBezTo>
                    <a:pt x="3768237" y="905972"/>
                    <a:pt x="4164243" y="1057917"/>
                    <a:pt x="4363671" y="1125343"/>
                  </a:cubicBezTo>
                  <a:cubicBezTo>
                    <a:pt x="4655216" y="1223157"/>
                    <a:pt x="4958156" y="1287734"/>
                    <a:pt x="5259197" y="1346613"/>
                  </a:cubicBezTo>
                  <a:cubicBezTo>
                    <a:pt x="5619117" y="1416887"/>
                    <a:pt x="5980936" y="1475766"/>
                    <a:pt x="6342755" y="1534645"/>
                  </a:cubicBezTo>
                  <a:cubicBezTo>
                    <a:pt x="6719769" y="1596372"/>
                    <a:pt x="7097732" y="1657150"/>
                    <a:pt x="7472847" y="1730274"/>
                  </a:cubicBezTo>
                  <a:cubicBezTo>
                    <a:pt x="7619093" y="1758764"/>
                    <a:pt x="7765341" y="1789153"/>
                    <a:pt x="7910638" y="1823340"/>
                  </a:cubicBezTo>
                  <a:cubicBezTo>
                    <a:pt x="8017000" y="1848981"/>
                    <a:pt x="8122411" y="1875571"/>
                    <a:pt x="8225924" y="1910709"/>
                  </a:cubicBezTo>
                  <a:cubicBezTo>
                    <a:pt x="8262011" y="1923054"/>
                    <a:pt x="8403510" y="1973386"/>
                    <a:pt x="8436748" y="2008523"/>
                  </a:cubicBezTo>
                  <a:cubicBezTo>
                    <a:pt x="8407308" y="2034164"/>
                    <a:pt x="8306645" y="2066452"/>
                    <a:pt x="8279105" y="2074999"/>
                  </a:cubicBezTo>
                  <a:cubicBezTo>
                    <a:pt x="8193635" y="2099690"/>
                    <a:pt x="8107217" y="2117734"/>
                    <a:pt x="8019848" y="2133878"/>
                  </a:cubicBezTo>
                  <a:cubicBezTo>
                    <a:pt x="7895444" y="2156670"/>
                    <a:pt x="7771038" y="2174713"/>
                    <a:pt x="7645684" y="2191807"/>
                  </a:cubicBezTo>
                  <a:lnTo>
                    <a:pt x="0" y="3200342"/>
                  </a:lnTo>
                  <a:lnTo>
                    <a:pt x="0" y="4533659"/>
                  </a:lnTo>
                  <a:lnTo>
                    <a:pt x="2942035" y="4533659"/>
                  </a:lnTo>
                  <a:cubicBezTo>
                    <a:pt x="3427310" y="4415902"/>
                    <a:pt x="3911635" y="4296245"/>
                    <a:pt x="4395960" y="4173740"/>
                  </a:cubicBezTo>
                  <a:cubicBezTo>
                    <a:pt x="6130982" y="3736898"/>
                    <a:pt x="7860306" y="3277264"/>
                    <a:pt x="9579184" y="2779644"/>
                  </a:cubicBezTo>
                  <a:cubicBezTo>
                    <a:pt x="9715934" y="2739759"/>
                    <a:pt x="9853634" y="2694175"/>
                    <a:pt x="9982787" y="2634347"/>
                  </a:cubicBezTo>
                  <a:cubicBezTo>
                    <a:pt x="10147078" y="2558374"/>
                    <a:pt x="10343657" y="2436818"/>
                    <a:pt x="10405385" y="2256383"/>
                  </a:cubicBezTo>
                  <a:cubicBezTo>
                    <a:pt x="10448119" y="2131979"/>
                    <a:pt x="10414881" y="2007574"/>
                    <a:pt x="10350305" y="1898363"/>
                  </a:cubicBezTo>
                  <a:cubicBezTo>
                    <a:pt x="10187914" y="1626761"/>
                    <a:pt x="9609573" y="1446327"/>
                    <a:pt x="9315180" y="1360858"/>
                  </a:cubicBezTo>
                  <a:cubicBezTo>
                    <a:pt x="9036930" y="1280137"/>
                    <a:pt x="8753932" y="1213661"/>
                    <a:pt x="8469986" y="1153832"/>
                  </a:cubicBezTo>
                  <a:cubicBezTo>
                    <a:pt x="8156599" y="1087357"/>
                    <a:pt x="7842263" y="1028478"/>
                    <a:pt x="7526977" y="972448"/>
                  </a:cubicBezTo>
                  <a:cubicBezTo>
                    <a:pt x="7133819" y="903123"/>
                    <a:pt x="6740661" y="838547"/>
                    <a:pt x="6346554" y="772071"/>
                  </a:cubicBezTo>
                  <a:cubicBezTo>
                    <a:pt x="6320913" y="768272"/>
                    <a:pt x="6295273" y="763524"/>
                    <a:pt x="6269632" y="759725"/>
                  </a:cubicBezTo>
                  <a:cubicBezTo>
                    <a:pt x="6148076" y="739782"/>
                    <a:pt x="6027469" y="722689"/>
                    <a:pt x="5905914" y="702746"/>
                  </a:cubicBezTo>
                  <a:cubicBezTo>
                    <a:pt x="5842286" y="691350"/>
                    <a:pt x="5776760" y="679954"/>
                    <a:pt x="5712183" y="666659"/>
                  </a:cubicBezTo>
                  <a:close/>
                </a:path>
              </a:pathLst>
            </a:custGeom>
            <a:solidFill>
              <a:srgbClr val="000000"/>
            </a:solidFill>
            <a:ln w="9495" cap="flat">
              <a:noFill/>
              <a:prstDash val="solid"/>
              <a:miter/>
            </a:ln>
          </p:spPr>
          <p:txBody>
            <a:bodyPr rtlCol="0" anchor="ctr"/>
            <a:lstStyle/>
            <a:p>
              <a:endParaRPr lang="en-ID"/>
            </a:p>
          </p:txBody>
        </p:sp>
        <p:sp>
          <p:nvSpPr>
            <p:cNvPr id="21" name="Freeform: Shape 20">
              <a:extLst>
                <a:ext uri="{FF2B5EF4-FFF2-40B4-BE49-F238E27FC236}">
                  <a16:creationId xmlns:a16="http://schemas.microsoft.com/office/drawing/2014/main" id="{CD17A626-0992-4752-8228-00D70031E3BC}"/>
                </a:ext>
              </a:extLst>
            </p:cNvPr>
            <p:cNvSpPr/>
            <p:nvPr/>
          </p:nvSpPr>
          <p:spPr>
            <a:xfrm>
              <a:off x="0" y="2362127"/>
              <a:ext cx="12193588" cy="4492073"/>
            </a:xfrm>
            <a:custGeom>
              <a:avLst/>
              <a:gdLst>
                <a:gd name="connsiteX0" fmla="*/ 5542195 w 12187890"/>
                <a:gd name="connsiteY0" fmla="*/ 620126 h 4489974"/>
                <a:gd name="connsiteX1" fmla="*/ 6197458 w 12187890"/>
                <a:gd name="connsiteY1" fmla="*/ 524210 h 4489974"/>
                <a:gd name="connsiteX2" fmla="*/ 7523178 w 12187890"/>
                <a:gd name="connsiteY2" fmla="*/ 441590 h 4489974"/>
                <a:gd name="connsiteX3" fmla="*/ 9000843 w 12187890"/>
                <a:gd name="connsiteY3" fmla="*/ 397906 h 4489974"/>
                <a:gd name="connsiteX4" fmla="*/ 10713073 w 12187890"/>
                <a:gd name="connsiteY4" fmla="*/ 370366 h 4489974"/>
                <a:gd name="connsiteX5" fmla="*/ 12187890 w 12187890"/>
                <a:gd name="connsiteY5" fmla="*/ 339027 h 4489974"/>
                <a:gd name="connsiteX6" fmla="*/ 12187890 w 12187890"/>
                <a:gd name="connsiteY6" fmla="*/ 0 h 4489974"/>
                <a:gd name="connsiteX7" fmla="*/ 6972378 w 12187890"/>
                <a:gd name="connsiteY7" fmla="*/ 950 h 4489974"/>
                <a:gd name="connsiteX8" fmla="*/ 5412092 w 12187890"/>
                <a:gd name="connsiteY8" fmla="*/ 75973 h 4489974"/>
                <a:gd name="connsiteX9" fmla="*/ 4820456 w 12187890"/>
                <a:gd name="connsiteY9" fmla="*/ 145297 h 4489974"/>
                <a:gd name="connsiteX10" fmla="*/ 4305742 w 12187890"/>
                <a:gd name="connsiteY10" fmla="*/ 249760 h 4489974"/>
                <a:gd name="connsiteX11" fmla="*/ 3799575 w 12187890"/>
                <a:gd name="connsiteY11" fmla="*/ 612528 h 4489974"/>
                <a:gd name="connsiteX12" fmla="*/ 4376966 w 12187890"/>
                <a:gd name="connsiteY12" fmla="*/ 1041773 h 4489974"/>
                <a:gd name="connsiteX13" fmla="*/ 5267744 w 12187890"/>
                <a:gd name="connsiteY13" fmla="*/ 1261144 h 4489974"/>
                <a:gd name="connsiteX14" fmla="*/ 6349403 w 12187890"/>
                <a:gd name="connsiteY14" fmla="*/ 1449175 h 4489974"/>
                <a:gd name="connsiteX15" fmla="*/ 7480444 w 12187890"/>
                <a:gd name="connsiteY15" fmla="*/ 1644805 h 4489974"/>
                <a:gd name="connsiteX16" fmla="*/ 7920135 w 12187890"/>
                <a:gd name="connsiteY16" fmla="*/ 1738821 h 4489974"/>
                <a:gd name="connsiteX17" fmla="*/ 8239219 w 12187890"/>
                <a:gd name="connsiteY17" fmla="*/ 1827139 h 4489974"/>
                <a:gd name="connsiteX18" fmla="*/ 8484230 w 12187890"/>
                <a:gd name="connsiteY18" fmla="*/ 1966738 h 4489974"/>
                <a:gd name="connsiteX19" fmla="*/ 8290501 w 12187890"/>
                <a:gd name="connsiteY19" fmla="*/ 2072150 h 4489974"/>
                <a:gd name="connsiteX20" fmla="*/ 8027446 w 12187890"/>
                <a:gd name="connsiteY20" fmla="*/ 2131978 h 4489974"/>
                <a:gd name="connsiteX21" fmla="*/ 7651382 w 12187890"/>
                <a:gd name="connsiteY21" fmla="*/ 2189907 h 4489974"/>
                <a:gd name="connsiteX22" fmla="*/ 0 w 12187890"/>
                <a:gd name="connsiteY22" fmla="*/ 3199392 h 4489974"/>
                <a:gd name="connsiteX23" fmla="*/ 0 w 12187890"/>
                <a:gd name="connsiteY23" fmla="*/ 4489975 h 4489974"/>
                <a:gd name="connsiteX24" fmla="*/ 2760651 w 12187890"/>
                <a:gd name="connsiteY24" fmla="*/ 4489975 h 4489974"/>
                <a:gd name="connsiteX25" fmla="*/ 4385513 w 12187890"/>
                <a:gd name="connsiteY25" fmla="*/ 4089220 h 4489974"/>
                <a:gd name="connsiteX26" fmla="*/ 9566839 w 12187890"/>
                <a:gd name="connsiteY26" fmla="*/ 2696074 h 4489974"/>
                <a:gd name="connsiteX27" fmla="*/ 10312319 w 12187890"/>
                <a:gd name="connsiteY27" fmla="*/ 1877471 h 4489974"/>
                <a:gd name="connsiteX28" fmla="*/ 9301884 w 12187890"/>
                <a:gd name="connsiteY28" fmla="*/ 1358958 h 4489974"/>
                <a:gd name="connsiteX29" fmla="*/ 8459539 w 12187890"/>
                <a:gd name="connsiteY29" fmla="*/ 1151933 h 4489974"/>
                <a:gd name="connsiteX30" fmla="*/ 7518430 w 12187890"/>
                <a:gd name="connsiteY30" fmla="*/ 970549 h 4489974"/>
                <a:gd name="connsiteX31" fmla="*/ 6338957 w 12187890"/>
                <a:gd name="connsiteY31" fmla="*/ 770171 h 4489974"/>
                <a:gd name="connsiteX32" fmla="*/ 6262035 w 12187890"/>
                <a:gd name="connsiteY32" fmla="*/ 757826 h 4489974"/>
                <a:gd name="connsiteX33" fmla="*/ 5542195 w 12187890"/>
                <a:gd name="connsiteY33" fmla="*/ 620126 h 4489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2187890" h="4489974">
                  <a:moveTo>
                    <a:pt x="5542195" y="620126"/>
                  </a:moveTo>
                  <a:cubicBezTo>
                    <a:pt x="5621966" y="575492"/>
                    <a:pt x="6134781" y="528959"/>
                    <a:pt x="6197458" y="524210"/>
                  </a:cubicBezTo>
                  <a:cubicBezTo>
                    <a:pt x="6638098" y="484325"/>
                    <a:pt x="7081588" y="460583"/>
                    <a:pt x="7523178" y="441590"/>
                  </a:cubicBezTo>
                  <a:cubicBezTo>
                    <a:pt x="8015100" y="420698"/>
                    <a:pt x="8507972" y="408352"/>
                    <a:pt x="9000843" y="397906"/>
                  </a:cubicBezTo>
                  <a:cubicBezTo>
                    <a:pt x="9571587" y="386510"/>
                    <a:pt x="10142330" y="378913"/>
                    <a:pt x="10713073" y="370366"/>
                  </a:cubicBezTo>
                  <a:cubicBezTo>
                    <a:pt x="11204047" y="362769"/>
                    <a:pt x="11695968" y="356121"/>
                    <a:pt x="12187890" y="339027"/>
                  </a:cubicBezTo>
                  <a:lnTo>
                    <a:pt x="12187890" y="0"/>
                  </a:lnTo>
                  <a:lnTo>
                    <a:pt x="6972378" y="950"/>
                  </a:lnTo>
                  <a:cubicBezTo>
                    <a:pt x="6451016" y="11396"/>
                    <a:pt x="5931554" y="29439"/>
                    <a:pt x="5412092" y="75973"/>
                  </a:cubicBezTo>
                  <a:cubicBezTo>
                    <a:pt x="5214563" y="94016"/>
                    <a:pt x="5017035" y="115858"/>
                    <a:pt x="4820456" y="145297"/>
                  </a:cubicBezTo>
                  <a:cubicBezTo>
                    <a:pt x="4648568" y="170938"/>
                    <a:pt x="4473832" y="203226"/>
                    <a:pt x="4305742" y="249760"/>
                  </a:cubicBezTo>
                  <a:cubicBezTo>
                    <a:pt x="4149999" y="292494"/>
                    <a:pt x="3790079" y="400755"/>
                    <a:pt x="3799575" y="612528"/>
                  </a:cubicBezTo>
                  <a:cubicBezTo>
                    <a:pt x="3810022" y="836647"/>
                    <a:pt x="4206028" y="984794"/>
                    <a:pt x="4376966" y="1041773"/>
                  </a:cubicBezTo>
                  <a:cubicBezTo>
                    <a:pt x="4662813" y="1137688"/>
                    <a:pt x="4971451" y="1203215"/>
                    <a:pt x="5267744" y="1261144"/>
                  </a:cubicBezTo>
                  <a:cubicBezTo>
                    <a:pt x="5626714" y="1331418"/>
                    <a:pt x="5988533" y="1390297"/>
                    <a:pt x="6349403" y="1449175"/>
                  </a:cubicBezTo>
                  <a:cubicBezTo>
                    <a:pt x="6727366" y="1510903"/>
                    <a:pt x="7105329" y="1571681"/>
                    <a:pt x="7480444" y="1644805"/>
                  </a:cubicBezTo>
                  <a:cubicBezTo>
                    <a:pt x="7627640" y="1673294"/>
                    <a:pt x="7774837" y="1703684"/>
                    <a:pt x="7920135" y="1738821"/>
                  </a:cubicBezTo>
                  <a:cubicBezTo>
                    <a:pt x="8027446" y="1764462"/>
                    <a:pt x="8134757" y="1792001"/>
                    <a:pt x="8239219" y="1827139"/>
                  </a:cubicBezTo>
                  <a:cubicBezTo>
                    <a:pt x="8278155" y="1840434"/>
                    <a:pt x="8485180" y="1910709"/>
                    <a:pt x="8484230" y="1966738"/>
                  </a:cubicBezTo>
                  <a:cubicBezTo>
                    <a:pt x="8483280" y="2014221"/>
                    <a:pt x="8324688" y="2062654"/>
                    <a:pt x="8290501" y="2072150"/>
                  </a:cubicBezTo>
                  <a:cubicBezTo>
                    <a:pt x="8204082" y="2096841"/>
                    <a:pt x="8114814" y="2115834"/>
                    <a:pt x="8027446" y="2131978"/>
                  </a:cubicBezTo>
                  <a:cubicBezTo>
                    <a:pt x="7903041" y="2154770"/>
                    <a:pt x="7776737" y="2173763"/>
                    <a:pt x="7651382" y="2189907"/>
                  </a:cubicBezTo>
                  <a:lnTo>
                    <a:pt x="0" y="3199392"/>
                  </a:lnTo>
                  <a:lnTo>
                    <a:pt x="0" y="4489975"/>
                  </a:lnTo>
                  <a:lnTo>
                    <a:pt x="2760651" y="4489975"/>
                  </a:lnTo>
                  <a:cubicBezTo>
                    <a:pt x="3302905" y="4358923"/>
                    <a:pt x="3844209" y="4225021"/>
                    <a:pt x="4385513" y="4089220"/>
                  </a:cubicBezTo>
                  <a:cubicBezTo>
                    <a:pt x="6119586" y="3652378"/>
                    <a:pt x="7849860" y="3192745"/>
                    <a:pt x="9566839" y="2696074"/>
                  </a:cubicBezTo>
                  <a:cubicBezTo>
                    <a:pt x="9907766" y="2597310"/>
                    <a:pt x="10601015" y="2360846"/>
                    <a:pt x="10312319" y="1877471"/>
                  </a:cubicBezTo>
                  <a:cubicBezTo>
                    <a:pt x="10157524" y="1618214"/>
                    <a:pt x="9575385" y="1438729"/>
                    <a:pt x="9301884" y="1358958"/>
                  </a:cubicBezTo>
                  <a:cubicBezTo>
                    <a:pt x="9024585" y="1278237"/>
                    <a:pt x="8741587" y="1212711"/>
                    <a:pt x="8459539" y="1151933"/>
                  </a:cubicBezTo>
                  <a:cubicBezTo>
                    <a:pt x="8147103" y="1085457"/>
                    <a:pt x="7832766" y="1026578"/>
                    <a:pt x="7518430" y="970549"/>
                  </a:cubicBezTo>
                  <a:cubicBezTo>
                    <a:pt x="7125272" y="901224"/>
                    <a:pt x="6732115" y="836647"/>
                    <a:pt x="6338957" y="770171"/>
                  </a:cubicBezTo>
                  <a:cubicBezTo>
                    <a:pt x="6313316" y="766373"/>
                    <a:pt x="6287675" y="761624"/>
                    <a:pt x="6262035" y="757826"/>
                  </a:cubicBezTo>
                  <a:cubicBezTo>
                    <a:pt x="6186062" y="745480"/>
                    <a:pt x="5622915" y="665709"/>
                    <a:pt x="5542195" y="620126"/>
                  </a:cubicBezTo>
                  <a:close/>
                </a:path>
              </a:pathLst>
            </a:custGeom>
            <a:solidFill>
              <a:srgbClr val="E00F0F"/>
            </a:solidFill>
            <a:ln w="9495" cap="flat">
              <a:noFill/>
              <a:prstDash val="solid"/>
              <a:miter/>
            </a:ln>
          </p:spPr>
          <p:txBody>
            <a:bodyPr rtlCol="0" anchor="ctr"/>
            <a:lstStyle/>
            <a:p>
              <a:endParaRPr lang="en-ID"/>
            </a:p>
          </p:txBody>
        </p:sp>
        <p:sp>
          <p:nvSpPr>
            <p:cNvPr id="23" name="Freeform: Shape 22">
              <a:extLst>
                <a:ext uri="{FF2B5EF4-FFF2-40B4-BE49-F238E27FC236}">
                  <a16:creationId xmlns:a16="http://schemas.microsoft.com/office/drawing/2014/main" id="{D57770FE-2BC9-4EB2-9B41-74FC781622E0}"/>
                </a:ext>
              </a:extLst>
            </p:cNvPr>
            <p:cNvSpPr/>
            <p:nvPr/>
          </p:nvSpPr>
          <p:spPr>
            <a:xfrm>
              <a:off x="0" y="2384929"/>
              <a:ext cx="12193588" cy="4468321"/>
            </a:xfrm>
            <a:custGeom>
              <a:avLst/>
              <a:gdLst>
                <a:gd name="connsiteX0" fmla="*/ 0 w 12187890"/>
                <a:gd name="connsiteY0" fmla="*/ 3201291 h 4466233"/>
                <a:gd name="connsiteX1" fmla="*/ 7654231 w 12187890"/>
                <a:gd name="connsiteY1" fmla="*/ 2190857 h 4466233"/>
                <a:gd name="connsiteX2" fmla="*/ 7484242 w 12187890"/>
                <a:gd name="connsiteY2" fmla="*/ 1599221 h 4466233"/>
                <a:gd name="connsiteX3" fmla="*/ 4383614 w 12187890"/>
                <a:gd name="connsiteY3" fmla="*/ 996190 h 4466233"/>
                <a:gd name="connsiteX4" fmla="*/ 3822367 w 12187890"/>
                <a:gd name="connsiteY4" fmla="*/ 587837 h 4466233"/>
                <a:gd name="connsiteX5" fmla="*/ 6972378 w 12187890"/>
                <a:gd name="connsiteY5" fmla="*/ 950 h 4466233"/>
                <a:gd name="connsiteX6" fmla="*/ 12187890 w 12187890"/>
                <a:gd name="connsiteY6" fmla="*/ 0 h 4466233"/>
                <a:gd name="connsiteX7" fmla="*/ 12187890 w 12187890"/>
                <a:gd name="connsiteY7" fmla="*/ 292494 h 4466233"/>
                <a:gd name="connsiteX8" fmla="*/ 6194609 w 12187890"/>
                <a:gd name="connsiteY8" fmla="*/ 476727 h 4466233"/>
                <a:gd name="connsiteX9" fmla="*/ 6336108 w 12187890"/>
                <a:gd name="connsiteY9" fmla="*/ 770171 h 4466233"/>
                <a:gd name="connsiteX10" fmla="*/ 10292376 w 12187890"/>
                <a:gd name="connsiteY10" fmla="*/ 1865125 h 4466233"/>
                <a:gd name="connsiteX11" fmla="*/ 9560191 w 12187890"/>
                <a:gd name="connsiteY11" fmla="*/ 2648592 h 4466233"/>
                <a:gd name="connsiteX12" fmla="*/ 2659038 w 12187890"/>
                <a:gd name="connsiteY12" fmla="*/ 4466234 h 4466233"/>
                <a:gd name="connsiteX13" fmla="*/ 0 w 12187890"/>
                <a:gd name="connsiteY13" fmla="*/ 4466234 h 4466233"/>
                <a:gd name="connsiteX14" fmla="*/ 0 w 12187890"/>
                <a:gd name="connsiteY14" fmla="*/ 3201291 h 4466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87890" h="4466233">
                  <a:moveTo>
                    <a:pt x="0" y="3201291"/>
                  </a:moveTo>
                  <a:lnTo>
                    <a:pt x="7654231" y="2190857"/>
                  </a:lnTo>
                  <a:cubicBezTo>
                    <a:pt x="8906827" y="2025617"/>
                    <a:pt x="8720694" y="1839484"/>
                    <a:pt x="7484242" y="1599221"/>
                  </a:cubicBezTo>
                  <a:cubicBezTo>
                    <a:pt x="6460513" y="1400743"/>
                    <a:pt x="5121497" y="1245000"/>
                    <a:pt x="4383614" y="996190"/>
                  </a:cubicBezTo>
                  <a:cubicBezTo>
                    <a:pt x="3996154" y="866087"/>
                    <a:pt x="3829015" y="721739"/>
                    <a:pt x="3822367" y="587837"/>
                  </a:cubicBezTo>
                  <a:cubicBezTo>
                    <a:pt x="3798626" y="49382"/>
                    <a:pt x="6495650" y="10446"/>
                    <a:pt x="6972378" y="950"/>
                  </a:cubicBezTo>
                  <a:lnTo>
                    <a:pt x="12187890" y="0"/>
                  </a:lnTo>
                  <a:lnTo>
                    <a:pt x="12187890" y="292494"/>
                  </a:lnTo>
                  <a:cubicBezTo>
                    <a:pt x="10606712" y="347574"/>
                    <a:pt x="7928682" y="320034"/>
                    <a:pt x="6194609" y="476727"/>
                  </a:cubicBezTo>
                  <a:cubicBezTo>
                    <a:pt x="4935365" y="590686"/>
                    <a:pt x="5678945" y="660961"/>
                    <a:pt x="6336108" y="770171"/>
                  </a:cubicBezTo>
                  <a:cubicBezTo>
                    <a:pt x="7890695" y="1030377"/>
                    <a:pt x="9988486" y="1356109"/>
                    <a:pt x="10292376" y="1865125"/>
                  </a:cubicBezTo>
                  <a:cubicBezTo>
                    <a:pt x="10524092" y="2252585"/>
                    <a:pt x="10105293" y="2490949"/>
                    <a:pt x="9560191" y="2648592"/>
                  </a:cubicBezTo>
                  <a:cubicBezTo>
                    <a:pt x="7497537" y="3244976"/>
                    <a:pt x="5020834" y="3896440"/>
                    <a:pt x="2659038" y="4466234"/>
                  </a:cubicBezTo>
                  <a:lnTo>
                    <a:pt x="0" y="4466234"/>
                  </a:lnTo>
                  <a:lnTo>
                    <a:pt x="0" y="3201291"/>
                  </a:lnTo>
                  <a:close/>
                </a:path>
              </a:pathLst>
            </a:custGeom>
            <a:solidFill>
              <a:srgbClr val="4D4D4D"/>
            </a:solidFill>
            <a:ln w="9495" cap="flat">
              <a:noFill/>
              <a:prstDash val="solid"/>
              <a:miter/>
            </a:ln>
          </p:spPr>
          <p:txBody>
            <a:bodyPr rtlCol="0" anchor="ctr"/>
            <a:lstStyle/>
            <a:p>
              <a:endParaRPr lang="en-ID"/>
            </a:p>
          </p:txBody>
        </p:sp>
        <p:sp>
          <p:nvSpPr>
            <p:cNvPr id="24" name="Freeform: Shape 23">
              <a:extLst>
                <a:ext uri="{FF2B5EF4-FFF2-40B4-BE49-F238E27FC236}">
                  <a16:creationId xmlns:a16="http://schemas.microsoft.com/office/drawing/2014/main" id="{68D82A96-5AF1-45B1-98C2-E66E2E57C7DD}"/>
                </a:ext>
              </a:extLst>
            </p:cNvPr>
            <p:cNvSpPr/>
            <p:nvPr/>
          </p:nvSpPr>
          <p:spPr>
            <a:xfrm>
              <a:off x="0" y="2502741"/>
              <a:ext cx="12193588" cy="4026525"/>
            </a:xfrm>
            <a:custGeom>
              <a:avLst/>
              <a:gdLst>
                <a:gd name="connsiteX0" fmla="*/ 0 w 12187890"/>
                <a:gd name="connsiteY0" fmla="*/ 4024644 h 4024643"/>
                <a:gd name="connsiteX1" fmla="*/ 7807125 w 12187890"/>
                <a:gd name="connsiteY1" fmla="*/ 2483351 h 4024643"/>
                <a:gd name="connsiteX2" fmla="*/ 7796679 w 12187890"/>
                <a:gd name="connsiteY2" fmla="*/ 1187071 h 4024643"/>
                <a:gd name="connsiteX3" fmla="*/ 6925844 w 12187890"/>
                <a:gd name="connsiteY3" fmla="*/ 81670 h 4024643"/>
                <a:gd name="connsiteX4" fmla="*/ 12187890 w 12187890"/>
                <a:gd name="connsiteY4" fmla="*/ 0 h 4024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87890" h="4024643">
                  <a:moveTo>
                    <a:pt x="0" y="4024644"/>
                  </a:moveTo>
                  <a:lnTo>
                    <a:pt x="7807125" y="2483351"/>
                  </a:lnTo>
                  <a:cubicBezTo>
                    <a:pt x="10654195" y="1921155"/>
                    <a:pt x="9130946" y="1425434"/>
                    <a:pt x="7796679" y="1187071"/>
                  </a:cubicBezTo>
                  <a:cubicBezTo>
                    <a:pt x="6265833" y="913569"/>
                    <a:pt x="1532745" y="339977"/>
                    <a:pt x="6925844" y="81670"/>
                  </a:cubicBezTo>
                  <a:cubicBezTo>
                    <a:pt x="8969505" y="-16144"/>
                    <a:pt x="11041654" y="41785"/>
                    <a:pt x="12187890" y="0"/>
                  </a:cubicBezTo>
                </a:path>
              </a:pathLst>
            </a:custGeom>
            <a:noFill/>
            <a:ln w="19050" cap="flat">
              <a:solidFill>
                <a:schemeClr val="bg2"/>
              </a:solidFill>
              <a:prstDash val="lgDash"/>
              <a:miter/>
            </a:ln>
          </p:spPr>
          <p:txBody>
            <a:bodyPr rtlCol="0" anchor="ctr"/>
            <a:lstStyle/>
            <a:p>
              <a:endParaRPr lang="en-ID"/>
            </a:p>
          </p:txBody>
        </p:sp>
      </p:grpSp>
      <p:sp>
        <p:nvSpPr>
          <p:cNvPr id="85" name="object 7">
            <a:extLst>
              <a:ext uri="{FF2B5EF4-FFF2-40B4-BE49-F238E27FC236}">
                <a16:creationId xmlns:a16="http://schemas.microsoft.com/office/drawing/2014/main" id="{5001D1A7-0122-493F-B1F1-21BF9E7D3758}"/>
              </a:ext>
            </a:extLst>
          </p:cNvPr>
          <p:cNvSpPr>
            <a:spLocks noChangeAspect="1"/>
          </p:cNvSpPr>
          <p:nvPr/>
        </p:nvSpPr>
        <p:spPr>
          <a:xfrm>
            <a:off x="173371" y="152400"/>
            <a:ext cx="2036429" cy="674315"/>
          </a:xfrm>
          <a:prstGeom prst="rect">
            <a:avLst/>
          </a:prstGeom>
          <a:blipFill>
            <a:blip r:embed="rId2" cstate="print"/>
            <a:stretch>
              <a:fillRect/>
            </a:stretch>
          </a:blipFill>
        </p:spPr>
        <p:txBody>
          <a:bodyPr wrap="square" lIns="0" tIns="0" rIns="0" bIns="0" rtlCol="0"/>
          <a:lstStyle/>
          <a:p>
            <a:endParaRPr/>
          </a:p>
        </p:txBody>
      </p:sp>
      <p:grpSp>
        <p:nvGrpSpPr>
          <p:cNvPr id="49" name="Graphic 1">
            <a:extLst>
              <a:ext uri="{FF2B5EF4-FFF2-40B4-BE49-F238E27FC236}">
                <a16:creationId xmlns:a16="http://schemas.microsoft.com/office/drawing/2014/main" id="{954FFF60-B70E-4E5A-8A8B-D04AD87163FE}"/>
              </a:ext>
            </a:extLst>
          </p:cNvPr>
          <p:cNvGrpSpPr/>
          <p:nvPr/>
        </p:nvGrpSpPr>
        <p:grpSpPr>
          <a:xfrm>
            <a:off x="8253708" y="3297759"/>
            <a:ext cx="1818893" cy="2114309"/>
            <a:chOff x="1403592" y="3935907"/>
            <a:chExt cx="890777" cy="1488722"/>
          </a:xfrm>
        </p:grpSpPr>
        <p:sp>
          <p:nvSpPr>
            <p:cNvPr id="52" name="Freeform: Shape 43">
              <a:extLst>
                <a:ext uri="{FF2B5EF4-FFF2-40B4-BE49-F238E27FC236}">
                  <a16:creationId xmlns:a16="http://schemas.microsoft.com/office/drawing/2014/main" id="{9EC9F733-D22D-417E-A1AA-2D391EBB47FC}"/>
                </a:ext>
              </a:extLst>
            </p:cNvPr>
            <p:cNvSpPr/>
            <p:nvPr/>
          </p:nvSpPr>
          <p:spPr>
            <a:xfrm>
              <a:off x="1804347" y="4329065"/>
              <a:ext cx="88318" cy="1095564"/>
            </a:xfrm>
            <a:custGeom>
              <a:avLst/>
              <a:gdLst>
                <a:gd name="connsiteX0" fmla="*/ 0 w 88318"/>
                <a:gd name="connsiteY0" fmla="*/ 0 h 1095564"/>
                <a:gd name="connsiteX1" fmla="*/ 88318 w 88318"/>
                <a:gd name="connsiteY1" fmla="*/ 53181 h 1095564"/>
                <a:gd name="connsiteX2" fmla="*/ 88318 w 88318"/>
                <a:gd name="connsiteY2" fmla="*/ 1051269 h 1095564"/>
                <a:gd name="connsiteX3" fmla="*/ 0 w 88318"/>
                <a:gd name="connsiteY3" fmla="*/ 1049370 h 1095564"/>
                <a:gd name="connsiteX4" fmla="*/ 0 w 88318"/>
                <a:gd name="connsiteY4" fmla="*/ 0 h 1095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18" h="1095564">
                  <a:moveTo>
                    <a:pt x="0" y="0"/>
                  </a:moveTo>
                  <a:lnTo>
                    <a:pt x="88318" y="53181"/>
                  </a:lnTo>
                  <a:lnTo>
                    <a:pt x="88318" y="1051269"/>
                  </a:lnTo>
                  <a:cubicBezTo>
                    <a:pt x="88318" y="1112047"/>
                    <a:pt x="0" y="1109199"/>
                    <a:pt x="0" y="1049370"/>
                  </a:cubicBezTo>
                  <a:lnTo>
                    <a:pt x="0" y="0"/>
                  </a:lnTo>
                  <a:close/>
                </a:path>
              </a:pathLst>
            </a:custGeom>
            <a:solidFill>
              <a:srgbClr val="666666"/>
            </a:solidFill>
            <a:ln w="9495" cap="flat">
              <a:noFill/>
              <a:prstDash val="solid"/>
              <a:miter/>
            </a:ln>
          </p:spPr>
          <p:txBody>
            <a:bodyPr rtlCol="0" anchor="ctr"/>
            <a:lstStyle/>
            <a:p>
              <a:endParaRPr lang="en-ID"/>
            </a:p>
          </p:txBody>
        </p:sp>
        <p:sp>
          <p:nvSpPr>
            <p:cNvPr id="53" name="Freeform: Shape 45">
              <a:extLst>
                <a:ext uri="{FF2B5EF4-FFF2-40B4-BE49-F238E27FC236}">
                  <a16:creationId xmlns:a16="http://schemas.microsoft.com/office/drawing/2014/main" id="{34FE022C-CCD7-4721-8C7C-95EAA30E9B4A}"/>
                </a:ext>
              </a:extLst>
            </p:cNvPr>
            <p:cNvSpPr/>
            <p:nvPr/>
          </p:nvSpPr>
          <p:spPr>
            <a:xfrm>
              <a:off x="1403592" y="3935907"/>
              <a:ext cx="890777" cy="794862"/>
            </a:xfrm>
            <a:custGeom>
              <a:avLst/>
              <a:gdLst>
                <a:gd name="connsiteX0" fmla="*/ 445389 w 890777"/>
                <a:gd name="connsiteY0" fmla="*/ 0 h 794862"/>
                <a:gd name="connsiteX1" fmla="*/ 0 w 890777"/>
                <a:gd name="connsiteY1" fmla="*/ 397906 h 794862"/>
                <a:gd name="connsiteX2" fmla="*/ 445389 w 890777"/>
                <a:gd name="connsiteY2" fmla="*/ 794862 h 794862"/>
                <a:gd name="connsiteX3" fmla="*/ 890778 w 890777"/>
                <a:gd name="connsiteY3" fmla="*/ 397906 h 794862"/>
              </a:gdLst>
              <a:ahLst/>
              <a:cxnLst>
                <a:cxn ang="0">
                  <a:pos x="connsiteX0" y="connsiteY0"/>
                </a:cxn>
                <a:cxn ang="0">
                  <a:pos x="connsiteX1" y="connsiteY1"/>
                </a:cxn>
                <a:cxn ang="0">
                  <a:pos x="connsiteX2" y="connsiteY2"/>
                </a:cxn>
                <a:cxn ang="0">
                  <a:pos x="connsiteX3" y="connsiteY3"/>
                </a:cxn>
              </a:cxnLst>
              <a:rect l="l" t="t" r="r" b="b"/>
              <a:pathLst>
                <a:path w="890777" h="794862">
                  <a:moveTo>
                    <a:pt x="445389" y="0"/>
                  </a:moveTo>
                  <a:lnTo>
                    <a:pt x="0" y="397906"/>
                  </a:lnTo>
                  <a:lnTo>
                    <a:pt x="445389" y="794862"/>
                  </a:lnTo>
                  <a:lnTo>
                    <a:pt x="890778" y="397906"/>
                  </a:lnTo>
                  <a:close/>
                </a:path>
              </a:pathLst>
            </a:custGeom>
            <a:solidFill>
              <a:schemeClr val="bg1"/>
            </a:solidFill>
            <a:ln w="22225" cap="flat">
              <a:solidFill>
                <a:srgbClr val="002060"/>
              </a:solidFill>
              <a:prstDash val="solid"/>
              <a:miter/>
            </a:ln>
          </p:spPr>
          <p:txBody>
            <a:bodyPr rtlCol="0" anchor="ctr"/>
            <a:lstStyle/>
            <a:p>
              <a:endParaRPr lang="en-ID"/>
            </a:p>
          </p:txBody>
        </p:sp>
      </p:grpSp>
      <p:grpSp>
        <p:nvGrpSpPr>
          <p:cNvPr id="3" name="Group 2">
            <a:extLst>
              <a:ext uri="{FF2B5EF4-FFF2-40B4-BE49-F238E27FC236}">
                <a16:creationId xmlns:a16="http://schemas.microsoft.com/office/drawing/2014/main" id="{6FCFD98F-8ACA-4654-B3C9-D3C43B7693F9}"/>
              </a:ext>
            </a:extLst>
          </p:cNvPr>
          <p:cNvGrpSpPr/>
          <p:nvPr/>
        </p:nvGrpSpPr>
        <p:grpSpPr>
          <a:xfrm>
            <a:off x="2185882" y="2849129"/>
            <a:ext cx="1818893" cy="2279340"/>
            <a:chOff x="625870" y="3107988"/>
            <a:chExt cx="1818893" cy="2279340"/>
          </a:xfrm>
        </p:grpSpPr>
        <p:sp>
          <p:nvSpPr>
            <p:cNvPr id="48" name="Freeform: Shape 43">
              <a:extLst>
                <a:ext uri="{FF2B5EF4-FFF2-40B4-BE49-F238E27FC236}">
                  <a16:creationId xmlns:a16="http://schemas.microsoft.com/office/drawing/2014/main" id="{9EC9F733-D22D-417E-A1AA-2D391EBB47FC}"/>
                </a:ext>
              </a:extLst>
            </p:cNvPr>
            <p:cNvSpPr/>
            <p:nvPr/>
          </p:nvSpPr>
          <p:spPr>
            <a:xfrm flipH="1">
              <a:off x="1445147" y="3831389"/>
              <a:ext cx="180338" cy="1555939"/>
            </a:xfrm>
            <a:custGeom>
              <a:avLst/>
              <a:gdLst>
                <a:gd name="connsiteX0" fmla="*/ 0 w 88318"/>
                <a:gd name="connsiteY0" fmla="*/ 0 h 1095564"/>
                <a:gd name="connsiteX1" fmla="*/ 88318 w 88318"/>
                <a:gd name="connsiteY1" fmla="*/ 53181 h 1095564"/>
                <a:gd name="connsiteX2" fmla="*/ 88318 w 88318"/>
                <a:gd name="connsiteY2" fmla="*/ 1051269 h 1095564"/>
                <a:gd name="connsiteX3" fmla="*/ 0 w 88318"/>
                <a:gd name="connsiteY3" fmla="*/ 1049370 h 1095564"/>
                <a:gd name="connsiteX4" fmla="*/ 0 w 88318"/>
                <a:gd name="connsiteY4" fmla="*/ 0 h 1095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18" h="1095564">
                  <a:moveTo>
                    <a:pt x="0" y="0"/>
                  </a:moveTo>
                  <a:lnTo>
                    <a:pt x="88318" y="53181"/>
                  </a:lnTo>
                  <a:lnTo>
                    <a:pt x="88318" y="1051269"/>
                  </a:lnTo>
                  <a:cubicBezTo>
                    <a:pt x="88318" y="1112047"/>
                    <a:pt x="0" y="1109199"/>
                    <a:pt x="0" y="1049370"/>
                  </a:cubicBezTo>
                  <a:lnTo>
                    <a:pt x="0" y="0"/>
                  </a:lnTo>
                  <a:close/>
                </a:path>
              </a:pathLst>
            </a:custGeom>
            <a:solidFill>
              <a:srgbClr val="666666"/>
            </a:solidFill>
            <a:ln w="9495" cap="flat">
              <a:noFill/>
              <a:prstDash val="solid"/>
              <a:miter/>
            </a:ln>
          </p:spPr>
          <p:txBody>
            <a:bodyPr rtlCol="0" anchor="ctr"/>
            <a:lstStyle/>
            <a:p>
              <a:endParaRPr lang="en-ID" sz="1600" dirty="0"/>
            </a:p>
          </p:txBody>
        </p:sp>
        <p:sp>
          <p:nvSpPr>
            <p:cNvPr id="50" name="Freeform: Shape 45">
              <a:extLst>
                <a:ext uri="{FF2B5EF4-FFF2-40B4-BE49-F238E27FC236}">
                  <a16:creationId xmlns:a16="http://schemas.microsoft.com/office/drawing/2014/main" id="{34FE022C-CCD7-4721-8C7C-95EAA30E9B4A}"/>
                </a:ext>
              </a:extLst>
            </p:cNvPr>
            <p:cNvSpPr/>
            <p:nvPr/>
          </p:nvSpPr>
          <p:spPr>
            <a:xfrm flipH="1">
              <a:off x="625870" y="3546358"/>
              <a:ext cx="1818893" cy="1128877"/>
            </a:xfrm>
            <a:custGeom>
              <a:avLst/>
              <a:gdLst>
                <a:gd name="connsiteX0" fmla="*/ 445389 w 890777"/>
                <a:gd name="connsiteY0" fmla="*/ 0 h 794862"/>
                <a:gd name="connsiteX1" fmla="*/ 0 w 890777"/>
                <a:gd name="connsiteY1" fmla="*/ 397906 h 794862"/>
                <a:gd name="connsiteX2" fmla="*/ 445389 w 890777"/>
                <a:gd name="connsiteY2" fmla="*/ 794862 h 794862"/>
                <a:gd name="connsiteX3" fmla="*/ 890778 w 890777"/>
                <a:gd name="connsiteY3" fmla="*/ 397906 h 794862"/>
              </a:gdLst>
              <a:ahLst/>
              <a:cxnLst>
                <a:cxn ang="0">
                  <a:pos x="connsiteX0" y="connsiteY0"/>
                </a:cxn>
                <a:cxn ang="0">
                  <a:pos x="connsiteX1" y="connsiteY1"/>
                </a:cxn>
                <a:cxn ang="0">
                  <a:pos x="connsiteX2" y="connsiteY2"/>
                </a:cxn>
                <a:cxn ang="0">
                  <a:pos x="connsiteX3" y="connsiteY3"/>
                </a:cxn>
              </a:cxnLst>
              <a:rect l="l" t="t" r="r" b="b"/>
              <a:pathLst>
                <a:path w="890777" h="794862">
                  <a:moveTo>
                    <a:pt x="445389" y="0"/>
                  </a:moveTo>
                  <a:lnTo>
                    <a:pt x="0" y="397906"/>
                  </a:lnTo>
                  <a:lnTo>
                    <a:pt x="445389" y="794862"/>
                  </a:lnTo>
                  <a:lnTo>
                    <a:pt x="890778" y="397906"/>
                  </a:lnTo>
                  <a:close/>
                </a:path>
              </a:pathLst>
            </a:custGeom>
            <a:solidFill>
              <a:schemeClr val="bg1"/>
            </a:solidFill>
            <a:ln w="22225" cap="flat">
              <a:solidFill>
                <a:srgbClr val="002060"/>
              </a:solidFill>
              <a:prstDash val="solid"/>
              <a:miter/>
            </a:ln>
          </p:spPr>
          <p:txBody>
            <a:bodyPr rtlCol="0" anchor="ctr"/>
            <a:lstStyle/>
            <a:p>
              <a:endParaRPr lang="en-ID"/>
            </a:p>
          </p:txBody>
        </p:sp>
        <p:sp>
          <p:nvSpPr>
            <p:cNvPr id="55" name="Rectangle 54">
              <a:extLst>
                <a:ext uri="{FF2B5EF4-FFF2-40B4-BE49-F238E27FC236}">
                  <a16:creationId xmlns:a16="http://schemas.microsoft.com/office/drawing/2014/main" id="{8B19EA1C-EEF8-4FF8-BABD-085969F25F6F}"/>
                </a:ext>
              </a:extLst>
            </p:cNvPr>
            <p:cNvSpPr/>
            <p:nvPr/>
          </p:nvSpPr>
          <p:spPr>
            <a:xfrm flipH="1">
              <a:off x="1091384" y="3107988"/>
              <a:ext cx="819455" cy="369332"/>
            </a:xfrm>
            <a:prstGeom prst="rect">
              <a:avLst/>
            </a:prstGeom>
          </p:spPr>
          <p:txBody>
            <a:bodyPr wrap="none">
              <a:spAutoFit/>
            </a:bodyPr>
            <a:lstStyle/>
            <a:p>
              <a:r>
                <a:rPr lang="en-IN" b="1" dirty="0"/>
                <a:t>Sep 29</a:t>
              </a:r>
            </a:p>
          </p:txBody>
        </p:sp>
        <p:pic>
          <p:nvPicPr>
            <p:cNvPr id="57" name="Picture 56">
              <a:extLst>
                <a:ext uri="{FF2B5EF4-FFF2-40B4-BE49-F238E27FC236}">
                  <a16:creationId xmlns:a16="http://schemas.microsoft.com/office/drawing/2014/main" id="{AA16B274-3F01-4A02-A3D2-5D6F7F79C8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267" y="3931649"/>
              <a:ext cx="971525" cy="329730"/>
            </a:xfrm>
            <a:prstGeom prst="rect">
              <a:avLst/>
            </a:prstGeom>
          </p:spPr>
        </p:pic>
      </p:grpSp>
      <p:pic>
        <p:nvPicPr>
          <p:cNvPr id="59" name="Picture 58">
            <a:extLst>
              <a:ext uri="{FF2B5EF4-FFF2-40B4-BE49-F238E27FC236}">
                <a16:creationId xmlns:a16="http://schemas.microsoft.com/office/drawing/2014/main" id="{191D9BD0-D9AD-4D00-9BAC-69ECEA6EB721}"/>
              </a:ext>
            </a:extLst>
          </p:cNvPr>
          <p:cNvPicPr>
            <a:picLocks noChangeAspect="1"/>
          </p:cNvPicPr>
          <p:nvPr/>
        </p:nvPicPr>
        <p:blipFill>
          <a:blip r:embed="rId4"/>
          <a:stretch>
            <a:fillRect/>
          </a:stretch>
        </p:blipFill>
        <p:spPr>
          <a:xfrm>
            <a:off x="8591422" y="3715805"/>
            <a:ext cx="1187690" cy="321864"/>
          </a:xfrm>
          <a:prstGeom prst="rect">
            <a:avLst/>
          </a:prstGeom>
        </p:spPr>
      </p:pic>
      <p:sp>
        <p:nvSpPr>
          <p:cNvPr id="60" name="Rectangle 59">
            <a:extLst>
              <a:ext uri="{FF2B5EF4-FFF2-40B4-BE49-F238E27FC236}">
                <a16:creationId xmlns:a16="http://schemas.microsoft.com/office/drawing/2014/main" id="{27261AD0-5874-43DC-82FC-56DFB5332D1C}"/>
              </a:ext>
            </a:extLst>
          </p:cNvPr>
          <p:cNvSpPr/>
          <p:nvPr/>
        </p:nvSpPr>
        <p:spPr>
          <a:xfrm>
            <a:off x="8706279" y="2952784"/>
            <a:ext cx="803425" cy="369332"/>
          </a:xfrm>
          <a:prstGeom prst="rect">
            <a:avLst/>
          </a:prstGeom>
        </p:spPr>
        <p:txBody>
          <a:bodyPr wrap="none">
            <a:spAutoFit/>
          </a:bodyPr>
          <a:lstStyle/>
          <a:p>
            <a:r>
              <a:rPr lang="en-IN" b="1" dirty="0"/>
              <a:t>Oct 06</a:t>
            </a:r>
          </a:p>
        </p:txBody>
      </p:sp>
      <p:sp>
        <p:nvSpPr>
          <p:cNvPr id="28" name="Rectangle 27">
            <a:extLst>
              <a:ext uri="{FF2B5EF4-FFF2-40B4-BE49-F238E27FC236}">
                <a16:creationId xmlns:a16="http://schemas.microsoft.com/office/drawing/2014/main" id="{1E4D352D-6152-470A-AB4C-00890C71B8AC}"/>
              </a:ext>
            </a:extLst>
          </p:cNvPr>
          <p:cNvSpPr/>
          <p:nvPr/>
        </p:nvSpPr>
        <p:spPr>
          <a:xfrm>
            <a:off x="6225283" y="1654084"/>
            <a:ext cx="803425" cy="369332"/>
          </a:xfrm>
          <a:prstGeom prst="rect">
            <a:avLst/>
          </a:prstGeom>
        </p:spPr>
        <p:txBody>
          <a:bodyPr wrap="none">
            <a:spAutoFit/>
          </a:bodyPr>
          <a:lstStyle/>
          <a:p>
            <a:r>
              <a:rPr lang="en-IN" b="1" dirty="0"/>
              <a:t>Oct 07</a:t>
            </a:r>
          </a:p>
        </p:txBody>
      </p:sp>
      <p:sp>
        <p:nvSpPr>
          <p:cNvPr id="29" name="Freeform: Shape 43">
            <a:extLst>
              <a:ext uri="{FF2B5EF4-FFF2-40B4-BE49-F238E27FC236}">
                <a16:creationId xmlns:a16="http://schemas.microsoft.com/office/drawing/2014/main" id="{A4DDDBC8-0716-4556-8775-546C2FCDAEE2}"/>
              </a:ext>
            </a:extLst>
          </p:cNvPr>
          <p:cNvSpPr/>
          <p:nvPr/>
        </p:nvSpPr>
        <p:spPr>
          <a:xfrm>
            <a:off x="6589721" y="2545662"/>
            <a:ext cx="180338" cy="1555939"/>
          </a:xfrm>
          <a:custGeom>
            <a:avLst/>
            <a:gdLst>
              <a:gd name="connsiteX0" fmla="*/ 0 w 88318"/>
              <a:gd name="connsiteY0" fmla="*/ 0 h 1095564"/>
              <a:gd name="connsiteX1" fmla="*/ 88318 w 88318"/>
              <a:gd name="connsiteY1" fmla="*/ 53181 h 1095564"/>
              <a:gd name="connsiteX2" fmla="*/ 88318 w 88318"/>
              <a:gd name="connsiteY2" fmla="*/ 1051269 h 1095564"/>
              <a:gd name="connsiteX3" fmla="*/ 0 w 88318"/>
              <a:gd name="connsiteY3" fmla="*/ 1049370 h 1095564"/>
              <a:gd name="connsiteX4" fmla="*/ 0 w 88318"/>
              <a:gd name="connsiteY4" fmla="*/ 0 h 1095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18" h="1095564">
                <a:moveTo>
                  <a:pt x="0" y="0"/>
                </a:moveTo>
                <a:lnTo>
                  <a:pt x="88318" y="53181"/>
                </a:lnTo>
                <a:lnTo>
                  <a:pt x="88318" y="1051269"/>
                </a:lnTo>
                <a:cubicBezTo>
                  <a:pt x="88318" y="1112047"/>
                  <a:pt x="0" y="1109199"/>
                  <a:pt x="0" y="1049370"/>
                </a:cubicBezTo>
                <a:lnTo>
                  <a:pt x="0" y="0"/>
                </a:lnTo>
                <a:close/>
              </a:path>
            </a:pathLst>
          </a:custGeom>
          <a:solidFill>
            <a:srgbClr val="666666"/>
          </a:solidFill>
          <a:ln w="9495" cap="flat">
            <a:noFill/>
            <a:prstDash val="solid"/>
            <a:miter/>
          </a:ln>
        </p:spPr>
        <p:txBody>
          <a:bodyPr rtlCol="0" anchor="ctr"/>
          <a:lstStyle/>
          <a:p>
            <a:endParaRPr lang="en-ID"/>
          </a:p>
        </p:txBody>
      </p:sp>
      <p:sp>
        <p:nvSpPr>
          <p:cNvPr id="30" name="Freeform: Shape 45">
            <a:extLst>
              <a:ext uri="{FF2B5EF4-FFF2-40B4-BE49-F238E27FC236}">
                <a16:creationId xmlns:a16="http://schemas.microsoft.com/office/drawing/2014/main" id="{64B4A961-91CD-439E-B73B-C1ADAF1371F7}"/>
              </a:ext>
            </a:extLst>
          </p:cNvPr>
          <p:cNvSpPr/>
          <p:nvPr/>
        </p:nvSpPr>
        <p:spPr>
          <a:xfrm>
            <a:off x="5771412" y="1987292"/>
            <a:ext cx="1818893" cy="1128877"/>
          </a:xfrm>
          <a:custGeom>
            <a:avLst/>
            <a:gdLst>
              <a:gd name="connsiteX0" fmla="*/ 445389 w 890777"/>
              <a:gd name="connsiteY0" fmla="*/ 0 h 794862"/>
              <a:gd name="connsiteX1" fmla="*/ 0 w 890777"/>
              <a:gd name="connsiteY1" fmla="*/ 397906 h 794862"/>
              <a:gd name="connsiteX2" fmla="*/ 445389 w 890777"/>
              <a:gd name="connsiteY2" fmla="*/ 794862 h 794862"/>
              <a:gd name="connsiteX3" fmla="*/ 890778 w 890777"/>
              <a:gd name="connsiteY3" fmla="*/ 397906 h 794862"/>
            </a:gdLst>
            <a:ahLst/>
            <a:cxnLst>
              <a:cxn ang="0">
                <a:pos x="connsiteX0" y="connsiteY0"/>
              </a:cxn>
              <a:cxn ang="0">
                <a:pos x="connsiteX1" y="connsiteY1"/>
              </a:cxn>
              <a:cxn ang="0">
                <a:pos x="connsiteX2" y="connsiteY2"/>
              </a:cxn>
              <a:cxn ang="0">
                <a:pos x="connsiteX3" y="connsiteY3"/>
              </a:cxn>
            </a:cxnLst>
            <a:rect l="l" t="t" r="r" b="b"/>
            <a:pathLst>
              <a:path w="890777" h="794862">
                <a:moveTo>
                  <a:pt x="445389" y="0"/>
                </a:moveTo>
                <a:lnTo>
                  <a:pt x="0" y="397906"/>
                </a:lnTo>
                <a:lnTo>
                  <a:pt x="445389" y="794862"/>
                </a:lnTo>
                <a:lnTo>
                  <a:pt x="890778" y="397906"/>
                </a:lnTo>
                <a:close/>
              </a:path>
            </a:pathLst>
          </a:custGeom>
          <a:solidFill>
            <a:schemeClr val="bg1"/>
          </a:solidFill>
          <a:ln w="22225" cap="flat">
            <a:solidFill>
              <a:srgbClr val="002060"/>
            </a:solidFill>
            <a:prstDash val="solid"/>
            <a:miter/>
          </a:ln>
        </p:spPr>
        <p:txBody>
          <a:bodyPr rtlCol="0" anchor="ctr"/>
          <a:lstStyle/>
          <a:p>
            <a:endParaRPr lang="en-ID"/>
          </a:p>
        </p:txBody>
      </p:sp>
      <p:pic>
        <p:nvPicPr>
          <p:cNvPr id="1026" name="Picture 2" descr="Rebel Foods - Home | Facebook">
            <a:extLst>
              <a:ext uri="{FF2B5EF4-FFF2-40B4-BE49-F238E27FC236}">
                <a16:creationId xmlns:a16="http://schemas.microsoft.com/office/drawing/2014/main" id="{664637C4-BFA6-443C-9408-673C6ED2D36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9618" b="30841"/>
          <a:stretch/>
        </p:blipFill>
        <p:spPr bwMode="auto">
          <a:xfrm>
            <a:off x="6201565" y="2345129"/>
            <a:ext cx="956649" cy="378268"/>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4">
            <a:extLst>
              <a:ext uri="{FF2B5EF4-FFF2-40B4-BE49-F238E27FC236}">
                <a16:creationId xmlns:a16="http://schemas.microsoft.com/office/drawing/2014/main" id="{290FB04F-E329-4336-B5C5-766DE8C0BBC6}"/>
              </a:ext>
            </a:extLst>
          </p:cNvPr>
          <p:cNvSpPr/>
          <p:nvPr/>
        </p:nvSpPr>
        <p:spPr>
          <a:xfrm>
            <a:off x="7495925" y="16863"/>
            <a:ext cx="803425" cy="369332"/>
          </a:xfrm>
          <a:prstGeom prst="rect">
            <a:avLst/>
          </a:prstGeom>
        </p:spPr>
        <p:txBody>
          <a:bodyPr wrap="none">
            <a:spAutoFit/>
          </a:bodyPr>
          <a:lstStyle/>
          <a:p>
            <a:r>
              <a:rPr lang="en-IN" b="1" dirty="0"/>
              <a:t>Oct 13</a:t>
            </a:r>
          </a:p>
        </p:txBody>
      </p:sp>
      <p:sp>
        <p:nvSpPr>
          <p:cNvPr id="39" name="Rectangle 38">
            <a:extLst>
              <a:ext uri="{FF2B5EF4-FFF2-40B4-BE49-F238E27FC236}">
                <a16:creationId xmlns:a16="http://schemas.microsoft.com/office/drawing/2014/main" id="{1F702431-5898-429A-AEA9-BC6B8B98E015}"/>
              </a:ext>
            </a:extLst>
          </p:cNvPr>
          <p:cNvSpPr/>
          <p:nvPr/>
        </p:nvSpPr>
        <p:spPr>
          <a:xfrm>
            <a:off x="4022823" y="258173"/>
            <a:ext cx="803425" cy="369332"/>
          </a:xfrm>
          <a:prstGeom prst="rect">
            <a:avLst/>
          </a:prstGeom>
        </p:spPr>
        <p:txBody>
          <a:bodyPr wrap="none">
            <a:spAutoFit/>
          </a:bodyPr>
          <a:lstStyle/>
          <a:p>
            <a:r>
              <a:rPr lang="en-IN" b="1" dirty="0"/>
              <a:t>Oct 13</a:t>
            </a:r>
          </a:p>
        </p:txBody>
      </p:sp>
      <p:pic>
        <p:nvPicPr>
          <p:cNvPr id="42" name="Picture 41">
            <a:extLst>
              <a:ext uri="{FF2B5EF4-FFF2-40B4-BE49-F238E27FC236}">
                <a16:creationId xmlns:a16="http://schemas.microsoft.com/office/drawing/2014/main" id="{370FEB03-AAAD-4CDD-9E2B-2BCD6EA44045}"/>
              </a:ext>
            </a:extLst>
          </p:cNvPr>
          <p:cNvPicPr>
            <a:picLocks noChangeAspect="1"/>
          </p:cNvPicPr>
          <p:nvPr/>
        </p:nvPicPr>
        <p:blipFill>
          <a:blip r:embed="rId6"/>
          <a:stretch>
            <a:fillRect/>
          </a:stretch>
        </p:blipFill>
        <p:spPr>
          <a:xfrm>
            <a:off x="3885982" y="975098"/>
            <a:ext cx="1275771" cy="307945"/>
          </a:xfrm>
          <a:prstGeom prst="rect">
            <a:avLst/>
          </a:prstGeom>
        </p:spPr>
      </p:pic>
      <p:pic>
        <p:nvPicPr>
          <p:cNvPr id="2" name="Picture 2" descr="MobiKwik Flight Offers &amp;amp; SuperCash - IndiGo">
            <a:extLst>
              <a:ext uri="{FF2B5EF4-FFF2-40B4-BE49-F238E27FC236}">
                <a16:creationId xmlns:a16="http://schemas.microsoft.com/office/drawing/2014/main" id="{08FB8456-A297-420C-BECB-8993FB48500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58214" y="242903"/>
            <a:ext cx="1644270" cy="1250788"/>
          </a:xfrm>
          <a:prstGeom prst="rect">
            <a:avLst/>
          </a:prstGeom>
          <a:noFill/>
          <a:extLst>
            <a:ext uri="{909E8E84-426E-40DD-AFC4-6F175D3DCCD1}">
              <a14:hiddenFill xmlns:a14="http://schemas.microsoft.com/office/drawing/2010/main">
                <a:solidFill>
                  <a:srgbClr val="FFFFFF"/>
                </a:solidFill>
              </a14:hiddenFill>
            </a:ext>
          </a:extLst>
        </p:spPr>
      </p:pic>
      <p:grpSp>
        <p:nvGrpSpPr>
          <p:cNvPr id="45" name="Graphic 1">
            <a:extLst>
              <a:ext uri="{FF2B5EF4-FFF2-40B4-BE49-F238E27FC236}">
                <a16:creationId xmlns:a16="http://schemas.microsoft.com/office/drawing/2014/main" id="{82CC2BC1-865F-4E4B-8F0E-180465303320}"/>
              </a:ext>
            </a:extLst>
          </p:cNvPr>
          <p:cNvGrpSpPr/>
          <p:nvPr/>
        </p:nvGrpSpPr>
        <p:grpSpPr>
          <a:xfrm flipH="1">
            <a:off x="46954" y="3383508"/>
            <a:ext cx="1818893" cy="2114309"/>
            <a:chOff x="1403592" y="3935907"/>
            <a:chExt cx="890777" cy="1488722"/>
          </a:xfrm>
        </p:grpSpPr>
        <p:sp>
          <p:nvSpPr>
            <p:cNvPr id="47" name="Freeform: Shape 43">
              <a:extLst>
                <a:ext uri="{FF2B5EF4-FFF2-40B4-BE49-F238E27FC236}">
                  <a16:creationId xmlns:a16="http://schemas.microsoft.com/office/drawing/2014/main" id="{AE257162-36E2-4BDF-B65A-1D66513B7F98}"/>
                </a:ext>
              </a:extLst>
            </p:cNvPr>
            <p:cNvSpPr/>
            <p:nvPr/>
          </p:nvSpPr>
          <p:spPr>
            <a:xfrm>
              <a:off x="1804347" y="4329065"/>
              <a:ext cx="88318" cy="1095564"/>
            </a:xfrm>
            <a:custGeom>
              <a:avLst/>
              <a:gdLst>
                <a:gd name="connsiteX0" fmla="*/ 0 w 88318"/>
                <a:gd name="connsiteY0" fmla="*/ 0 h 1095564"/>
                <a:gd name="connsiteX1" fmla="*/ 88318 w 88318"/>
                <a:gd name="connsiteY1" fmla="*/ 53181 h 1095564"/>
                <a:gd name="connsiteX2" fmla="*/ 88318 w 88318"/>
                <a:gd name="connsiteY2" fmla="*/ 1051269 h 1095564"/>
                <a:gd name="connsiteX3" fmla="*/ 0 w 88318"/>
                <a:gd name="connsiteY3" fmla="*/ 1049370 h 1095564"/>
                <a:gd name="connsiteX4" fmla="*/ 0 w 88318"/>
                <a:gd name="connsiteY4" fmla="*/ 0 h 1095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18" h="1095564">
                  <a:moveTo>
                    <a:pt x="0" y="0"/>
                  </a:moveTo>
                  <a:lnTo>
                    <a:pt x="88318" y="53181"/>
                  </a:lnTo>
                  <a:lnTo>
                    <a:pt x="88318" y="1051269"/>
                  </a:lnTo>
                  <a:cubicBezTo>
                    <a:pt x="88318" y="1112047"/>
                    <a:pt x="0" y="1109199"/>
                    <a:pt x="0" y="1049370"/>
                  </a:cubicBezTo>
                  <a:lnTo>
                    <a:pt x="0" y="0"/>
                  </a:lnTo>
                  <a:close/>
                </a:path>
              </a:pathLst>
            </a:custGeom>
            <a:solidFill>
              <a:srgbClr val="666666"/>
            </a:solidFill>
            <a:ln w="9495" cap="flat">
              <a:noFill/>
              <a:prstDash val="solid"/>
              <a:miter/>
            </a:ln>
          </p:spPr>
          <p:txBody>
            <a:bodyPr rtlCol="0" anchor="ctr"/>
            <a:lstStyle/>
            <a:p>
              <a:endParaRPr lang="en-ID"/>
            </a:p>
          </p:txBody>
        </p:sp>
        <p:sp>
          <p:nvSpPr>
            <p:cNvPr id="51" name="Freeform: Shape 50">
              <a:extLst>
                <a:ext uri="{FF2B5EF4-FFF2-40B4-BE49-F238E27FC236}">
                  <a16:creationId xmlns:a16="http://schemas.microsoft.com/office/drawing/2014/main" id="{D9AFAF7C-202E-4C41-9A6A-18F645ED8F1B}"/>
                </a:ext>
              </a:extLst>
            </p:cNvPr>
            <p:cNvSpPr/>
            <p:nvPr/>
          </p:nvSpPr>
          <p:spPr>
            <a:xfrm>
              <a:off x="1403592" y="3935907"/>
              <a:ext cx="890777" cy="794862"/>
            </a:xfrm>
            <a:custGeom>
              <a:avLst/>
              <a:gdLst>
                <a:gd name="connsiteX0" fmla="*/ 445389 w 890777"/>
                <a:gd name="connsiteY0" fmla="*/ 0 h 794862"/>
                <a:gd name="connsiteX1" fmla="*/ 0 w 890777"/>
                <a:gd name="connsiteY1" fmla="*/ 397906 h 794862"/>
                <a:gd name="connsiteX2" fmla="*/ 445389 w 890777"/>
                <a:gd name="connsiteY2" fmla="*/ 794862 h 794862"/>
                <a:gd name="connsiteX3" fmla="*/ 890778 w 890777"/>
                <a:gd name="connsiteY3" fmla="*/ 397906 h 794862"/>
              </a:gdLst>
              <a:ahLst/>
              <a:cxnLst>
                <a:cxn ang="0">
                  <a:pos x="connsiteX0" y="connsiteY0"/>
                </a:cxn>
                <a:cxn ang="0">
                  <a:pos x="connsiteX1" y="connsiteY1"/>
                </a:cxn>
                <a:cxn ang="0">
                  <a:pos x="connsiteX2" y="connsiteY2"/>
                </a:cxn>
                <a:cxn ang="0">
                  <a:pos x="connsiteX3" y="connsiteY3"/>
                </a:cxn>
              </a:cxnLst>
              <a:rect l="l" t="t" r="r" b="b"/>
              <a:pathLst>
                <a:path w="890777" h="794862">
                  <a:moveTo>
                    <a:pt x="445389" y="0"/>
                  </a:moveTo>
                  <a:lnTo>
                    <a:pt x="0" y="397906"/>
                  </a:lnTo>
                  <a:lnTo>
                    <a:pt x="445389" y="794862"/>
                  </a:lnTo>
                  <a:lnTo>
                    <a:pt x="890778" y="397906"/>
                  </a:lnTo>
                  <a:close/>
                </a:path>
              </a:pathLst>
            </a:custGeom>
            <a:solidFill>
              <a:schemeClr val="bg1"/>
            </a:solidFill>
            <a:ln w="22225" cap="flat">
              <a:solidFill>
                <a:srgbClr val="002060"/>
              </a:solidFill>
              <a:prstDash val="solid"/>
              <a:miter/>
            </a:ln>
          </p:spPr>
          <p:txBody>
            <a:bodyPr rtlCol="0" anchor="ctr"/>
            <a:lstStyle/>
            <a:p>
              <a:endParaRPr lang="en-ID"/>
            </a:p>
          </p:txBody>
        </p:sp>
      </p:grpSp>
      <p:sp>
        <p:nvSpPr>
          <p:cNvPr id="54" name="Rectangle 53">
            <a:extLst>
              <a:ext uri="{FF2B5EF4-FFF2-40B4-BE49-F238E27FC236}">
                <a16:creationId xmlns:a16="http://schemas.microsoft.com/office/drawing/2014/main" id="{C976B71C-DEAC-49E0-B8F0-188836661EBB}"/>
              </a:ext>
            </a:extLst>
          </p:cNvPr>
          <p:cNvSpPr/>
          <p:nvPr/>
        </p:nvSpPr>
        <p:spPr>
          <a:xfrm flipH="1">
            <a:off x="527949" y="3034191"/>
            <a:ext cx="819455" cy="369332"/>
          </a:xfrm>
          <a:prstGeom prst="rect">
            <a:avLst/>
          </a:prstGeom>
        </p:spPr>
        <p:txBody>
          <a:bodyPr wrap="none">
            <a:spAutoFit/>
          </a:bodyPr>
          <a:lstStyle/>
          <a:p>
            <a:r>
              <a:rPr lang="en-IN" b="1" dirty="0"/>
              <a:t>Sep 16</a:t>
            </a:r>
          </a:p>
        </p:txBody>
      </p:sp>
      <p:pic>
        <p:nvPicPr>
          <p:cNvPr id="56" name="Picture 2" descr="Search Jobs Online | Hire Candidates | Post a Job for Free | apna.co">
            <a:extLst>
              <a:ext uri="{FF2B5EF4-FFF2-40B4-BE49-F238E27FC236}">
                <a16:creationId xmlns:a16="http://schemas.microsoft.com/office/drawing/2014/main" id="{949BCC22-62B8-4924-908B-533DD81BC1BB}"/>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94776" y="3587579"/>
            <a:ext cx="685800" cy="68580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a:extLst>
              <a:ext uri="{FF2B5EF4-FFF2-40B4-BE49-F238E27FC236}">
                <a16:creationId xmlns:a16="http://schemas.microsoft.com/office/drawing/2014/main" id="{55CC3D0D-0C0E-4319-BE50-DFC5A6AF4AC3}"/>
              </a:ext>
            </a:extLst>
          </p:cNvPr>
          <p:cNvGrpSpPr/>
          <p:nvPr/>
        </p:nvGrpSpPr>
        <p:grpSpPr>
          <a:xfrm>
            <a:off x="4397611" y="3823838"/>
            <a:ext cx="1818893" cy="2509869"/>
            <a:chOff x="3239894" y="2489163"/>
            <a:chExt cx="1818893" cy="2509869"/>
          </a:xfrm>
        </p:grpSpPr>
        <p:grpSp>
          <p:nvGrpSpPr>
            <p:cNvPr id="43" name="Graphic 1">
              <a:extLst>
                <a:ext uri="{FF2B5EF4-FFF2-40B4-BE49-F238E27FC236}">
                  <a16:creationId xmlns:a16="http://schemas.microsoft.com/office/drawing/2014/main" id="{954FFF60-B70E-4E5A-8A8B-D04AD87163FE}"/>
                </a:ext>
              </a:extLst>
            </p:cNvPr>
            <p:cNvGrpSpPr/>
            <p:nvPr/>
          </p:nvGrpSpPr>
          <p:grpSpPr>
            <a:xfrm>
              <a:off x="3239894" y="2884723"/>
              <a:ext cx="1818893" cy="2114309"/>
              <a:chOff x="1403592" y="3935907"/>
              <a:chExt cx="890777" cy="1488722"/>
            </a:xfrm>
          </p:grpSpPr>
          <p:sp>
            <p:nvSpPr>
              <p:cNvPr id="44" name="Freeform: Shape 43">
                <a:extLst>
                  <a:ext uri="{FF2B5EF4-FFF2-40B4-BE49-F238E27FC236}">
                    <a16:creationId xmlns:a16="http://schemas.microsoft.com/office/drawing/2014/main" id="{9EC9F733-D22D-417E-A1AA-2D391EBB47FC}"/>
                  </a:ext>
                </a:extLst>
              </p:cNvPr>
              <p:cNvSpPr/>
              <p:nvPr/>
            </p:nvSpPr>
            <p:spPr>
              <a:xfrm>
                <a:off x="1804347" y="4329065"/>
                <a:ext cx="88318" cy="1095564"/>
              </a:xfrm>
              <a:custGeom>
                <a:avLst/>
                <a:gdLst>
                  <a:gd name="connsiteX0" fmla="*/ 0 w 88318"/>
                  <a:gd name="connsiteY0" fmla="*/ 0 h 1095564"/>
                  <a:gd name="connsiteX1" fmla="*/ 88318 w 88318"/>
                  <a:gd name="connsiteY1" fmla="*/ 53181 h 1095564"/>
                  <a:gd name="connsiteX2" fmla="*/ 88318 w 88318"/>
                  <a:gd name="connsiteY2" fmla="*/ 1051269 h 1095564"/>
                  <a:gd name="connsiteX3" fmla="*/ 0 w 88318"/>
                  <a:gd name="connsiteY3" fmla="*/ 1049370 h 1095564"/>
                  <a:gd name="connsiteX4" fmla="*/ 0 w 88318"/>
                  <a:gd name="connsiteY4" fmla="*/ 0 h 1095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18" h="1095564">
                    <a:moveTo>
                      <a:pt x="0" y="0"/>
                    </a:moveTo>
                    <a:lnTo>
                      <a:pt x="88318" y="53181"/>
                    </a:lnTo>
                    <a:lnTo>
                      <a:pt x="88318" y="1051269"/>
                    </a:lnTo>
                    <a:cubicBezTo>
                      <a:pt x="88318" y="1112047"/>
                      <a:pt x="0" y="1109199"/>
                      <a:pt x="0" y="1049370"/>
                    </a:cubicBezTo>
                    <a:lnTo>
                      <a:pt x="0" y="0"/>
                    </a:lnTo>
                    <a:close/>
                  </a:path>
                </a:pathLst>
              </a:custGeom>
              <a:solidFill>
                <a:srgbClr val="666666"/>
              </a:solidFill>
              <a:ln w="9495" cap="flat">
                <a:noFill/>
                <a:prstDash val="solid"/>
                <a:miter/>
              </a:ln>
            </p:spPr>
            <p:txBody>
              <a:bodyPr rtlCol="0" anchor="ctr"/>
              <a:lstStyle/>
              <a:p>
                <a:endParaRPr lang="en-ID"/>
              </a:p>
            </p:txBody>
          </p:sp>
          <p:sp>
            <p:nvSpPr>
              <p:cNvPr id="46" name="Freeform: Shape 45">
                <a:extLst>
                  <a:ext uri="{FF2B5EF4-FFF2-40B4-BE49-F238E27FC236}">
                    <a16:creationId xmlns:a16="http://schemas.microsoft.com/office/drawing/2014/main" id="{34FE022C-CCD7-4721-8C7C-95EAA30E9B4A}"/>
                  </a:ext>
                </a:extLst>
              </p:cNvPr>
              <p:cNvSpPr/>
              <p:nvPr/>
            </p:nvSpPr>
            <p:spPr>
              <a:xfrm>
                <a:off x="1403592" y="3935907"/>
                <a:ext cx="890777" cy="794862"/>
              </a:xfrm>
              <a:custGeom>
                <a:avLst/>
                <a:gdLst>
                  <a:gd name="connsiteX0" fmla="*/ 445389 w 890777"/>
                  <a:gd name="connsiteY0" fmla="*/ 0 h 794862"/>
                  <a:gd name="connsiteX1" fmla="*/ 0 w 890777"/>
                  <a:gd name="connsiteY1" fmla="*/ 397906 h 794862"/>
                  <a:gd name="connsiteX2" fmla="*/ 445389 w 890777"/>
                  <a:gd name="connsiteY2" fmla="*/ 794862 h 794862"/>
                  <a:gd name="connsiteX3" fmla="*/ 890778 w 890777"/>
                  <a:gd name="connsiteY3" fmla="*/ 397906 h 794862"/>
                </a:gdLst>
                <a:ahLst/>
                <a:cxnLst>
                  <a:cxn ang="0">
                    <a:pos x="connsiteX0" y="connsiteY0"/>
                  </a:cxn>
                  <a:cxn ang="0">
                    <a:pos x="connsiteX1" y="connsiteY1"/>
                  </a:cxn>
                  <a:cxn ang="0">
                    <a:pos x="connsiteX2" y="connsiteY2"/>
                  </a:cxn>
                  <a:cxn ang="0">
                    <a:pos x="connsiteX3" y="connsiteY3"/>
                  </a:cxn>
                </a:cxnLst>
                <a:rect l="l" t="t" r="r" b="b"/>
                <a:pathLst>
                  <a:path w="890777" h="794862">
                    <a:moveTo>
                      <a:pt x="445389" y="0"/>
                    </a:moveTo>
                    <a:lnTo>
                      <a:pt x="0" y="397906"/>
                    </a:lnTo>
                    <a:lnTo>
                      <a:pt x="445389" y="794862"/>
                    </a:lnTo>
                    <a:lnTo>
                      <a:pt x="890778" y="397906"/>
                    </a:lnTo>
                    <a:close/>
                  </a:path>
                </a:pathLst>
              </a:custGeom>
              <a:solidFill>
                <a:schemeClr val="bg1"/>
              </a:solidFill>
              <a:ln w="22225" cap="flat">
                <a:solidFill>
                  <a:srgbClr val="002060"/>
                </a:solidFill>
                <a:prstDash val="solid"/>
                <a:miter/>
              </a:ln>
            </p:spPr>
            <p:txBody>
              <a:bodyPr rtlCol="0" anchor="ctr"/>
              <a:lstStyle/>
              <a:p>
                <a:endParaRPr lang="en-ID"/>
              </a:p>
            </p:txBody>
          </p:sp>
        </p:grpSp>
        <p:sp>
          <p:nvSpPr>
            <p:cNvPr id="78" name="Rectangle 77">
              <a:extLst>
                <a:ext uri="{FF2B5EF4-FFF2-40B4-BE49-F238E27FC236}">
                  <a16:creationId xmlns:a16="http://schemas.microsoft.com/office/drawing/2014/main" id="{8B19EA1C-EEF8-4FF8-BABD-085969F25F6F}"/>
                </a:ext>
              </a:extLst>
            </p:cNvPr>
            <p:cNvSpPr/>
            <p:nvPr/>
          </p:nvSpPr>
          <p:spPr>
            <a:xfrm>
              <a:off x="3725018" y="2489163"/>
              <a:ext cx="803425" cy="369332"/>
            </a:xfrm>
            <a:prstGeom prst="rect">
              <a:avLst/>
            </a:prstGeom>
          </p:spPr>
          <p:txBody>
            <a:bodyPr wrap="square">
              <a:spAutoFit/>
            </a:bodyPr>
            <a:lstStyle/>
            <a:p>
              <a:r>
                <a:rPr lang="en-IN" b="1" dirty="0"/>
                <a:t>Oct 05</a:t>
              </a:r>
            </a:p>
          </p:txBody>
        </p:sp>
        <p:pic>
          <p:nvPicPr>
            <p:cNvPr id="58" name="Picture 2" descr="licious">
              <a:extLst>
                <a:ext uri="{FF2B5EF4-FFF2-40B4-BE49-F238E27FC236}">
                  <a16:creationId xmlns:a16="http://schemas.microsoft.com/office/drawing/2014/main" id="{D98CB1A7-4F88-4595-B393-F29443E5576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22831" y="3298579"/>
              <a:ext cx="1086025" cy="41935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60971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0"/>
                                  </p:stCondLst>
                                  <p:childTnLst>
                                    <p:set>
                                      <p:cBhvr>
                                        <p:cTn id="13" dur="1" fill="hold">
                                          <p:stCondLst>
                                            <p:cond delay="0"/>
                                          </p:stCondLst>
                                        </p:cTn>
                                        <p:tgtEl>
                                          <p:spTgt spid="49"/>
                                        </p:tgtEl>
                                        <p:attrNameLst>
                                          <p:attrName>style.visibility</p:attrName>
                                        </p:attrNameLst>
                                      </p:cBhvr>
                                      <p:to>
                                        <p:strVal val="visible"/>
                                      </p:to>
                                    </p:set>
                                    <p:anim calcmode="lin" valueType="num">
                                      <p:cBhvr>
                                        <p:cTn id="14" dur="500" fill="hold"/>
                                        <p:tgtEl>
                                          <p:spTgt spid="49"/>
                                        </p:tgtEl>
                                        <p:attrNameLst>
                                          <p:attrName>ppt_w</p:attrName>
                                        </p:attrNameLst>
                                      </p:cBhvr>
                                      <p:tavLst>
                                        <p:tav tm="0">
                                          <p:val>
                                            <p:fltVal val="0"/>
                                          </p:val>
                                        </p:tav>
                                        <p:tav tm="100000">
                                          <p:val>
                                            <p:strVal val="#ppt_w"/>
                                          </p:val>
                                        </p:tav>
                                      </p:tavLst>
                                    </p:anim>
                                    <p:anim calcmode="lin" valueType="num">
                                      <p:cBhvr>
                                        <p:cTn id="15" dur="500" fill="hold"/>
                                        <p:tgtEl>
                                          <p:spTgt spid="49"/>
                                        </p:tgtEl>
                                        <p:attrNameLst>
                                          <p:attrName>ppt_h</p:attrName>
                                        </p:attrNameLst>
                                      </p:cBhvr>
                                      <p:tavLst>
                                        <p:tav tm="0">
                                          <p:val>
                                            <p:fltVal val="0"/>
                                          </p:val>
                                        </p:tav>
                                        <p:tav tm="100000">
                                          <p:val>
                                            <p:strVal val="#ppt_h"/>
                                          </p:val>
                                        </p:tav>
                                      </p:tavLst>
                                    </p:anim>
                                    <p:animEffect transition="in" filter="fade">
                                      <p:cBhvr>
                                        <p:cTn id="16" dur="500"/>
                                        <p:tgtEl>
                                          <p:spTgt spid="49"/>
                                        </p:tgtEl>
                                      </p:cBhvr>
                                    </p:animEffect>
                                    <p:anim calcmode="lin" valueType="num">
                                      <p:cBhvr>
                                        <p:cTn id="17" dur="500" fill="hold"/>
                                        <p:tgtEl>
                                          <p:spTgt spid="49"/>
                                        </p:tgtEl>
                                        <p:attrNameLst>
                                          <p:attrName>ppt_x</p:attrName>
                                        </p:attrNameLst>
                                      </p:cBhvr>
                                      <p:tavLst>
                                        <p:tav tm="0">
                                          <p:val>
                                            <p:fltVal val="0.5"/>
                                          </p:val>
                                        </p:tav>
                                        <p:tav tm="100000">
                                          <p:val>
                                            <p:strVal val="#ppt_x"/>
                                          </p:val>
                                        </p:tav>
                                      </p:tavLst>
                                    </p:anim>
                                    <p:anim calcmode="lin" valueType="num">
                                      <p:cBhvr>
                                        <p:cTn id="18" dur="500" fill="hold"/>
                                        <p:tgtEl>
                                          <p:spTgt spid="49"/>
                                        </p:tgtEl>
                                        <p:attrNameLst>
                                          <p:attrName>ppt_y</p:attrName>
                                        </p:attrNameLst>
                                      </p:cBhvr>
                                      <p:tavLst>
                                        <p:tav tm="0">
                                          <p:val>
                                            <p:fltVal val="0.5"/>
                                          </p:val>
                                        </p:tav>
                                        <p:tav tm="100000">
                                          <p:val>
                                            <p:strVal val="#ppt_y"/>
                                          </p:val>
                                        </p:tav>
                                      </p:tavLst>
                                    </p:anim>
                                  </p:childTnLst>
                                </p:cTn>
                              </p:par>
                              <p:par>
                                <p:cTn id="19" presetID="53" presetClass="entr" presetSubtype="528" fill="hold" nodeType="with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animEffect transition="in" filter="fade">
                                      <p:cBhvr>
                                        <p:cTn id="23" dur="500"/>
                                        <p:tgtEl>
                                          <p:spTgt spid="36"/>
                                        </p:tgtEl>
                                      </p:cBhvr>
                                    </p:animEffect>
                                    <p:anim calcmode="lin" valueType="num">
                                      <p:cBhvr>
                                        <p:cTn id="24" dur="500" fill="hold"/>
                                        <p:tgtEl>
                                          <p:spTgt spid="36"/>
                                        </p:tgtEl>
                                        <p:attrNameLst>
                                          <p:attrName>ppt_x</p:attrName>
                                        </p:attrNameLst>
                                      </p:cBhvr>
                                      <p:tavLst>
                                        <p:tav tm="0">
                                          <p:val>
                                            <p:fltVal val="0.5"/>
                                          </p:val>
                                        </p:tav>
                                        <p:tav tm="100000">
                                          <p:val>
                                            <p:strVal val="#ppt_x"/>
                                          </p:val>
                                        </p:tav>
                                      </p:tavLst>
                                    </p:anim>
                                    <p:anim calcmode="lin" valueType="num">
                                      <p:cBhvr>
                                        <p:cTn id="25" dur="500" fill="hold"/>
                                        <p:tgtEl>
                                          <p:spTgt spid="36"/>
                                        </p:tgtEl>
                                        <p:attrNameLst>
                                          <p:attrName>ppt_y</p:attrName>
                                        </p:attrNameLst>
                                      </p:cBhvr>
                                      <p:tavLst>
                                        <p:tav tm="0">
                                          <p:val>
                                            <p:fltVal val="0.5"/>
                                          </p:val>
                                        </p:tav>
                                        <p:tav tm="100000">
                                          <p:val>
                                            <p:strVal val="#ppt_y"/>
                                          </p:val>
                                        </p:tav>
                                      </p:tavLst>
                                    </p:anim>
                                  </p:childTnLst>
                                </p:cTn>
                              </p:par>
                              <p:par>
                                <p:cTn id="26" presetID="53" presetClass="entr" presetSubtype="528" fill="hold"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500" fill="hold"/>
                                        <p:tgtEl>
                                          <p:spTgt spid="32"/>
                                        </p:tgtEl>
                                        <p:attrNameLst>
                                          <p:attrName>ppt_w</p:attrName>
                                        </p:attrNameLst>
                                      </p:cBhvr>
                                      <p:tavLst>
                                        <p:tav tm="0">
                                          <p:val>
                                            <p:fltVal val="0"/>
                                          </p:val>
                                        </p:tav>
                                        <p:tav tm="100000">
                                          <p:val>
                                            <p:strVal val="#ppt_w"/>
                                          </p:val>
                                        </p:tav>
                                      </p:tavLst>
                                    </p:anim>
                                    <p:anim calcmode="lin" valueType="num">
                                      <p:cBhvr>
                                        <p:cTn id="29" dur="500" fill="hold"/>
                                        <p:tgtEl>
                                          <p:spTgt spid="32"/>
                                        </p:tgtEl>
                                        <p:attrNameLst>
                                          <p:attrName>ppt_h</p:attrName>
                                        </p:attrNameLst>
                                      </p:cBhvr>
                                      <p:tavLst>
                                        <p:tav tm="0">
                                          <p:val>
                                            <p:fltVal val="0"/>
                                          </p:val>
                                        </p:tav>
                                        <p:tav tm="100000">
                                          <p:val>
                                            <p:strVal val="#ppt_h"/>
                                          </p:val>
                                        </p:tav>
                                      </p:tavLst>
                                    </p:anim>
                                    <p:animEffect transition="in" filter="fade">
                                      <p:cBhvr>
                                        <p:cTn id="30" dur="500"/>
                                        <p:tgtEl>
                                          <p:spTgt spid="32"/>
                                        </p:tgtEl>
                                      </p:cBhvr>
                                    </p:animEffect>
                                    <p:anim calcmode="lin" valueType="num">
                                      <p:cBhvr>
                                        <p:cTn id="31" dur="500" fill="hold"/>
                                        <p:tgtEl>
                                          <p:spTgt spid="32"/>
                                        </p:tgtEl>
                                        <p:attrNameLst>
                                          <p:attrName>ppt_x</p:attrName>
                                        </p:attrNameLst>
                                      </p:cBhvr>
                                      <p:tavLst>
                                        <p:tav tm="0">
                                          <p:val>
                                            <p:fltVal val="0.5"/>
                                          </p:val>
                                        </p:tav>
                                        <p:tav tm="100000">
                                          <p:val>
                                            <p:strVal val="#ppt_x"/>
                                          </p:val>
                                        </p:tav>
                                      </p:tavLst>
                                    </p:anim>
                                    <p:anim calcmode="lin" valueType="num">
                                      <p:cBhvr>
                                        <p:cTn id="32" dur="500" fill="hold"/>
                                        <p:tgtEl>
                                          <p:spTgt spid="3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aphic 1">
            <a:extLst>
              <a:ext uri="{FF2B5EF4-FFF2-40B4-BE49-F238E27FC236}">
                <a16:creationId xmlns:a16="http://schemas.microsoft.com/office/drawing/2014/main" id="{94C5BCEC-2977-43E0-BCAB-F25890C45F5F}"/>
              </a:ext>
            </a:extLst>
          </p:cNvPr>
          <p:cNvGrpSpPr/>
          <p:nvPr/>
        </p:nvGrpSpPr>
        <p:grpSpPr>
          <a:xfrm flipH="1">
            <a:off x="7410525" y="1398232"/>
            <a:ext cx="1818893" cy="2114309"/>
            <a:chOff x="1403592" y="3935907"/>
            <a:chExt cx="890777" cy="1488722"/>
          </a:xfrm>
        </p:grpSpPr>
        <p:sp>
          <p:nvSpPr>
            <p:cNvPr id="30" name="Freeform: Shape 43">
              <a:extLst>
                <a:ext uri="{FF2B5EF4-FFF2-40B4-BE49-F238E27FC236}">
                  <a16:creationId xmlns:a16="http://schemas.microsoft.com/office/drawing/2014/main" id="{59DFA44A-9DF2-465D-9271-810E3F905914}"/>
                </a:ext>
              </a:extLst>
            </p:cNvPr>
            <p:cNvSpPr/>
            <p:nvPr/>
          </p:nvSpPr>
          <p:spPr>
            <a:xfrm>
              <a:off x="1804347" y="4329065"/>
              <a:ext cx="88318" cy="1095564"/>
            </a:xfrm>
            <a:custGeom>
              <a:avLst/>
              <a:gdLst>
                <a:gd name="connsiteX0" fmla="*/ 0 w 88318"/>
                <a:gd name="connsiteY0" fmla="*/ 0 h 1095564"/>
                <a:gd name="connsiteX1" fmla="*/ 88318 w 88318"/>
                <a:gd name="connsiteY1" fmla="*/ 53181 h 1095564"/>
                <a:gd name="connsiteX2" fmla="*/ 88318 w 88318"/>
                <a:gd name="connsiteY2" fmla="*/ 1051269 h 1095564"/>
                <a:gd name="connsiteX3" fmla="*/ 0 w 88318"/>
                <a:gd name="connsiteY3" fmla="*/ 1049370 h 1095564"/>
                <a:gd name="connsiteX4" fmla="*/ 0 w 88318"/>
                <a:gd name="connsiteY4" fmla="*/ 0 h 1095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18" h="1095564">
                  <a:moveTo>
                    <a:pt x="0" y="0"/>
                  </a:moveTo>
                  <a:lnTo>
                    <a:pt x="88318" y="53181"/>
                  </a:lnTo>
                  <a:lnTo>
                    <a:pt x="88318" y="1051269"/>
                  </a:lnTo>
                  <a:cubicBezTo>
                    <a:pt x="88318" y="1112047"/>
                    <a:pt x="0" y="1109199"/>
                    <a:pt x="0" y="1049370"/>
                  </a:cubicBezTo>
                  <a:lnTo>
                    <a:pt x="0" y="0"/>
                  </a:lnTo>
                  <a:close/>
                </a:path>
              </a:pathLst>
            </a:custGeom>
            <a:solidFill>
              <a:srgbClr val="666666"/>
            </a:solidFill>
            <a:ln w="9495" cap="flat">
              <a:noFill/>
              <a:prstDash val="solid"/>
              <a:miter/>
            </a:ln>
          </p:spPr>
          <p:txBody>
            <a:bodyPr rtlCol="0" anchor="ctr"/>
            <a:lstStyle/>
            <a:p>
              <a:endParaRPr lang="en-ID"/>
            </a:p>
          </p:txBody>
        </p:sp>
        <p:sp>
          <p:nvSpPr>
            <p:cNvPr id="31" name="Freeform: Shape 45">
              <a:extLst>
                <a:ext uri="{FF2B5EF4-FFF2-40B4-BE49-F238E27FC236}">
                  <a16:creationId xmlns:a16="http://schemas.microsoft.com/office/drawing/2014/main" id="{F3E21712-1CDC-4ED7-9CA5-CF3AC907FEA5}"/>
                </a:ext>
              </a:extLst>
            </p:cNvPr>
            <p:cNvSpPr/>
            <p:nvPr/>
          </p:nvSpPr>
          <p:spPr>
            <a:xfrm>
              <a:off x="1403592" y="3935907"/>
              <a:ext cx="890777" cy="794862"/>
            </a:xfrm>
            <a:custGeom>
              <a:avLst/>
              <a:gdLst>
                <a:gd name="connsiteX0" fmla="*/ 445389 w 890777"/>
                <a:gd name="connsiteY0" fmla="*/ 0 h 794862"/>
                <a:gd name="connsiteX1" fmla="*/ 0 w 890777"/>
                <a:gd name="connsiteY1" fmla="*/ 397906 h 794862"/>
                <a:gd name="connsiteX2" fmla="*/ 445389 w 890777"/>
                <a:gd name="connsiteY2" fmla="*/ 794862 h 794862"/>
                <a:gd name="connsiteX3" fmla="*/ 890778 w 890777"/>
                <a:gd name="connsiteY3" fmla="*/ 397906 h 794862"/>
              </a:gdLst>
              <a:ahLst/>
              <a:cxnLst>
                <a:cxn ang="0">
                  <a:pos x="connsiteX0" y="connsiteY0"/>
                </a:cxn>
                <a:cxn ang="0">
                  <a:pos x="connsiteX1" y="connsiteY1"/>
                </a:cxn>
                <a:cxn ang="0">
                  <a:pos x="connsiteX2" y="connsiteY2"/>
                </a:cxn>
                <a:cxn ang="0">
                  <a:pos x="connsiteX3" y="connsiteY3"/>
                </a:cxn>
              </a:cxnLst>
              <a:rect l="l" t="t" r="r" b="b"/>
              <a:pathLst>
                <a:path w="890777" h="794862">
                  <a:moveTo>
                    <a:pt x="445389" y="0"/>
                  </a:moveTo>
                  <a:lnTo>
                    <a:pt x="0" y="397906"/>
                  </a:lnTo>
                  <a:lnTo>
                    <a:pt x="445389" y="794862"/>
                  </a:lnTo>
                  <a:lnTo>
                    <a:pt x="890778" y="397906"/>
                  </a:lnTo>
                  <a:close/>
                </a:path>
              </a:pathLst>
            </a:custGeom>
            <a:solidFill>
              <a:schemeClr val="bg1"/>
            </a:solidFill>
            <a:ln w="22225" cap="flat">
              <a:solidFill>
                <a:srgbClr val="002060"/>
              </a:solidFill>
              <a:prstDash val="solid"/>
              <a:miter/>
            </a:ln>
          </p:spPr>
          <p:txBody>
            <a:bodyPr rtlCol="0" anchor="ctr"/>
            <a:lstStyle/>
            <a:p>
              <a:endParaRPr lang="en-ID"/>
            </a:p>
          </p:txBody>
        </p:sp>
      </p:grpSp>
      <p:sp>
        <p:nvSpPr>
          <p:cNvPr id="32" name="Rectangle 31">
            <a:extLst>
              <a:ext uri="{FF2B5EF4-FFF2-40B4-BE49-F238E27FC236}">
                <a16:creationId xmlns:a16="http://schemas.microsoft.com/office/drawing/2014/main" id="{6CB8EF75-11F6-4A1E-A564-ACBC6F5EF125}"/>
              </a:ext>
            </a:extLst>
          </p:cNvPr>
          <p:cNvSpPr/>
          <p:nvPr/>
        </p:nvSpPr>
        <p:spPr>
          <a:xfrm flipH="1">
            <a:off x="7891520" y="1048915"/>
            <a:ext cx="855619" cy="369332"/>
          </a:xfrm>
          <a:prstGeom prst="rect">
            <a:avLst/>
          </a:prstGeom>
        </p:spPr>
        <p:txBody>
          <a:bodyPr wrap="none">
            <a:spAutoFit/>
          </a:bodyPr>
          <a:lstStyle/>
          <a:p>
            <a:r>
              <a:rPr lang="en-IN" b="1" dirty="0"/>
              <a:t>Nov 16</a:t>
            </a:r>
          </a:p>
        </p:txBody>
      </p:sp>
      <p:grpSp>
        <p:nvGrpSpPr>
          <p:cNvPr id="25" name="Graphic 1">
            <a:extLst>
              <a:ext uri="{FF2B5EF4-FFF2-40B4-BE49-F238E27FC236}">
                <a16:creationId xmlns:a16="http://schemas.microsoft.com/office/drawing/2014/main" id="{1F8F22E7-F98C-43C5-8F92-24DEF6C3C6CD}"/>
              </a:ext>
            </a:extLst>
          </p:cNvPr>
          <p:cNvGrpSpPr/>
          <p:nvPr/>
        </p:nvGrpSpPr>
        <p:grpSpPr>
          <a:xfrm flipH="1">
            <a:off x="4947882" y="999953"/>
            <a:ext cx="1818893" cy="2114309"/>
            <a:chOff x="1403592" y="3935907"/>
            <a:chExt cx="890777" cy="1488722"/>
          </a:xfrm>
        </p:grpSpPr>
        <p:sp>
          <p:nvSpPr>
            <p:cNvPr id="26" name="Freeform: Shape 43">
              <a:extLst>
                <a:ext uri="{FF2B5EF4-FFF2-40B4-BE49-F238E27FC236}">
                  <a16:creationId xmlns:a16="http://schemas.microsoft.com/office/drawing/2014/main" id="{4D03BA78-4E5E-4FC5-B494-21F115438055}"/>
                </a:ext>
              </a:extLst>
            </p:cNvPr>
            <p:cNvSpPr/>
            <p:nvPr/>
          </p:nvSpPr>
          <p:spPr>
            <a:xfrm>
              <a:off x="1804347" y="4329065"/>
              <a:ext cx="88318" cy="1095564"/>
            </a:xfrm>
            <a:custGeom>
              <a:avLst/>
              <a:gdLst>
                <a:gd name="connsiteX0" fmla="*/ 0 w 88318"/>
                <a:gd name="connsiteY0" fmla="*/ 0 h 1095564"/>
                <a:gd name="connsiteX1" fmla="*/ 88318 w 88318"/>
                <a:gd name="connsiteY1" fmla="*/ 53181 h 1095564"/>
                <a:gd name="connsiteX2" fmla="*/ 88318 w 88318"/>
                <a:gd name="connsiteY2" fmla="*/ 1051269 h 1095564"/>
                <a:gd name="connsiteX3" fmla="*/ 0 w 88318"/>
                <a:gd name="connsiteY3" fmla="*/ 1049370 h 1095564"/>
                <a:gd name="connsiteX4" fmla="*/ 0 w 88318"/>
                <a:gd name="connsiteY4" fmla="*/ 0 h 1095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18" h="1095564">
                  <a:moveTo>
                    <a:pt x="0" y="0"/>
                  </a:moveTo>
                  <a:lnTo>
                    <a:pt x="88318" y="53181"/>
                  </a:lnTo>
                  <a:lnTo>
                    <a:pt x="88318" y="1051269"/>
                  </a:lnTo>
                  <a:cubicBezTo>
                    <a:pt x="88318" y="1112047"/>
                    <a:pt x="0" y="1109199"/>
                    <a:pt x="0" y="1049370"/>
                  </a:cubicBezTo>
                  <a:lnTo>
                    <a:pt x="0" y="0"/>
                  </a:lnTo>
                  <a:close/>
                </a:path>
              </a:pathLst>
            </a:custGeom>
            <a:solidFill>
              <a:srgbClr val="666666"/>
            </a:solidFill>
            <a:ln w="9495" cap="flat">
              <a:noFill/>
              <a:prstDash val="solid"/>
              <a:miter/>
            </a:ln>
          </p:spPr>
          <p:txBody>
            <a:bodyPr rtlCol="0" anchor="ctr"/>
            <a:lstStyle/>
            <a:p>
              <a:endParaRPr lang="en-ID"/>
            </a:p>
          </p:txBody>
        </p:sp>
        <p:sp>
          <p:nvSpPr>
            <p:cNvPr id="27" name="Freeform: Shape 45">
              <a:extLst>
                <a:ext uri="{FF2B5EF4-FFF2-40B4-BE49-F238E27FC236}">
                  <a16:creationId xmlns:a16="http://schemas.microsoft.com/office/drawing/2014/main" id="{93C5C9BC-FF70-489E-9D9C-83A924BF0FB3}"/>
                </a:ext>
              </a:extLst>
            </p:cNvPr>
            <p:cNvSpPr/>
            <p:nvPr/>
          </p:nvSpPr>
          <p:spPr>
            <a:xfrm>
              <a:off x="1403592" y="3935907"/>
              <a:ext cx="890777" cy="794862"/>
            </a:xfrm>
            <a:custGeom>
              <a:avLst/>
              <a:gdLst>
                <a:gd name="connsiteX0" fmla="*/ 445389 w 890777"/>
                <a:gd name="connsiteY0" fmla="*/ 0 h 794862"/>
                <a:gd name="connsiteX1" fmla="*/ 0 w 890777"/>
                <a:gd name="connsiteY1" fmla="*/ 397906 h 794862"/>
                <a:gd name="connsiteX2" fmla="*/ 445389 w 890777"/>
                <a:gd name="connsiteY2" fmla="*/ 794862 h 794862"/>
                <a:gd name="connsiteX3" fmla="*/ 890778 w 890777"/>
                <a:gd name="connsiteY3" fmla="*/ 397906 h 794862"/>
              </a:gdLst>
              <a:ahLst/>
              <a:cxnLst>
                <a:cxn ang="0">
                  <a:pos x="connsiteX0" y="connsiteY0"/>
                </a:cxn>
                <a:cxn ang="0">
                  <a:pos x="connsiteX1" y="connsiteY1"/>
                </a:cxn>
                <a:cxn ang="0">
                  <a:pos x="connsiteX2" y="connsiteY2"/>
                </a:cxn>
                <a:cxn ang="0">
                  <a:pos x="connsiteX3" y="connsiteY3"/>
                </a:cxn>
              </a:cxnLst>
              <a:rect l="l" t="t" r="r" b="b"/>
              <a:pathLst>
                <a:path w="890777" h="794862">
                  <a:moveTo>
                    <a:pt x="445389" y="0"/>
                  </a:moveTo>
                  <a:lnTo>
                    <a:pt x="0" y="397906"/>
                  </a:lnTo>
                  <a:lnTo>
                    <a:pt x="445389" y="794862"/>
                  </a:lnTo>
                  <a:lnTo>
                    <a:pt x="890778" y="397906"/>
                  </a:lnTo>
                  <a:close/>
                </a:path>
              </a:pathLst>
            </a:custGeom>
            <a:solidFill>
              <a:schemeClr val="bg1"/>
            </a:solidFill>
            <a:ln w="22225" cap="flat">
              <a:solidFill>
                <a:srgbClr val="002060"/>
              </a:solidFill>
              <a:prstDash val="solid"/>
              <a:miter/>
            </a:ln>
          </p:spPr>
          <p:txBody>
            <a:bodyPr rtlCol="0" anchor="ctr"/>
            <a:lstStyle/>
            <a:p>
              <a:endParaRPr lang="en-ID"/>
            </a:p>
          </p:txBody>
        </p:sp>
      </p:grpSp>
      <p:sp>
        <p:nvSpPr>
          <p:cNvPr id="28" name="Rectangle 27">
            <a:extLst>
              <a:ext uri="{FF2B5EF4-FFF2-40B4-BE49-F238E27FC236}">
                <a16:creationId xmlns:a16="http://schemas.microsoft.com/office/drawing/2014/main" id="{E555C8AD-E0B3-494D-8302-E4A578EBAC63}"/>
              </a:ext>
            </a:extLst>
          </p:cNvPr>
          <p:cNvSpPr/>
          <p:nvPr/>
        </p:nvSpPr>
        <p:spPr>
          <a:xfrm flipH="1">
            <a:off x="5428877" y="650636"/>
            <a:ext cx="855619" cy="369332"/>
          </a:xfrm>
          <a:prstGeom prst="rect">
            <a:avLst/>
          </a:prstGeom>
        </p:spPr>
        <p:txBody>
          <a:bodyPr wrap="none">
            <a:spAutoFit/>
          </a:bodyPr>
          <a:lstStyle/>
          <a:p>
            <a:r>
              <a:rPr lang="en-IN" b="1" dirty="0"/>
              <a:t>Nov 10</a:t>
            </a:r>
          </a:p>
        </p:txBody>
      </p:sp>
      <p:grpSp>
        <p:nvGrpSpPr>
          <p:cNvPr id="92" name="Graphic 1">
            <a:extLst>
              <a:ext uri="{FF2B5EF4-FFF2-40B4-BE49-F238E27FC236}">
                <a16:creationId xmlns:a16="http://schemas.microsoft.com/office/drawing/2014/main" id="{954FFF60-B70E-4E5A-8A8B-D04AD87163FE}"/>
              </a:ext>
            </a:extLst>
          </p:cNvPr>
          <p:cNvGrpSpPr/>
          <p:nvPr/>
        </p:nvGrpSpPr>
        <p:grpSpPr>
          <a:xfrm flipH="1">
            <a:off x="52754" y="1267441"/>
            <a:ext cx="1818893" cy="2114309"/>
            <a:chOff x="1403592" y="3935907"/>
            <a:chExt cx="890777" cy="1488722"/>
          </a:xfrm>
        </p:grpSpPr>
        <p:sp>
          <p:nvSpPr>
            <p:cNvPr id="93" name="Freeform: Shape 43">
              <a:extLst>
                <a:ext uri="{FF2B5EF4-FFF2-40B4-BE49-F238E27FC236}">
                  <a16:creationId xmlns:a16="http://schemas.microsoft.com/office/drawing/2014/main" id="{9EC9F733-D22D-417E-A1AA-2D391EBB47FC}"/>
                </a:ext>
              </a:extLst>
            </p:cNvPr>
            <p:cNvSpPr/>
            <p:nvPr/>
          </p:nvSpPr>
          <p:spPr>
            <a:xfrm>
              <a:off x="1804347" y="4329065"/>
              <a:ext cx="88318" cy="1095564"/>
            </a:xfrm>
            <a:custGeom>
              <a:avLst/>
              <a:gdLst>
                <a:gd name="connsiteX0" fmla="*/ 0 w 88318"/>
                <a:gd name="connsiteY0" fmla="*/ 0 h 1095564"/>
                <a:gd name="connsiteX1" fmla="*/ 88318 w 88318"/>
                <a:gd name="connsiteY1" fmla="*/ 53181 h 1095564"/>
                <a:gd name="connsiteX2" fmla="*/ 88318 w 88318"/>
                <a:gd name="connsiteY2" fmla="*/ 1051269 h 1095564"/>
                <a:gd name="connsiteX3" fmla="*/ 0 w 88318"/>
                <a:gd name="connsiteY3" fmla="*/ 1049370 h 1095564"/>
                <a:gd name="connsiteX4" fmla="*/ 0 w 88318"/>
                <a:gd name="connsiteY4" fmla="*/ 0 h 1095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18" h="1095564">
                  <a:moveTo>
                    <a:pt x="0" y="0"/>
                  </a:moveTo>
                  <a:lnTo>
                    <a:pt x="88318" y="53181"/>
                  </a:lnTo>
                  <a:lnTo>
                    <a:pt x="88318" y="1051269"/>
                  </a:lnTo>
                  <a:cubicBezTo>
                    <a:pt x="88318" y="1112047"/>
                    <a:pt x="0" y="1109199"/>
                    <a:pt x="0" y="1049370"/>
                  </a:cubicBezTo>
                  <a:lnTo>
                    <a:pt x="0" y="0"/>
                  </a:lnTo>
                  <a:close/>
                </a:path>
              </a:pathLst>
            </a:custGeom>
            <a:solidFill>
              <a:srgbClr val="666666"/>
            </a:solidFill>
            <a:ln w="9495" cap="flat">
              <a:noFill/>
              <a:prstDash val="solid"/>
              <a:miter/>
            </a:ln>
          </p:spPr>
          <p:txBody>
            <a:bodyPr rtlCol="0" anchor="ctr"/>
            <a:lstStyle/>
            <a:p>
              <a:endParaRPr lang="en-ID"/>
            </a:p>
          </p:txBody>
        </p:sp>
        <p:sp>
          <p:nvSpPr>
            <p:cNvPr id="94" name="Freeform: Shape 45">
              <a:extLst>
                <a:ext uri="{FF2B5EF4-FFF2-40B4-BE49-F238E27FC236}">
                  <a16:creationId xmlns:a16="http://schemas.microsoft.com/office/drawing/2014/main" id="{34FE022C-CCD7-4721-8C7C-95EAA30E9B4A}"/>
                </a:ext>
              </a:extLst>
            </p:cNvPr>
            <p:cNvSpPr/>
            <p:nvPr/>
          </p:nvSpPr>
          <p:spPr>
            <a:xfrm>
              <a:off x="1403592" y="3935907"/>
              <a:ext cx="890777" cy="794862"/>
            </a:xfrm>
            <a:custGeom>
              <a:avLst/>
              <a:gdLst>
                <a:gd name="connsiteX0" fmla="*/ 445389 w 890777"/>
                <a:gd name="connsiteY0" fmla="*/ 0 h 794862"/>
                <a:gd name="connsiteX1" fmla="*/ 0 w 890777"/>
                <a:gd name="connsiteY1" fmla="*/ 397906 h 794862"/>
                <a:gd name="connsiteX2" fmla="*/ 445389 w 890777"/>
                <a:gd name="connsiteY2" fmla="*/ 794862 h 794862"/>
                <a:gd name="connsiteX3" fmla="*/ 890778 w 890777"/>
                <a:gd name="connsiteY3" fmla="*/ 397906 h 794862"/>
              </a:gdLst>
              <a:ahLst/>
              <a:cxnLst>
                <a:cxn ang="0">
                  <a:pos x="connsiteX0" y="connsiteY0"/>
                </a:cxn>
                <a:cxn ang="0">
                  <a:pos x="connsiteX1" y="connsiteY1"/>
                </a:cxn>
                <a:cxn ang="0">
                  <a:pos x="connsiteX2" y="connsiteY2"/>
                </a:cxn>
                <a:cxn ang="0">
                  <a:pos x="connsiteX3" y="connsiteY3"/>
                </a:cxn>
              </a:cxnLst>
              <a:rect l="l" t="t" r="r" b="b"/>
              <a:pathLst>
                <a:path w="890777" h="794862">
                  <a:moveTo>
                    <a:pt x="445389" y="0"/>
                  </a:moveTo>
                  <a:lnTo>
                    <a:pt x="0" y="397906"/>
                  </a:lnTo>
                  <a:lnTo>
                    <a:pt x="445389" y="794862"/>
                  </a:lnTo>
                  <a:lnTo>
                    <a:pt x="890778" y="397906"/>
                  </a:lnTo>
                  <a:close/>
                </a:path>
              </a:pathLst>
            </a:custGeom>
            <a:solidFill>
              <a:schemeClr val="bg1"/>
            </a:solidFill>
            <a:ln w="22225" cap="flat">
              <a:solidFill>
                <a:srgbClr val="002060"/>
              </a:solidFill>
              <a:prstDash val="solid"/>
              <a:miter/>
            </a:ln>
          </p:spPr>
          <p:txBody>
            <a:bodyPr rtlCol="0" anchor="ctr"/>
            <a:lstStyle/>
            <a:p>
              <a:endParaRPr lang="en-ID"/>
            </a:p>
          </p:txBody>
        </p:sp>
      </p:grpSp>
      <p:grpSp>
        <p:nvGrpSpPr>
          <p:cNvPr id="89" name="Graphic 1">
            <a:extLst>
              <a:ext uri="{FF2B5EF4-FFF2-40B4-BE49-F238E27FC236}">
                <a16:creationId xmlns:a16="http://schemas.microsoft.com/office/drawing/2014/main" id="{954FFF60-B70E-4E5A-8A8B-D04AD87163FE}"/>
              </a:ext>
            </a:extLst>
          </p:cNvPr>
          <p:cNvGrpSpPr/>
          <p:nvPr/>
        </p:nvGrpSpPr>
        <p:grpSpPr>
          <a:xfrm flipH="1">
            <a:off x="2590487" y="1108150"/>
            <a:ext cx="1818893" cy="2114309"/>
            <a:chOff x="1403592" y="3935907"/>
            <a:chExt cx="890777" cy="1488722"/>
          </a:xfrm>
        </p:grpSpPr>
        <p:sp>
          <p:nvSpPr>
            <p:cNvPr id="90" name="Freeform: Shape 43">
              <a:extLst>
                <a:ext uri="{FF2B5EF4-FFF2-40B4-BE49-F238E27FC236}">
                  <a16:creationId xmlns:a16="http://schemas.microsoft.com/office/drawing/2014/main" id="{9EC9F733-D22D-417E-A1AA-2D391EBB47FC}"/>
                </a:ext>
              </a:extLst>
            </p:cNvPr>
            <p:cNvSpPr/>
            <p:nvPr/>
          </p:nvSpPr>
          <p:spPr>
            <a:xfrm>
              <a:off x="1804347" y="4329065"/>
              <a:ext cx="88318" cy="1095564"/>
            </a:xfrm>
            <a:custGeom>
              <a:avLst/>
              <a:gdLst>
                <a:gd name="connsiteX0" fmla="*/ 0 w 88318"/>
                <a:gd name="connsiteY0" fmla="*/ 0 h 1095564"/>
                <a:gd name="connsiteX1" fmla="*/ 88318 w 88318"/>
                <a:gd name="connsiteY1" fmla="*/ 53181 h 1095564"/>
                <a:gd name="connsiteX2" fmla="*/ 88318 w 88318"/>
                <a:gd name="connsiteY2" fmla="*/ 1051269 h 1095564"/>
                <a:gd name="connsiteX3" fmla="*/ 0 w 88318"/>
                <a:gd name="connsiteY3" fmla="*/ 1049370 h 1095564"/>
                <a:gd name="connsiteX4" fmla="*/ 0 w 88318"/>
                <a:gd name="connsiteY4" fmla="*/ 0 h 1095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18" h="1095564">
                  <a:moveTo>
                    <a:pt x="0" y="0"/>
                  </a:moveTo>
                  <a:lnTo>
                    <a:pt x="88318" y="53181"/>
                  </a:lnTo>
                  <a:lnTo>
                    <a:pt x="88318" y="1051269"/>
                  </a:lnTo>
                  <a:cubicBezTo>
                    <a:pt x="88318" y="1112047"/>
                    <a:pt x="0" y="1109199"/>
                    <a:pt x="0" y="1049370"/>
                  </a:cubicBezTo>
                  <a:lnTo>
                    <a:pt x="0" y="0"/>
                  </a:lnTo>
                  <a:close/>
                </a:path>
              </a:pathLst>
            </a:custGeom>
            <a:solidFill>
              <a:srgbClr val="666666"/>
            </a:solidFill>
            <a:ln w="9495" cap="flat">
              <a:noFill/>
              <a:prstDash val="solid"/>
              <a:miter/>
            </a:ln>
          </p:spPr>
          <p:txBody>
            <a:bodyPr rtlCol="0" anchor="ctr"/>
            <a:lstStyle/>
            <a:p>
              <a:endParaRPr lang="en-ID"/>
            </a:p>
          </p:txBody>
        </p:sp>
        <p:sp>
          <p:nvSpPr>
            <p:cNvPr id="91" name="Freeform: Shape 45">
              <a:extLst>
                <a:ext uri="{FF2B5EF4-FFF2-40B4-BE49-F238E27FC236}">
                  <a16:creationId xmlns:a16="http://schemas.microsoft.com/office/drawing/2014/main" id="{34FE022C-CCD7-4721-8C7C-95EAA30E9B4A}"/>
                </a:ext>
              </a:extLst>
            </p:cNvPr>
            <p:cNvSpPr/>
            <p:nvPr/>
          </p:nvSpPr>
          <p:spPr>
            <a:xfrm>
              <a:off x="1403592" y="3935907"/>
              <a:ext cx="890777" cy="794862"/>
            </a:xfrm>
            <a:custGeom>
              <a:avLst/>
              <a:gdLst>
                <a:gd name="connsiteX0" fmla="*/ 445389 w 890777"/>
                <a:gd name="connsiteY0" fmla="*/ 0 h 794862"/>
                <a:gd name="connsiteX1" fmla="*/ 0 w 890777"/>
                <a:gd name="connsiteY1" fmla="*/ 397906 h 794862"/>
                <a:gd name="connsiteX2" fmla="*/ 445389 w 890777"/>
                <a:gd name="connsiteY2" fmla="*/ 794862 h 794862"/>
                <a:gd name="connsiteX3" fmla="*/ 890778 w 890777"/>
                <a:gd name="connsiteY3" fmla="*/ 397906 h 794862"/>
              </a:gdLst>
              <a:ahLst/>
              <a:cxnLst>
                <a:cxn ang="0">
                  <a:pos x="connsiteX0" y="connsiteY0"/>
                </a:cxn>
                <a:cxn ang="0">
                  <a:pos x="connsiteX1" y="connsiteY1"/>
                </a:cxn>
                <a:cxn ang="0">
                  <a:pos x="connsiteX2" y="connsiteY2"/>
                </a:cxn>
                <a:cxn ang="0">
                  <a:pos x="connsiteX3" y="connsiteY3"/>
                </a:cxn>
              </a:cxnLst>
              <a:rect l="l" t="t" r="r" b="b"/>
              <a:pathLst>
                <a:path w="890777" h="794862">
                  <a:moveTo>
                    <a:pt x="445389" y="0"/>
                  </a:moveTo>
                  <a:lnTo>
                    <a:pt x="0" y="397906"/>
                  </a:lnTo>
                  <a:lnTo>
                    <a:pt x="445389" y="794862"/>
                  </a:lnTo>
                  <a:lnTo>
                    <a:pt x="890778" y="397906"/>
                  </a:lnTo>
                  <a:close/>
                </a:path>
              </a:pathLst>
            </a:custGeom>
            <a:solidFill>
              <a:schemeClr val="bg1"/>
            </a:solidFill>
            <a:ln w="22225" cap="flat">
              <a:solidFill>
                <a:srgbClr val="002060"/>
              </a:solidFill>
              <a:prstDash val="solid"/>
              <a:miter/>
            </a:ln>
          </p:spPr>
          <p:txBody>
            <a:bodyPr rtlCol="0" anchor="ctr"/>
            <a:lstStyle/>
            <a:p>
              <a:endParaRPr lang="en-ID"/>
            </a:p>
          </p:txBody>
        </p:sp>
      </p:grpSp>
      <p:grpSp>
        <p:nvGrpSpPr>
          <p:cNvPr id="11" name="Group 10">
            <a:extLst>
              <a:ext uri="{FF2B5EF4-FFF2-40B4-BE49-F238E27FC236}">
                <a16:creationId xmlns:a16="http://schemas.microsoft.com/office/drawing/2014/main" id="{19B85283-8118-4D9F-8FE5-B2D09D0CC106}"/>
              </a:ext>
            </a:extLst>
          </p:cNvPr>
          <p:cNvGrpSpPr/>
          <p:nvPr/>
        </p:nvGrpSpPr>
        <p:grpSpPr>
          <a:xfrm flipH="1">
            <a:off x="0" y="2890067"/>
            <a:ext cx="12192000" cy="4535188"/>
            <a:chOff x="0" y="2318422"/>
            <a:chExt cx="12193588" cy="4535779"/>
          </a:xfrm>
        </p:grpSpPr>
        <p:sp>
          <p:nvSpPr>
            <p:cNvPr id="5" name="Freeform: Shape 4">
              <a:extLst>
                <a:ext uri="{FF2B5EF4-FFF2-40B4-BE49-F238E27FC236}">
                  <a16:creationId xmlns:a16="http://schemas.microsoft.com/office/drawing/2014/main" id="{F71BB4CB-1ED8-4C5E-868D-4418D1BDAF70}"/>
                </a:ext>
              </a:extLst>
            </p:cNvPr>
            <p:cNvSpPr/>
            <p:nvPr/>
          </p:nvSpPr>
          <p:spPr>
            <a:xfrm>
              <a:off x="9719526" y="2964490"/>
              <a:ext cx="354388" cy="689772"/>
            </a:xfrm>
            <a:custGeom>
              <a:avLst/>
              <a:gdLst>
                <a:gd name="connsiteX0" fmla="*/ 0 w 354222"/>
                <a:gd name="connsiteY0" fmla="*/ 0 h 689450"/>
                <a:gd name="connsiteX1" fmla="*/ 354222 w 354222"/>
                <a:gd name="connsiteY1" fmla="*/ 0 h 689450"/>
                <a:gd name="connsiteX2" fmla="*/ 354222 w 354222"/>
                <a:gd name="connsiteY2" fmla="*/ 689451 h 689450"/>
                <a:gd name="connsiteX3" fmla="*/ 0 w 354222"/>
                <a:gd name="connsiteY3" fmla="*/ 642917 h 689450"/>
              </a:gdLst>
              <a:ahLst/>
              <a:cxnLst>
                <a:cxn ang="0">
                  <a:pos x="connsiteX0" y="connsiteY0"/>
                </a:cxn>
                <a:cxn ang="0">
                  <a:pos x="connsiteX1" y="connsiteY1"/>
                </a:cxn>
                <a:cxn ang="0">
                  <a:pos x="connsiteX2" y="connsiteY2"/>
                </a:cxn>
                <a:cxn ang="0">
                  <a:pos x="connsiteX3" y="connsiteY3"/>
                </a:cxn>
              </a:cxnLst>
              <a:rect l="l" t="t" r="r" b="b"/>
              <a:pathLst>
                <a:path w="354222" h="689450">
                  <a:moveTo>
                    <a:pt x="0" y="0"/>
                  </a:moveTo>
                  <a:lnTo>
                    <a:pt x="354222" y="0"/>
                  </a:lnTo>
                  <a:lnTo>
                    <a:pt x="354222" y="689451"/>
                  </a:lnTo>
                  <a:lnTo>
                    <a:pt x="0" y="642917"/>
                  </a:lnTo>
                  <a:close/>
                </a:path>
              </a:pathLst>
            </a:custGeom>
            <a:solidFill>
              <a:srgbClr val="808080"/>
            </a:solidFill>
            <a:ln w="9495" cap="flat">
              <a:noFill/>
              <a:prstDash val="solid"/>
              <a:miter/>
            </a:ln>
          </p:spPr>
          <p:txBody>
            <a:bodyPr rtlCol="0" anchor="ctr"/>
            <a:lstStyle/>
            <a:p>
              <a:endParaRPr lang="en-ID"/>
            </a:p>
          </p:txBody>
        </p:sp>
        <p:sp>
          <p:nvSpPr>
            <p:cNvPr id="6" name="Freeform: Shape 5">
              <a:extLst>
                <a:ext uri="{FF2B5EF4-FFF2-40B4-BE49-F238E27FC236}">
                  <a16:creationId xmlns:a16="http://schemas.microsoft.com/office/drawing/2014/main" id="{D9E263F1-C2C3-49F4-BDDB-4F3710C8D8A3}"/>
                </a:ext>
              </a:extLst>
            </p:cNvPr>
            <p:cNvSpPr/>
            <p:nvPr/>
          </p:nvSpPr>
          <p:spPr>
            <a:xfrm>
              <a:off x="6097743" y="5623821"/>
              <a:ext cx="631816" cy="1230379"/>
            </a:xfrm>
            <a:custGeom>
              <a:avLst/>
              <a:gdLst>
                <a:gd name="connsiteX0" fmla="*/ 631522 w 631521"/>
                <a:gd name="connsiteY0" fmla="*/ 0 h 1229804"/>
                <a:gd name="connsiteX1" fmla="*/ 0 w 631521"/>
                <a:gd name="connsiteY1" fmla="*/ 950 h 1229804"/>
                <a:gd name="connsiteX2" fmla="*/ 0 w 631521"/>
                <a:gd name="connsiteY2" fmla="*/ 1229805 h 1229804"/>
                <a:gd name="connsiteX3" fmla="*/ 631522 w 631521"/>
                <a:gd name="connsiteY3" fmla="*/ 1147185 h 1229804"/>
              </a:gdLst>
              <a:ahLst/>
              <a:cxnLst>
                <a:cxn ang="0">
                  <a:pos x="connsiteX0" y="connsiteY0"/>
                </a:cxn>
                <a:cxn ang="0">
                  <a:pos x="connsiteX1" y="connsiteY1"/>
                </a:cxn>
                <a:cxn ang="0">
                  <a:pos x="connsiteX2" y="connsiteY2"/>
                </a:cxn>
                <a:cxn ang="0">
                  <a:pos x="connsiteX3" y="connsiteY3"/>
                </a:cxn>
              </a:cxnLst>
              <a:rect l="l" t="t" r="r" b="b"/>
              <a:pathLst>
                <a:path w="631521" h="1229804">
                  <a:moveTo>
                    <a:pt x="631522" y="0"/>
                  </a:moveTo>
                  <a:lnTo>
                    <a:pt x="0" y="950"/>
                  </a:lnTo>
                  <a:lnTo>
                    <a:pt x="0" y="1229805"/>
                  </a:lnTo>
                  <a:lnTo>
                    <a:pt x="631522" y="1147185"/>
                  </a:lnTo>
                  <a:close/>
                </a:path>
              </a:pathLst>
            </a:custGeom>
            <a:solidFill>
              <a:srgbClr val="808080"/>
            </a:solidFill>
            <a:ln w="9495" cap="flat">
              <a:noFill/>
              <a:prstDash val="solid"/>
              <a:miter/>
            </a:ln>
          </p:spPr>
          <p:txBody>
            <a:bodyPr rtlCol="0" anchor="ctr"/>
            <a:lstStyle/>
            <a:p>
              <a:endParaRPr lang="en-ID"/>
            </a:p>
          </p:txBody>
        </p:sp>
        <p:sp>
          <p:nvSpPr>
            <p:cNvPr id="7" name="Freeform: Shape 6">
              <a:extLst>
                <a:ext uri="{FF2B5EF4-FFF2-40B4-BE49-F238E27FC236}">
                  <a16:creationId xmlns:a16="http://schemas.microsoft.com/office/drawing/2014/main" id="{732AECC4-F437-494A-B493-FCAFBD5E2C5B}"/>
                </a:ext>
              </a:extLst>
            </p:cNvPr>
            <p:cNvSpPr/>
            <p:nvPr/>
          </p:nvSpPr>
          <p:spPr>
            <a:xfrm>
              <a:off x="10570816" y="2466638"/>
              <a:ext cx="354388" cy="764830"/>
            </a:xfrm>
            <a:custGeom>
              <a:avLst/>
              <a:gdLst>
                <a:gd name="connsiteX0" fmla="*/ 0 w 354222"/>
                <a:gd name="connsiteY0" fmla="*/ 0 h 764473"/>
                <a:gd name="connsiteX1" fmla="*/ 354222 w 354222"/>
                <a:gd name="connsiteY1" fmla="*/ 75973 h 764473"/>
                <a:gd name="connsiteX2" fmla="*/ 354222 w 354222"/>
                <a:gd name="connsiteY2" fmla="*/ 764473 h 764473"/>
                <a:gd name="connsiteX3" fmla="*/ 0 w 354222"/>
                <a:gd name="connsiteY3" fmla="*/ 642917 h 764473"/>
              </a:gdLst>
              <a:ahLst/>
              <a:cxnLst>
                <a:cxn ang="0">
                  <a:pos x="connsiteX0" y="connsiteY0"/>
                </a:cxn>
                <a:cxn ang="0">
                  <a:pos x="connsiteX1" y="connsiteY1"/>
                </a:cxn>
                <a:cxn ang="0">
                  <a:pos x="connsiteX2" y="connsiteY2"/>
                </a:cxn>
                <a:cxn ang="0">
                  <a:pos x="connsiteX3" y="connsiteY3"/>
                </a:cxn>
              </a:cxnLst>
              <a:rect l="l" t="t" r="r" b="b"/>
              <a:pathLst>
                <a:path w="354222" h="764473">
                  <a:moveTo>
                    <a:pt x="0" y="0"/>
                  </a:moveTo>
                  <a:lnTo>
                    <a:pt x="354222" y="75973"/>
                  </a:lnTo>
                  <a:lnTo>
                    <a:pt x="354222" y="764473"/>
                  </a:lnTo>
                  <a:lnTo>
                    <a:pt x="0" y="642917"/>
                  </a:lnTo>
                  <a:close/>
                </a:path>
              </a:pathLst>
            </a:custGeom>
            <a:solidFill>
              <a:srgbClr val="808080"/>
            </a:solidFill>
            <a:ln w="9495" cap="flat">
              <a:noFill/>
              <a:prstDash val="solid"/>
              <a:miter/>
            </a:ln>
          </p:spPr>
          <p:txBody>
            <a:bodyPr rtlCol="0" anchor="ctr"/>
            <a:lstStyle/>
            <a:p>
              <a:endParaRPr lang="en-ID"/>
            </a:p>
          </p:txBody>
        </p:sp>
        <p:sp>
          <p:nvSpPr>
            <p:cNvPr id="8" name="Freeform: Shape 7">
              <a:extLst>
                <a:ext uri="{FF2B5EF4-FFF2-40B4-BE49-F238E27FC236}">
                  <a16:creationId xmlns:a16="http://schemas.microsoft.com/office/drawing/2014/main" id="{3D7DF1E8-097C-4D29-9283-B2D1C301B5D3}"/>
                </a:ext>
              </a:extLst>
            </p:cNvPr>
            <p:cNvSpPr/>
            <p:nvPr/>
          </p:nvSpPr>
          <p:spPr>
            <a:xfrm>
              <a:off x="10073914" y="2542646"/>
              <a:ext cx="851289" cy="1111617"/>
            </a:xfrm>
            <a:custGeom>
              <a:avLst/>
              <a:gdLst>
                <a:gd name="connsiteX0" fmla="*/ 850892 w 850891"/>
                <a:gd name="connsiteY0" fmla="*/ 0 h 1111097"/>
                <a:gd name="connsiteX1" fmla="*/ 850892 w 850891"/>
                <a:gd name="connsiteY1" fmla="*/ 688501 h 1111097"/>
                <a:gd name="connsiteX2" fmla="*/ 0 w 850891"/>
                <a:gd name="connsiteY2" fmla="*/ 1111098 h 1111097"/>
                <a:gd name="connsiteX3" fmla="*/ 0 w 850891"/>
                <a:gd name="connsiteY3" fmla="*/ 427345 h 1111097"/>
              </a:gdLst>
              <a:ahLst/>
              <a:cxnLst>
                <a:cxn ang="0">
                  <a:pos x="connsiteX0" y="connsiteY0"/>
                </a:cxn>
                <a:cxn ang="0">
                  <a:pos x="connsiteX1" y="connsiteY1"/>
                </a:cxn>
                <a:cxn ang="0">
                  <a:pos x="connsiteX2" y="connsiteY2"/>
                </a:cxn>
                <a:cxn ang="0">
                  <a:pos x="connsiteX3" y="connsiteY3"/>
                </a:cxn>
              </a:cxnLst>
              <a:rect l="l" t="t" r="r" b="b"/>
              <a:pathLst>
                <a:path w="850891" h="1111097">
                  <a:moveTo>
                    <a:pt x="850892" y="0"/>
                  </a:moveTo>
                  <a:lnTo>
                    <a:pt x="850892" y="688501"/>
                  </a:lnTo>
                  <a:lnTo>
                    <a:pt x="0" y="1111098"/>
                  </a:lnTo>
                  <a:lnTo>
                    <a:pt x="0" y="427345"/>
                  </a:lnTo>
                  <a:close/>
                </a:path>
              </a:pathLst>
            </a:custGeom>
            <a:solidFill>
              <a:srgbClr val="333333"/>
            </a:solidFill>
            <a:ln w="9495" cap="flat">
              <a:noFill/>
              <a:prstDash val="solid"/>
              <a:miter/>
            </a:ln>
          </p:spPr>
          <p:txBody>
            <a:bodyPr rtlCol="0" anchor="ctr"/>
            <a:lstStyle/>
            <a:p>
              <a:endParaRPr lang="en-ID"/>
            </a:p>
          </p:txBody>
        </p:sp>
        <p:sp>
          <p:nvSpPr>
            <p:cNvPr id="9" name="Freeform: Shape 8">
              <a:extLst>
                <a:ext uri="{FF2B5EF4-FFF2-40B4-BE49-F238E27FC236}">
                  <a16:creationId xmlns:a16="http://schemas.microsoft.com/office/drawing/2014/main" id="{5549729A-C543-4390-9074-206D42DD352C}"/>
                </a:ext>
              </a:extLst>
            </p:cNvPr>
            <p:cNvSpPr/>
            <p:nvPr/>
          </p:nvSpPr>
          <p:spPr>
            <a:xfrm>
              <a:off x="4648840" y="4906496"/>
              <a:ext cx="1448902" cy="1947705"/>
            </a:xfrm>
            <a:custGeom>
              <a:avLst/>
              <a:gdLst>
                <a:gd name="connsiteX0" fmla="*/ 0 w 1448225"/>
                <a:gd name="connsiteY0" fmla="*/ 0 h 1946795"/>
                <a:gd name="connsiteX1" fmla="*/ 0 w 1448225"/>
                <a:gd name="connsiteY1" fmla="*/ 1228855 h 1946795"/>
                <a:gd name="connsiteX2" fmla="*/ 1448226 w 1448225"/>
                <a:gd name="connsiteY2" fmla="*/ 1946795 h 1946795"/>
                <a:gd name="connsiteX3" fmla="*/ 1448226 w 1448225"/>
                <a:gd name="connsiteY3" fmla="*/ 727437 h 1946795"/>
              </a:gdLst>
              <a:ahLst/>
              <a:cxnLst>
                <a:cxn ang="0">
                  <a:pos x="connsiteX0" y="connsiteY0"/>
                </a:cxn>
                <a:cxn ang="0">
                  <a:pos x="connsiteX1" y="connsiteY1"/>
                </a:cxn>
                <a:cxn ang="0">
                  <a:pos x="connsiteX2" y="connsiteY2"/>
                </a:cxn>
                <a:cxn ang="0">
                  <a:pos x="connsiteX3" y="connsiteY3"/>
                </a:cxn>
              </a:cxnLst>
              <a:rect l="l" t="t" r="r" b="b"/>
              <a:pathLst>
                <a:path w="1448225" h="1946795">
                  <a:moveTo>
                    <a:pt x="0" y="0"/>
                  </a:moveTo>
                  <a:lnTo>
                    <a:pt x="0" y="1228855"/>
                  </a:lnTo>
                  <a:lnTo>
                    <a:pt x="1448226" y="1946795"/>
                  </a:lnTo>
                  <a:lnTo>
                    <a:pt x="1448226" y="727437"/>
                  </a:lnTo>
                  <a:close/>
                </a:path>
              </a:pathLst>
            </a:custGeom>
            <a:solidFill>
              <a:srgbClr val="333333"/>
            </a:solidFill>
            <a:ln w="9495" cap="flat">
              <a:noFill/>
              <a:prstDash val="solid"/>
              <a:miter/>
            </a:ln>
          </p:spPr>
          <p:txBody>
            <a:bodyPr rtlCol="0" anchor="ctr"/>
            <a:lstStyle/>
            <a:p>
              <a:endParaRPr lang="en-ID"/>
            </a:p>
          </p:txBody>
        </p:sp>
        <p:sp>
          <p:nvSpPr>
            <p:cNvPr id="10" name="Freeform: Shape 9">
              <a:extLst>
                <a:ext uri="{FF2B5EF4-FFF2-40B4-BE49-F238E27FC236}">
                  <a16:creationId xmlns:a16="http://schemas.microsoft.com/office/drawing/2014/main" id="{DE0A1CB3-3FEC-4C98-BB38-500ADEAA672A}"/>
                </a:ext>
              </a:extLst>
            </p:cNvPr>
            <p:cNvSpPr/>
            <p:nvPr/>
          </p:nvSpPr>
          <p:spPr>
            <a:xfrm>
              <a:off x="0" y="2508442"/>
              <a:ext cx="12193588" cy="4345758"/>
            </a:xfrm>
            <a:custGeom>
              <a:avLst/>
              <a:gdLst>
                <a:gd name="connsiteX0" fmla="*/ 5712183 w 12187890"/>
                <a:gd name="connsiteY0" fmla="*/ 667608 h 4343727"/>
                <a:gd name="connsiteX1" fmla="*/ 5870776 w 12187890"/>
                <a:gd name="connsiteY1" fmla="*/ 645766 h 4343727"/>
                <a:gd name="connsiteX2" fmla="*/ 6201256 w 12187890"/>
                <a:gd name="connsiteY2" fmla="*/ 610629 h 4343727"/>
                <a:gd name="connsiteX3" fmla="*/ 7525078 w 12187890"/>
                <a:gd name="connsiteY3" fmla="*/ 528009 h 4343727"/>
                <a:gd name="connsiteX4" fmla="*/ 9001793 w 12187890"/>
                <a:gd name="connsiteY4" fmla="*/ 484325 h 4343727"/>
                <a:gd name="connsiteX5" fmla="*/ 10714023 w 12187890"/>
                <a:gd name="connsiteY5" fmla="*/ 456785 h 4343727"/>
                <a:gd name="connsiteX6" fmla="*/ 12187890 w 12187890"/>
                <a:gd name="connsiteY6" fmla="*/ 425446 h 4343727"/>
                <a:gd name="connsiteX7" fmla="*/ 12187890 w 12187890"/>
                <a:gd name="connsiteY7" fmla="*/ 0 h 4343727"/>
                <a:gd name="connsiteX8" fmla="*/ 6971428 w 12187890"/>
                <a:gd name="connsiteY8" fmla="*/ 950 h 4343727"/>
                <a:gd name="connsiteX9" fmla="*/ 5408293 w 12187890"/>
                <a:gd name="connsiteY9" fmla="*/ 75973 h 4343727"/>
                <a:gd name="connsiteX10" fmla="*/ 4813808 w 12187890"/>
                <a:gd name="connsiteY10" fmla="*/ 145297 h 4343727"/>
                <a:gd name="connsiteX11" fmla="*/ 4294347 w 12187890"/>
                <a:gd name="connsiteY11" fmla="*/ 250709 h 4343727"/>
                <a:gd name="connsiteX12" fmla="*/ 3840410 w 12187890"/>
                <a:gd name="connsiteY12" fmla="*/ 465332 h 4343727"/>
                <a:gd name="connsiteX13" fmla="*/ 3756841 w 12187890"/>
                <a:gd name="connsiteY13" fmla="*/ 465332 h 4343727"/>
                <a:gd name="connsiteX14" fmla="*/ 3756841 w 12187890"/>
                <a:gd name="connsiteY14" fmla="*/ 637219 h 4343727"/>
                <a:gd name="connsiteX15" fmla="*/ 3756841 w 12187890"/>
                <a:gd name="connsiteY15" fmla="*/ 657162 h 4343727"/>
                <a:gd name="connsiteX16" fmla="*/ 4363671 w 12187890"/>
                <a:gd name="connsiteY16" fmla="*/ 1125343 h 4343727"/>
                <a:gd name="connsiteX17" fmla="*/ 5259197 w 12187890"/>
                <a:gd name="connsiteY17" fmla="*/ 1346613 h 4343727"/>
                <a:gd name="connsiteX18" fmla="*/ 6342755 w 12187890"/>
                <a:gd name="connsiteY18" fmla="*/ 1534645 h 4343727"/>
                <a:gd name="connsiteX19" fmla="*/ 7472847 w 12187890"/>
                <a:gd name="connsiteY19" fmla="*/ 1730274 h 4343727"/>
                <a:gd name="connsiteX20" fmla="*/ 7910638 w 12187890"/>
                <a:gd name="connsiteY20" fmla="*/ 1823340 h 4343727"/>
                <a:gd name="connsiteX21" fmla="*/ 8225924 w 12187890"/>
                <a:gd name="connsiteY21" fmla="*/ 1910709 h 4343727"/>
                <a:gd name="connsiteX22" fmla="*/ 8436748 w 12187890"/>
                <a:gd name="connsiteY22" fmla="*/ 2008523 h 4343727"/>
                <a:gd name="connsiteX23" fmla="*/ 8279105 w 12187890"/>
                <a:gd name="connsiteY23" fmla="*/ 2074999 h 4343727"/>
                <a:gd name="connsiteX24" fmla="*/ 8019848 w 12187890"/>
                <a:gd name="connsiteY24" fmla="*/ 2133878 h 4343727"/>
                <a:gd name="connsiteX25" fmla="*/ 7645684 w 12187890"/>
                <a:gd name="connsiteY25" fmla="*/ 2191807 h 4343727"/>
                <a:gd name="connsiteX26" fmla="*/ 0 w 12187890"/>
                <a:gd name="connsiteY26" fmla="*/ 3201291 h 4343727"/>
                <a:gd name="connsiteX27" fmla="*/ 0 w 12187890"/>
                <a:gd name="connsiteY27" fmla="*/ 4343728 h 4343727"/>
                <a:gd name="connsiteX28" fmla="*/ 3722653 w 12187890"/>
                <a:gd name="connsiteY28" fmla="*/ 4343728 h 4343727"/>
                <a:gd name="connsiteX29" fmla="*/ 4395960 w 12187890"/>
                <a:gd name="connsiteY29" fmla="*/ 4175639 h 4343727"/>
                <a:gd name="connsiteX30" fmla="*/ 9579184 w 12187890"/>
                <a:gd name="connsiteY30" fmla="*/ 2781544 h 4343727"/>
                <a:gd name="connsiteX31" fmla="*/ 9982787 w 12187890"/>
                <a:gd name="connsiteY31" fmla="*/ 2636246 h 4343727"/>
                <a:gd name="connsiteX32" fmla="*/ 10405385 w 12187890"/>
                <a:gd name="connsiteY32" fmla="*/ 2258283 h 4343727"/>
                <a:gd name="connsiteX33" fmla="*/ 10424378 w 12187890"/>
                <a:gd name="connsiteY33" fmla="*/ 2148123 h 4343727"/>
                <a:gd name="connsiteX34" fmla="*/ 10424378 w 12187890"/>
                <a:gd name="connsiteY34" fmla="*/ 2139576 h 4343727"/>
                <a:gd name="connsiteX35" fmla="*/ 10424378 w 12187890"/>
                <a:gd name="connsiteY35" fmla="*/ 1946796 h 4343727"/>
                <a:gd name="connsiteX36" fmla="*/ 10374996 w 12187890"/>
                <a:gd name="connsiteY36" fmla="*/ 1946796 h 4343727"/>
                <a:gd name="connsiteX37" fmla="*/ 10349356 w 12187890"/>
                <a:gd name="connsiteY37" fmla="*/ 1900262 h 4343727"/>
                <a:gd name="connsiteX38" fmla="*/ 9314230 w 12187890"/>
                <a:gd name="connsiteY38" fmla="*/ 1362757 h 4343727"/>
                <a:gd name="connsiteX39" fmla="*/ 8469036 w 12187890"/>
                <a:gd name="connsiteY39" fmla="*/ 1155732 h 4343727"/>
                <a:gd name="connsiteX40" fmla="*/ 7526027 w 12187890"/>
                <a:gd name="connsiteY40" fmla="*/ 974347 h 4343727"/>
                <a:gd name="connsiteX41" fmla="*/ 6345604 w 12187890"/>
                <a:gd name="connsiteY41" fmla="*/ 773970 h 4343727"/>
                <a:gd name="connsiteX42" fmla="*/ 6268682 w 12187890"/>
                <a:gd name="connsiteY42" fmla="*/ 761624 h 4343727"/>
                <a:gd name="connsiteX43" fmla="*/ 5904964 w 12187890"/>
                <a:gd name="connsiteY43" fmla="*/ 704645 h 4343727"/>
                <a:gd name="connsiteX44" fmla="*/ 5712183 w 12187890"/>
                <a:gd name="connsiteY44" fmla="*/ 667608 h 4343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2187890" h="4343727">
                  <a:moveTo>
                    <a:pt x="5712183" y="667608"/>
                  </a:moveTo>
                  <a:cubicBezTo>
                    <a:pt x="5776760" y="657162"/>
                    <a:pt x="5842286" y="649565"/>
                    <a:pt x="5870776" y="645766"/>
                  </a:cubicBezTo>
                  <a:cubicBezTo>
                    <a:pt x="5980936" y="632471"/>
                    <a:pt x="6091097" y="621075"/>
                    <a:pt x="6201256" y="610629"/>
                  </a:cubicBezTo>
                  <a:cubicBezTo>
                    <a:pt x="6641897" y="570744"/>
                    <a:pt x="7083487" y="547002"/>
                    <a:pt x="7525078" y="528009"/>
                  </a:cubicBezTo>
                  <a:cubicBezTo>
                    <a:pt x="8017000" y="507117"/>
                    <a:pt x="8509871" y="494771"/>
                    <a:pt x="9001793" y="484325"/>
                  </a:cubicBezTo>
                  <a:cubicBezTo>
                    <a:pt x="9572536" y="472929"/>
                    <a:pt x="10143280" y="465332"/>
                    <a:pt x="10714023" y="456785"/>
                  </a:cubicBezTo>
                  <a:cubicBezTo>
                    <a:pt x="11204996" y="449187"/>
                    <a:pt x="11696917" y="442540"/>
                    <a:pt x="12187890" y="425446"/>
                  </a:cubicBezTo>
                  <a:lnTo>
                    <a:pt x="12187890" y="0"/>
                  </a:lnTo>
                  <a:lnTo>
                    <a:pt x="6971428" y="950"/>
                  </a:lnTo>
                  <a:cubicBezTo>
                    <a:pt x="6450067" y="11396"/>
                    <a:pt x="5927756" y="29439"/>
                    <a:pt x="5408293" y="75973"/>
                  </a:cubicBezTo>
                  <a:cubicBezTo>
                    <a:pt x="5209815" y="94016"/>
                    <a:pt x="5011337" y="115858"/>
                    <a:pt x="4813808" y="145297"/>
                  </a:cubicBezTo>
                  <a:cubicBezTo>
                    <a:pt x="4639072" y="171888"/>
                    <a:pt x="4464335" y="203226"/>
                    <a:pt x="4294347" y="250709"/>
                  </a:cubicBezTo>
                  <a:cubicBezTo>
                    <a:pt x="4168042" y="285847"/>
                    <a:pt x="3957218" y="350423"/>
                    <a:pt x="3840410" y="465332"/>
                  </a:cubicBezTo>
                  <a:lnTo>
                    <a:pt x="3756841" y="465332"/>
                  </a:lnTo>
                  <a:lnTo>
                    <a:pt x="3756841" y="637219"/>
                  </a:lnTo>
                  <a:cubicBezTo>
                    <a:pt x="3756841" y="643867"/>
                    <a:pt x="3756841" y="650515"/>
                    <a:pt x="3756841" y="657162"/>
                  </a:cubicBezTo>
                  <a:cubicBezTo>
                    <a:pt x="3768237" y="905972"/>
                    <a:pt x="4164243" y="1057917"/>
                    <a:pt x="4363671" y="1125343"/>
                  </a:cubicBezTo>
                  <a:cubicBezTo>
                    <a:pt x="4655216" y="1223157"/>
                    <a:pt x="4958156" y="1287734"/>
                    <a:pt x="5259197" y="1346613"/>
                  </a:cubicBezTo>
                  <a:cubicBezTo>
                    <a:pt x="5619117" y="1416887"/>
                    <a:pt x="5980936" y="1475766"/>
                    <a:pt x="6342755" y="1534645"/>
                  </a:cubicBezTo>
                  <a:cubicBezTo>
                    <a:pt x="6719769" y="1596372"/>
                    <a:pt x="7097732" y="1657150"/>
                    <a:pt x="7472847" y="1730274"/>
                  </a:cubicBezTo>
                  <a:cubicBezTo>
                    <a:pt x="7619093" y="1758764"/>
                    <a:pt x="7765341" y="1789153"/>
                    <a:pt x="7910638" y="1823340"/>
                  </a:cubicBezTo>
                  <a:cubicBezTo>
                    <a:pt x="8017000" y="1848981"/>
                    <a:pt x="8122411" y="1875571"/>
                    <a:pt x="8225924" y="1910709"/>
                  </a:cubicBezTo>
                  <a:cubicBezTo>
                    <a:pt x="8262011" y="1923054"/>
                    <a:pt x="8403510" y="1973386"/>
                    <a:pt x="8436748" y="2008523"/>
                  </a:cubicBezTo>
                  <a:cubicBezTo>
                    <a:pt x="8407308" y="2034164"/>
                    <a:pt x="8306645" y="2066452"/>
                    <a:pt x="8279105" y="2074999"/>
                  </a:cubicBezTo>
                  <a:cubicBezTo>
                    <a:pt x="8193635" y="2099690"/>
                    <a:pt x="8107217" y="2117734"/>
                    <a:pt x="8019848" y="2133878"/>
                  </a:cubicBezTo>
                  <a:cubicBezTo>
                    <a:pt x="7895444" y="2156670"/>
                    <a:pt x="7771038" y="2174713"/>
                    <a:pt x="7645684" y="2191807"/>
                  </a:cubicBezTo>
                  <a:lnTo>
                    <a:pt x="0" y="3201291"/>
                  </a:lnTo>
                  <a:lnTo>
                    <a:pt x="0" y="4343728"/>
                  </a:lnTo>
                  <a:lnTo>
                    <a:pt x="3722653" y="4343728"/>
                  </a:lnTo>
                  <a:cubicBezTo>
                    <a:pt x="3947722" y="4287699"/>
                    <a:pt x="4171841" y="4231669"/>
                    <a:pt x="4395960" y="4175639"/>
                  </a:cubicBezTo>
                  <a:cubicBezTo>
                    <a:pt x="6130982" y="3738797"/>
                    <a:pt x="7860306" y="3279163"/>
                    <a:pt x="9579184" y="2781544"/>
                  </a:cubicBezTo>
                  <a:cubicBezTo>
                    <a:pt x="9715934" y="2741658"/>
                    <a:pt x="9853634" y="2696074"/>
                    <a:pt x="9982787" y="2636246"/>
                  </a:cubicBezTo>
                  <a:cubicBezTo>
                    <a:pt x="10147078" y="2560273"/>
                    <a:pt x="10343657" y="2438718"/>
                    <a:pt x="10405385" y="2258283"/>
                  </a:cubicBezTo>
                  <a:cubicBezTo>
                    <a:pt x="10423428" y="2206052"/>
                    <a:pt x="10424378" y="2203203"/>
                    <a:pt x="10424378" y="2148123"/>
                  </a:cubicBezTo>
                  <a:cubicBezTo>
                    <a:pt x="10424378" y="2145274"/>
                    <a:pt x="10424378" y="2142425"/>
                    <a:pt x="10424378" y="2139576"/>
                  </a:cubicBezTo>
                  <a:lnTo>
                    <a:pt x="10424378" y="1946796"/>
                  </a:lnTo>
                  <a:lnTo>
                    <a:pt x="10374996" y="1946796"/>
                  </a:lnTo>
                  <a:cubicBezTo>
                    <a:pt x="10367398" y="1930651"/>
                    <a:pt x="10358852" y="1915457"/>
                    <a:pt x="10349356" y="1900262"/>
                  </a:cubicBezTo>
                  <a:cubicBezTo>
                    <a:pt x="10186964" y="1628661"/>
                    <a:pt x="9608623" y="1448226"/>
                    <a:pt x="9314230" y="1362757"/>
                  </a:cubicBezTo>
                  <a:cubicBezTo>
                    <a:pt x="9035981" y="1282036"/>
                    <a:pt x="8752983" y="1215560"/>
                    <a:pt x="8469036" y="1155732"/>
                  </a:cubicBezTo>
                  <a:cubicBezTo>
                    <a:pt x="8155649" y="1089256"/>
                    <a:pt x="7841313" y="1030377"/>
                    <a:pt x="7526027" y="974347"/>
                  </a:cubicBezTo>
                  <a:cubicBezTo>
                    <a:pt x="7132869" y="905023"/>
                    <a:pt x="6739712" y="840446"/>
                    <a:pt x="6345604" y="773970"/>
                  </a:cubicBezTo>
                  <a:cubicBezTo>
                    <a:pt x="6319964" y="770171"/>
                    <a:pt x="6294323" y="765423"/>
                    <a:pt x="6268682" y="761624"/>
                  </a:cubicBezTo>
                  <a:cubicBezTo>
                    <a:pt x="6147126" y="741682"/>
                    <a:pt x="6026519" y="724588"/>
                    <a:pt x="5904964" y="704645"/>
                  </a:cubicBezTo>
                  <a:cubicBezTo>
                    <a:pt x="5842286" y="692300"/>
                    <a:pt x="5776760" y="680904"/>
                    <a:pt x="5712183" y="667608"/>
                  </a:cubicBezTo>
                  <a:close/>
                </a:path>
              </a:pathLst>
            </a:custGeom>
            <a:solidFill>
              <a:srgbClr val="333333"/>
            </a:solidFill>
            <a:ln w="9495" cap="flat">
              <a:noFill/>
              <a:prstDash val="solid"/>
              <a:miter/>
            </a:ln>
          </p:spPr>
          <p:txBody>
            <a:bodyPr rtlCol="0" anchor="ctr"/>
            <a:lstStyle/>
            <a:p>
              <a:endParaRPr lang="en-ID"/>
            </a:p>
          </p:txBody>
        </p:sp>
        <p:sp>
          <p:nvSpPr>
            <p:cNvPr id="20" name="Freeform: Shape 19">
              <a:extLst>
                <a:ext uri="{FF2B5EF4-FFF2-40B4-BE49-F238E27FC236}">
                  <a16:creationId xmlns:a16="http://schemas.microsoft.com/office/drawing/2014/main" id="{DD609599-ED63-4D13-B772-FFB34E4F2320}"/>
                </a:ext>
              </a:extLst>
            </p:cNvPr>
            <p:cNvSpPr/>
            <p:nvPr/>
          </p:nvSpPr>
          <p:spPr>
            <a:xfrm>
              <a:off x="0" y="2318422"/>
              <a:ext cx="12193588" cy="4535778"/>
            </a:xfrm>
            <a:custGeom>
              <a:avLst/>
              <a:gdLst>
                <a:gd name="connsiteX0" fmla="*/ 5712183 w 12187890"/>
                <a:gd name="connsiteY0" fmla="*/ 666659 h 4533658"/>
                <a:gd name="connsiteX1" fmla="*/ 5870776 w 12187890"/>
                <a:gd name="connsiteY1" fmla="*/ 644817 h 4533658"/>
                <a:gd name="connsiteX2" fmla="*/ 6201256 w 12187890"/>
                <a:gd name="connsiteY2" fmla="*/ 609679 h 4533658"/>
                <a:gd name="connsiteX3" fmla="*/ 7525078 w 12187890"/>
                <a:gd name="connsiteY3" fmla="*/ 527059 h 4533658"/>
                <a:gd name="connsiteX4" fmla="*/ 9001793 w 12187890"/>
                <a:gd name="connsiteY4" fmla="*/ 483375 h 4533658"/>
                <a:gd name="connsiteX5" fmla="*/ 10714023 w 12187890"/>
                <a:gd name="connsiteY5" fmla="*/ 455835 h 4533658"/>
                <a:gd name="connsiteX6" fmla="*/ 12187890 w 12187890"/>
                <a:gd name="connsiteY6" fmla="*/ 424496 h 4533658"/>
                <a:gd name="connsiteX7" fmla="*/ 12187890 w 12187890"/>
                <a:gd name="connsiteY7" fmla="*/ 0 h 4533658"/>
                <a:gd name="connsiteX8" fmla="*/ 6971428 w 12187890"/>
                <a:gd name="connsiteY8" fmla="*/ 950 h 4533658"/>
                <a:gd name="connsiteX9" fmla="*/ 5408293 w 12187890"/>
                <a:gd name="connsiteY9" fmla="*/ 75973 h 4533658"/>
                <a:gd name="connsiteX10" fmla="*/ 4813808 w 12187890"/>
                <a:gd name="connsiteY10" fmla="*/ 145297 h 4533658"/>
                <a:gd name="connsiteX11" fmla="*/ 4294347 w 12187890"/>
                <a:gd name="connsiteY11" fmla="*/ 250709 h 4533658"/>
                <a:gd name="connsiteX12" fmla="*/ 3756841 w 12187890"/>
                <a:gd name="connsiteY12" fmla="*/ 657162 h 4533658"/>
                <a:gd name="connsiteX13" fmla="*/ 4363671 w 12187890"/>
                <a:gd name="connsiteY13" fmla="*/ 1125343 h 4533658"/>
                <a:gd name="connsiteX14" fmla="*/ 5259197 w 12187890"/>
                <a:gd name="connsiteY14" fmla="*/ 1346613 h 4533658"/>
                <a:gd name="connsiteX15" fmla="*/ 6342755 w 12187890"/>
                <a:gd name="connsiteY15" fmla="*/ 1534645 h 4533658"/>
                <a:gd name="connsiteX16" fmla="*/ 7472847 w 12187890"/>
                <a:gd name="connsiteY16" fmla="*/ 1730274 h 4533658"/>
                <a:gd name="connsiteX17" fmla="*/ 7910638 w 12187890"/>
                <a:gd name="connsiteY17" fmla="*/ 1823340 h 4533658"/>
                <a:gd name="connsiteX18" fmla="*/ 8225924 w 12187890"/>
                <a:gd name="connsiteY18" fmla="*/ 1910709 h 4533658"/>
                <a:gd name="connsiteX19" fmla="*/ 8436748 w 12187890"/>
                <a:gd name="connsiteY19" fmla="*/ 2008523 h 4533658"/>
                <a:gd name="connsiteX20" fmla="*/ 8279105 w 12187890"/>
                <a:gd name="connsiteY20" fmla="*/ 2074999 h 4533658"/>
                <a:gd name="connsiteX21" fmla="*/ 8019848 w 12187890"/>
                <a:gd name="connsiteY21" fmla="*/ 2133878 h 4533658"/>
                <a:gd name="connsiteX22" fmla="*/ 7645684 w 12187890"/>
                <a:gd name="connsiteY22" fmla="*/ 2191807 h 4533658"/>
                <a:gd name="connsiteX23" fmla="*/ 0 w 12187890"/>
                <a:gd name="connsiteY23" fmla="*/ 3200342 h 4533658"/>
                <a:gd name="connsiteX24" fmla="*/ 0 w 12187890"/>
                <a:gd name="connsiteY24" fmla="*/ 4533659 h 4533658"/>
                <a:gd name="connsiteX25" fmla="*/ 2942035 w 12187890"/>
                <a:gd name="connsiteY25" fmla="*/ 4533659 h 4533658"/>
                <a:gd name="connsiteX26" fmla="*/ 4395960 w 12187890"/>
                <a:gd name="connsiteY26" fmla="*/ 4173740 h 4533658"/>
                <a:gd name="connsiteX27" fmla="*/ 9579184 w 12187890"/>
                <a:gd name="connsiteY27" fmla="*/ 2779644 h 4533658"/>
                <a:gd name="connsiteX28" fmla="*/ 9982787 w 12187890"/>
                <a:gd name="connsiteY28" fmla="*/ 2634347 h 4533658"/>
                <a:gd name="connsiteX29" fmla="*/ 10405385 w 12187890"/>
                <a:gd name="connsiteY29" fmla="*/ 2256383 h 4533658"/>
                <a:gd name="connsiteX30" fmla="*/ 10350305 w 12187890"/>
                <a:gd name="connsiteY30" fmla="*/ 1898363 h 4533658"/>
                <a:gd name="connsiteX31" fmla="*/ 9315180 w 12187890"/>
                <a:gd name="connsiteY31" fmla="*/ 1360858 h 4533658"/>
                <a:gd name="connsiteX32" fmla="*/ 8469986 w 12187890"/>
                <a:gd name="connsiteY32" fmla="*/ 1153832 h 4533658"/>
                <a:gd name="connsiteX33" fmla="*/ 7526977 w 12187890"/>
                <a:gd name="connsiteY33" fmla="*/ 972448 h 4533658"/>
                <a:gd name="connsiteX34" fmla="*/ 6346554 w 12187890"/>
                <a:gd name="connsiteY34" fmla="*/ 772071 h 4533658"/>
                <a:gd name="connsiteX35" fmla="*/ 6269632 w 12187890"/>
                <a:gd name="connsiteY35" fmla="*/ 759725 h 4533658"/>
                <a:gd name="connsiteX36" fmla="*/ 5905914 w 12187890"/>
                <a:gd name="connsiteY36" fmla="*/ 702746 h 4533658"/>
                <a:gd name="connsiteX37" fmla="*/ 5712183 w 12187890"/>
                <a:gd name="connsiteY37" fmla="*/ 666659 h 4533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2187890" h="4533658">
                  <a:moveTo>
                    <a:pt x="5712183" y="666659"/>
                  </a:moveTo>
                  <a:cubicBezTo>
                    <a:pt x="5776760" y="656213"/>
                    <a:pt x="5842286" y="648615"/>
                    <a:pt x="5870776" y="644817"/>
                  </a:cubicBezTo>
                  <a:cubicBezTo>
                    <a:pt x="5980936" y="631521"/>
                    <a:pt x="6091097" y="620126"/>
                    <a:pt x="6201256" y="609679"/>
                  </a:cubicBezTo>
                  <a:cubicBezTo>
                    <a:pt x="6641897" y="569794"/>
                    <a:pt x="7083487" y="546052"/>
                    <a:pt x="7525078" y="527059"/>
                  </a:cubicBezTo>
                  <a:cubicBezTo>
                    <a:pt x="8017000" y="506167"/>
                    <a:pt x="8509871" y="493821"/>
                    <a:pt x="9001793" y="483375"/>
                  </a:cubicBezTo>
                  <a:cubicBezTo>
                    <a:pt x="9572536" y="471979"/>
                    <a:pt x="10143280" y="464382"/>
                    <a:pt x="10714023" y="455835"/>
                  </a:cubicBezTo>
                  <a:cubicBezTo>
                    <a:pt x="11204996" y="448238"/>
                    <a:pt x="11696917" y="441590"/>
                    <a:pt x="12187890" y="424496"/>
                  </a:cubicBezTo>
                  <a:lnTo>
                    <a:pt x="12187890" y="0"/>
                  </a:lnTo>
                  <a:lnTo>
                    <a:pt x="6971428" y="950"/>
                  </a:lnTo>
                  <a:cubicBezTo>
                    <a:pt x="6450067" y="11396"/>
                    <a:pt x="5927756" y="29439"/>
                    <a:pt x="5408293" y="75973"/>
                  </a:cubicBezTo>
                  <a:cubicBezTo>
                    <a:pt x="5209815" y="94016"/>
                    <a:pt x="5011337" y="115858"/>
                    <a:pt x="4813808" y="145297"/>
                  </a:cubicBezTo>
                  <a:cubicBezTo>
                    <a:pt x="4639072" y="171888"/>
                    <a:pt x="4464335" y="203226"/>
                    <a:pt x="4294347" y="250709"/>
                  </a:cubicBezTo>
                  <a:cubicBezTo>
                    <a:pt x="4110113" y="301041"/>
                    <a:pt x="3746395" y="415950"/>
                    <a:pt x="3756841" y="657162"/>
                  </a:cubicBezTo>
                  <a:cubicBezTo>
                    <a:pt x="3768237" y="905972"/>
                    <a:pt x="4164243" y="1057917"/>
                    <a:pt x="4363671" y="1125343"/>
                  </a:cubicBezTo>
                  <a:cubicBezTo>
                    <a:pt x="4655216" y="1223157"/>
                    <a:pt x="4958156" y="1287734"/>
                    <a:pt x="5259197" y="1346613"/>
                  </a:cubicBezTo>
                  <a:cubicBezTo>
                    <a:pt x="5619117" y="1416887"/>
                    <a:pt x="5980936" y="1475766"/>
                    <a:pt x="6342755" y="1534645"/>
                  </a:cubicBezTo>
                  <a:cubicBezTo>
                    <a:pt x="6719769" y="1596372"/>
                    <a:pt x="7097732" y="1657150"/>
                    <a:pt x="7472847" y="1730274"/>
                  </a:cubicBezTo>
                  <a:cubicBezTo>
                    <a:pt x="7619093" y="1758764"/>
                    <a:pt x="7765341" y="1789153"/>
                    <a:pt x="7910638" y="1823340"/>
                  </a:cubicBezTo>
                  <a:cubicBezTo>
                    <a:pt x="8017000" y="1848981"/>
                    <a:pt x="8122411" y="1875571"/>
                    <a:pt x="8225924" y="1910709"/>
                  </a:cubicBezTo>
                  <a:cubicBezTo>
                    <a:pt x="8262011" y="1923054"/>
                    <a:pt x="8403510" y="1973386"/>
                    <a:pt x="8436748" y="2008523"/>
                  </a:cubicBezTo>
                  <a:cubicBezTo>
                    <a:pt x="8407308" y="2034164"/>
                    <a:pt x="8306645" y="2066452"/>
                    <a:pt x="8279105" y="2074999"/>
                  </a:cubicBezTo>
                  <a:cubicBezTo>
                    <a:pt x="8193635" y="2099690"/>
                    <a:pt x="8107217" y="2117734"/>
                    <a:pt x="8019848" y="2133878"/>
                  </a:cubicBezTo>
                  <a:cubicBezTo>
                    <a:pt x="7895444" y="2156670"/>
                    <a:pt x="7771038" y="2174713"/>
                    <a:pt x="7645684" y="2191807"/>
                  </a:cubicBezTo>
                  <a:lnTo>
                    <a:pt x="0" y="3200342"/>
                  </a:lnTo>
                  <a:lnTo>
                    <a:pt x="0" y="4533659"/>
                  </a:lnTo>
                  <a:lnTo>
                    <a:pt x="2942035" y="4533659"/>
                  </a:lnTo>
                  <a:cubicBezTo>
                    <a:pt x="3427310" y="4415902"/>
                    <a:pt x="3911635" y="4296245"/>
                    <a:pt x="4395960" y="4173740"/>
                  </a:cubicBezTo>
                  <a:cubicBezTo>
                    <a:pt x="6130982" y="3736898"/>
                    <a:pt x="7860306" y="3277264"/>
                    <a:pt x="9579184" y="2779644"/>
                  </a:cubicBezTo>
                  <a:cubicBezTo>
                    <a:pt x="9715934" y="2739759"/>
                    <a:pt x="9853634" y="2694175"/>
                    <a:pt x="9982787" y="2634347"/>
                  </a:cubicBezTo>
                  <a:cubicBezTo>
                    <a:pt x="10147078" y="2558374"/>
                    <a:pt x="10343657" y="2436818"/>
                    <a:pt x="10405385" y="2256383"/>
                  </a:cubicBezTo>
                  <a:cubicBezTo>
                    <a:pt x="10448119" y="2131979"/>
                    <a:pt x="10414881" y="2007574"/>
                    <a:pt x="10350305" y="1898363"/>
                  </a:cubicBezTo>
                  <a:cubicBezTo>
                    <a:pt x="10187914" y="1626761"/>
                    <a:pt x="9609573" y="1446327"/>
                    <a:pt x="9315180" y="1360858"/>
                  </a:cubicBezTo>
                  <a:cubicBezTo>
                    <a:pt x="9036930" y="1280137"/>
                    <a:pt x="8753932" y="1213661"/>
                    <a:pt x="8469986" y="1153832"/>
                  </a:cubicBezTo>
                  <a:cubicBezTo>
                    <a:pt x="8156599" y="1087357"/>
                    <a:pt x="7842263" y="1028478"/>
                    <a:pt x="7526977" y="972448"/>
                  </a:cubicBezTo>
                  <a:cubicBezTo>
                    <a:pt x="7133819" y="903123"/>
                    <a:pt x="6740661" y="838547"/>
                    <a:pt x="6346554" y="772071"/>
                  </a:cubicBezTo>
                  <a:cubicBezTo>
                    <a:pt x="6320913" y="768272"/>
                    <a:pt x="6295273" y="763524"/>
                    <a:pt x="6269632" y="759725"/>
                  </a:cubicBezTo>
                  <a:cubicBezTo>
                    <a:pt x="6148076" y="739782"/>
                    <a:pt x="6027469" y="722689"/>
                    <a:pt x="5905914" y="702746"/>
                  </a:cubicBezTo>
                  <a:cubicBezTo>
                    <a:pt x="5842286" y="691350"/>
                    <a:pt x="5776760" y="679954"/>
                    <a:pt x="5712183" y="666659"/>
                  </a:cubicBezTo>
                  <a:close/>
                </a:path>
              </a:pathLst>
            </a:custGeom>
            <a:solidFill>
              <a:srgbClr val="000000"/>
            </a:solidFill>
            <a:ln w="9495" cap="flat">
              <a:noFill/>
              <a:prstDash val="solid"/>
              <a:miter/>
            </a:ln>
          </p:spPr>
          <p:txBody>
            <a:bodyPr rtlCol="0" anchor="ctr"/>
            <a:lstStyle/>
            <a:p>
              <a:endParaRPr lang="en-ID"/>
            </a:p>
          </p:txBody>
        </p:sp>
        <p:sp>
          <p:nvSpPr>
            <p:cNvPr id="21" name="Freeform: Shape 20">
              <a:extLst>
                <a:ext uri="{FF2B5EF4-FFF2-40B4-BE49-F238E27FC236}">
                  <a16:creationId xmlns:a16="http://schemas.microsoft.com/office/drawing/2014/main" id="{CD17A626-0992-4752-8228-00D70031E3BC}"/>
                </a:ext>
              </a:extLst>
            </p:cNvPr>
            <p:cNvSpPr/>
            <p:nvPr/>
          </p:nvSpPr>
          <p:spPr>
            <a:xfrm>
              <a:off x="0" y="2362127"/>
              <a:ext cx="12193588" cy="4492073"/>
            </a:xfrm>
            <a:custGeom>
              <a:avLst/>
              <a:gdLst>
                <a:gd name="connsiteX0" fmla="*/ 5542195 w 12187890"/>
                <a:gd name="connsiteY0" fmla="*/ 620126 h 4489974"/>
                <a:gd name="connsiteX1" fmla="*/ 6197458 w 12187890"/>
                <a:gd name="connsiteY1" fmla="*/ 524210 h 4489974"/>
                <a:gd name="connsiteX2" fmla="*/ 7523178 w 12187890"/>
                <a:gd name="connsiteY2" fmla="*/ 441590 h 4489974"/>
                <a:gd name="connsiteX3" fmla="*/ 9000843 w 12187890"/>
                <a:gd name="connsiteY3" fmla="*/ 397906 h 4489974"/>
                <a:gd name="connsiteX4" fmla="*/ 10713073 w 12187890"/>
                <a:gd name="connsiteY4" fmla="*/ 370366 h 4489974"/>
                <a:gd name="connsiteX5" fmla="*/ 12187890 w 12187890"/>
                <a:gd name="connsiteY5" fmla="*/ 339027 h 4489974"/>
                <a:gd name="connsiteX6" fmla="*/ 12187890 w 12187890"/>
                <a:gd name="connsiteY6" fmla="*/ 0 h 4489974"/>
                <a:gd name="connsiteX7" fmla="*/ 6972378 w 12187890"/>
                <a:gd name="connsiteY7" fmla="*/ 950 h 4489974"/>
                <a:gd name="connsiteX8" fmla="*/ 5412092 w 12187890"/>
                <a:gd name="connsiteY8" fmla="*/ 75973 h 4489974"/>
                <a:gd name="connsiteX9" fmla="*/ 4820456 w 12187890"/>
                <a:gd name="connsiteY9" fmla="*/ 145297 h 4489974"/>
                <a:gd name="connsiteX10" fmla="*/ 4305742 w 12187890"/>
                <a:gd name="connsiteY10" fmla="*/ 249760 h 4489974"/>
                <a:gd name="connsiteX11" fmla="*/ 3799575 w 12187890"/>
                <a:gd name="connsiteY11" fmla="*/ 612528 h 4489974"/>
                <a:gd name="connsiteX12" fmla="*/ 4376966 w 12187890"/>
                <a:gd name="connsiteY12" fmla="*/ 1041773 h 4489974"/>
                <a:gd name="connsiteX13" fmla="*/ 5267744 w 12187890"/>
                <a:gd name="connsiteY13" fmla="*/ 1261144 h 4489974"/>
                <a:gd name="connsiteX14" fmla="*/ 6349403 w 12187890"/>
                <a:gd name="connsiteY14" fmla="*/ 1449175 h 4489974"/>
                <a:gd name="connsiteX15" fmla="*/ 7480444 w 12187890"/>
                <a:gd name="connsiteY15" fmla="*/ 1644805 h 4489974"/>
                <a:gd name="connsiteX16" fmla="*/ 7920135 w 12187890"/>
                <a:gd name="connsiteY16" fmla="*/ 1738821 h 4489974"/>
                <a:gd name="connsiteX17" fmla="*/ 8239219 w 12187890"/>
                <a:gd name="connsiteY17" fmla="*/ 1827139 h 4489974"/>
                <a:gd name="connsiteX18" fmla="*/ 8484230 w 12187890"/>
                <a:gd name="connsiteY18" fmla="*/ 1966738 h 4489974"/>
                <a:gd name="connsiteX19" fmla="*/ 8290501 w 12187890"/>
                <a:gd name="connsiteY19" fmla="*/ 2072150 h 4489974"/>
                <a:gd name="connsiteX20" fmla="*/ 8027446 w 12187890"/>
                <a:gd name="connsiteY20" fmla="*/ 2131978 h 4489974"/>
                <a:gd name="connsiteX21" fmla="*/ 7651382 w 12187890"/>
                <a:gd name="connsiteY21" fmla="*/ 2189907 h 4489974"/>
                <a:gd name="connsiteX22" fmla="*/ 0 w 12187890"/>
                <a:gd name="connsiteY22" fmla="*/ 3199392 h 4489974"/>
                <a:gd name="connsiteX23" fmla="*/ 0 w 12187890"/>
                <a:gd name="connsiteY23" fmla="*/ 4489975 h 4489974"/>
                <a:gd name="connsiteX24" fmla="*/ 2760651 w 12187890"/>
                <a:gd name="connsiteY24" fmla="*/ 4489975 h 4489974"/>
                <a:gd name="connsiteX25" fmla="*/ 4385513 w 12187890"/>
                <a:gd name="connsiteY25" fmla="*/ 4089220 h 4489974"/>
                <a:gd name="connsiteX26" fmla="*/ 9566839 w 12187890"/>
                <a:gd name="connsiteY26" fmla="*/ 2696074 h 4489974"/>
                <a:gd name="connsiteX27" fmla="*/ 10312319 w 12187890"/>
                <a:gd name="connsiteY27" fmla="*/ 1877471 h 4489974"/>
                <a:gd name="connsiteX28" fmla="*/ 9301884 w 12187890"/>
                <a:gd name="connsiteY28" fmla="*/ 1358958 h 4489974"/>
                <a:gd name="connsiteX29" fmla="*/ 8459539 w 12187890"/>
                <a:gd name="connsiteY29" fmla="*/ 1151933 h 4489974"/>
                <a:gd name="connsiteX30" fmla="*/ 7518430 w 12187890"/>
                <a:gd name="connsiteY30" fmla="*/ 970549 h 4489974"/>
                <a:gd name="connsiteX31" fmla="*/ 6338957 w 12187890"/>
                <a:gd name="connsiteY31" fmla="*/ 770171 h 4489974"/>
                <a:gd name="connsiteX32" fmla="*/ 6262035 w 12187890"/>
                <a:gd name="connsiteY32" fmla="*/ 757826 h 4489974"/>
                <a:gd name="connsiteX33" fmla="*/ 5542195 w 12187890"/>
                <a:gd name="connsiteY33" fmla="*/ 620126 h 4489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2187890" h="4489974">
                  <a:moveTo>
                    <a:pt x="5542195" y="620126"/>
                  </a:moveTo>
                  <a:cubicBezTo>
                    <a:pt x="5621966" y="575492"/>
                    <a:pt x="6134781" y="528959"/>
                    <a:pt x="6197458" y="524210"/>
                  </a:cubicBezTo>
                  <a:cubicBezTo>
                    <a:pt x="6638098" y="484325"/>
                    <a:pt x="7081588" y="460583"/>
                    <a:pt x="7523178" y="441590"/>
                  </a:cubicBezTo>
                  <a:cubicBezTo>
                    <a:pt x="8015100" y="420698"/>
                    <a:pt x="8507972" y="408352"/>
                    <a:pt x="9000843" y="397906"/>
                  </a:cubicBezTo>
                  <a:cubicBezTo>
                    <a:pt x="9571587" y="386510"/>
                    <a:pt x="10142330" y="378913"/>
                    <a:pt x="10713073" y="370366"/>
                  </a:cubicBezTo>
                  <a:cubicBezTo>
                    <a:pt x="11204047" y="362769"/>
                    <a:pt x="11695968" y="356121"/>
                    <a:pt x="12187890" y="339027"/>
                  </a:cubicBezTo>
                  <a:lnTo>
                    <a:pt x="12187890" y="0"/>
                  </a:lnTo>
                  <a:lnTo>
                    <a:pt x="6972378" y="950"/>
                  </a:lnTo>
                  <a:cubicBezTo>
                    <a:pt x="6451016" y="11396"/>
                    <a:pt x="5931554" y="29439"/>
                    <a:pt x="5412092" y="75973"/>
                  </a:cubicBezTo>
                  <a:cubicBezTo>
                    <a:pt x="5214563" y="94016"/>
                    <a:pt x="5017035" y="115858"/>
                    <a:pt x="4820456" y="145297"/>
                  </a:cubicBezTo>
                  <a:cubicBezTo>
                    <a:pt x="4648568" y="170938"/>
                    <a:pt x="4473832" y="203226"/>
                    <a:pt x="4305742" y="249760"/>
                  </a:cubicBezTo>
                  <a:cubicBezTo>
                    <a:pt x="4149999" y="292494"/>
                    <a:pt x="3790079" y="400755"/>
                    <a:pt x="3799575" y="612528"/>
                  </a:cubicBezTo>
                  <a:cubicBezTo>
                    <a:pt x="3810022" y="836647"/>
                    <a:pt x="4206028" y="984794"/>
                    <a:pt x="4376966" y="1041773"/>
                  </a:cubicBezTo>
                  <a:cubicBezTo>
                    <a:pt x="4662813" y="1137688"/>
                    <a:pt x="4971451" y="1203215"/>
                    <a:pt x="5267744" y="1261144"/>
                  </a:cubicBezTo>
                  <a:cubicBezTo>
                    <a:pt x="5626714" y="1331418"/>
                    <a:pt x="5988533" y="1390297"/>
                    <a:pt x="6349403" y="1449175"/>
                  </a:cubicBezTo>
                  <a:cubicBezTo>
                    <a:pt x="6727366" y="1510903"/>
                    <a:pt x="7105329" y="1571681"/>
                    <a:pt x="7480444" y="1644805"/>
                  </a:cubicBezTo>
                  <a:cubicBezTo>
                    <a:pt x="7627640" y="1673294"/>
                    <a:pt x="7774837" y="1703684"/>
                    <a:pt x="7920135" y="1738821"/>
                  </a:cubicBezTo>
                  <a:cubicBezTo>
                    <a:pt x="8027446" y="1764462"/>
                    <a:pt x="8134757" y="1792001"/>
                    <a:pt x="8239219" y="1827139"/>
                  </a:cubicBezTo>
                  <a:cubicBezTo>
                    <a:pt x="8278155" y="1840434"/>
                    <a:pt x="8485180" y="1910709"/>
                    <a:pt x="8484230" y="1966738"/>
                  </a:cubicBezTo>
                  <a:cubicBezTo>
                    <a:pt x="8483280" y="2014221"/>
                    <a:pt x="8324688" y="2062654"/>
                    <a:pt x="8290501" y="2072150"/>
                  </a:cubicBezTo>
                  <a:cubicBezTo>
                    <a:pt x="8204082" y="2096841"/>
                    <a:pt x="8114814" y="2115834"/>
                    <a:pt x="8027446" y="2131978"/>
                  </a:cubicBezTo>
                  <a:cubicBezTo>
                    <a:pt x="7903041" y="2154770"/>
                    <a:pt x="7776737" y="2173763"/>
                    <a:pt x="7651382" y="2189907"/>
                  </a:cubicBezTo>
                  <a:lnTo>
                    <a:pt x="0" y="3199392"/>
                  </a:lnTo>
                  <a:lnTo>
                    <a:pt x="0" y="4489975"/>
                  </a:lnTo>
                  <a:lnTo>
                    <a:pt x="2760651" y="4489975"/>
                  </a:lnTo>
                  <a:cubicBezTo>
                    <a:pt x="3302905" y="4358923"/>
                    <a:pt x="3844209" y="4225021"/>
                    <a:pt x="4385513" y="4089220"/>
                  </a:cubicBezTo>
                  <a:cubicBezTo>
                    <a:pt x="6119586" y="3652378"/>
                    <a:pt x="7849860" y="3192745"/>
                    <a:pt x="9566839" y="2696074"/>
                  </a:cubicBezTo>
                  <a:cubicBezTo>
                    <a:pt x="9907766" y="2597310"/>
                    <a:pt x="10601015" y="2360846"/>
                    <a:pt x="10312319" y="1877471"/>
                  </a:cubicBezTo>
                  <a:cubicBezTo>
                    <a:pt x="10157524" y="1618214"/>
                    <a:pt x="9575385" y="1438729"/>
                    <a:pt x="9301884" y="1358958"/>
                  </a:cubicBezTo>
                  <a:cubicBezTo>
                    <a:pt x="9024585" y="1278237"/>
                    <a:pt x="8741587" y="1212711"/>
                    <a:pt x="8459539" y="1151933"/>
                  </a:cubicBezTo>
                  <a:cubicBezTo>
                    <a:pt x="8147103" y="1085457"/>
                    <a:pt x="7832766" y="1026578"/>
                    <a:pt x="7518430" y="970549"/>
                  </a:cubicBezTo>
                  <a:cubicBezTo>
                    <a:pt x="7125272" y="901224"/>
                    <a:pt x="6732115" y="836647"/>
                    <a:pt x="6338957" y="770171"/>
                  </a:cubicBezTo>
                  <a:cubicBezTo>
                    <a:pt x="6313316" y="766373"/>
                    <a:pt x="6287675" y="761624"/>
                    <a:pt x="6262035" y="757826"/>
                  </a:cubicBezTo>
                  <a:cubicBezTo>
                    <a:pt x="6186062" y="745480"/>
                    <a:pt x="5622915" y="665709"/>
                    <a:pt x="5542195" y="620126"/>
                  </a:cubicBezTo>
                  <a:close/>
                </a:path>
              </a:pathLst>
            </a:custGeom>
            <a:solidFill>
              <a:srgbClr val="E00F0F"/>
            </a:solidFill>
            <a:ln w="9495" cap="flat">
              <a:noFill/>
              <a:prstDash val="solid"/>
              <a:miter/>
            </a:ln>
          </p:spPr>
          <p:txBody>
            <a:bodyPr rtlCol="0" anchor="ctr"/>
            <a:lstStyle/>
            <a:p>
              <a:endParaRPr lang="en-ID"/>
            </a:p>
          </p:txBody>
        </p:sp>
        <p:sp>
          <p:nvSpPr>
            <p:cNvPr id="23" name="Freeform: Shape 22">
              <a:extLst>
                <a:ext uri="{FF2B5EF4-FFF2-40B4-BE49-F238E27FC236}">
                  <a16:creationId xmlns:a16="http://schemas.microsoft.com/office/drawing/2014/main" id="{D57770FE-2BC9-4EB2-9B41-74FC781622E0}"/>
                </a:ext>
              </a:extLst>
            </p:cNvPr>
            <p:cNvSpPr/>
            <p:nvPr/>
          </p:nvSpPr>
          <p:spPr>
            <a:xfrm>
              <a:off x="0" y="2384929"/>
              <a:ext cx="12193588" cy="4468321"/>
            </a:xfrm>
            <a:custGeom>
              <a:avLst/>
              <a:gdLst>
                <a:gd name="connsiteX0" fmla="*/ 0 w 12187890"/>
                <a:gd name="connsiteY0" fmla="*/ 3201291 h 4466233"/>
                <a:gd name="connsiteX1" fmla="*/ 7654231 w 12187890"/>
                <a:gd name="connsiteY1" fmla="*/ 2190857 h 4466233"/>
                <a:gd name="connsiteX2" fmla="*/ 7484242 w 12187890"/>
                <a:gd name="connsiteY2" fmla="*/ 1599221 h 4466233"/>
                <a:gd name="connsiteX3" fmla="*/ 4383614 w 12187890"/>
                <a:gd name="connsiteY3" fmla="*/ 996190 h 4466233"/>
                <a:gd name="connsiteX4" fmla="*/ 3822367 w 12187890"/>
                <a:gd name="connsiteY4" fmla="*/ 587837 h 4466233"/>
                <a:gd name="connsiteX5" fmla="*/ 6972378 w 12187890"/>
                <a:gd name="connsiteY5" fmla="*/ 950 h 4466233"/>
                <a:gd name="connsiteX6" fmla="*/ 12187890 w 12187890"/>
                <a:gd name="connsiteY6" fmla="*/ 0 h 4466233"/>
                <a:gd name="connsiteX7" fmla="*/ 12187890 w 12187890"/>
                <a:gd name="connsiteY7" fmla="*/ 292494 h 4466233"/>
                <a:gd name="connsiteX8" fmla="*/ 6194609 w 12187890"/>
                <a:gd name="connsiteY8" fmla="*/ 476727 h 4466233"/>
                <a:gd name="connsiteX9" fmla="*/ 6336108 w 12187890"/>
                <a:gd name="connsiteY9" fmla="*/ 770171 h 4466233"/>
                <a:gd name="connsiteX10" fmla="*/ 10292376 w 12187890"/>
                <a:gd name="connsiteY10" fmla="*/ 1865125 h 4466233"/>
                <a:gd name="connsiteX11" fmla="*/ 9560191 w 12187890"/>
                <a:gd name="connsiteY11" fmla="*/ 2648592 h 4466233"/>
                <a:gd name="connsiteX12" fmla="*/ 2659038 w 12187890"/>
                <a:gd name="connsiteY12" fmla="*/ 4466234 h 4466233"/>
                <a:gd name="connsiteX13" fmla="*/ 0 w 12187890"/>
                <a:gd name="connsiteY13" fmla="*/ 4466234 h 4466233"/>
                <a:gd name="connsiteX14" fmla="*/ 0 w 12187890"/>
                <a:gd name="connsiteY14" fmla="*/ 3201291 h 4466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87890" h="4466233">
                  <a:moveTo>
                    <a:pt x="0" y="3201291"/>
                  </a:moveTo>
                  <a:lnTo>
                    <a:pt x="7654231" y="2190857"/>
                  </a:lnTo>
                  <a:cubicBezTo>
                    <a:pt x="8906827" y="2025617"/>
                    <a:pt x="8720694" y="1839484"/>
                    <a:pt x="7484242" y="1599221"/>
                  </a:cubicBezTo>
                  <a:cubicBezTo>
                    <a:pt x="6460513" y="1400743"/>
                    <a:pt x="5121497" y="1245000"/>
                    <a:pt x="4383614" y="996190"/>
                  </a:cubicBezTo>
                  <a:cubicBezTo>
                    <a:pt x="3996154" y="866087"/>
                    <a:pt x="3829015" y="721739"/>
                    <a:pt x="3822367" y="587837"/>
                  </a:cubicBezTo>
                  <a:cubicBezTo>
                    <a:pt x="3798626" y="49382"/>
                    <a:pt x="6495650" y="10446"/>
                    <a:pt x="6972378" y="950"/>
                  </a:cubicBezTo>
                  <a:lnTo>
                    <a:pt x="12187890" y="0"/>
                  </a:lnTo>
                  <a:lnTo>
                    <a:pt x="12187890" y="292494"/>
                  </a:lnTo>
                  <a:cubicBezTo>
                    <a:pt x="10606712" y="347574"/>
                    <a:pt x="7928682" y="320034"/>
                    <a:pt x="6194609" y="476727"/>
                  </a:cubicBezTo>
                  <a:cubicBezTo>
                    <a:pt x="4935365" y="590686"/>
                    <a:pt x="5678945" y="660961"/>
                    <a:pt x="6336108" y="770171"/>
                  </a:cubicBezTo>
                  <a:cubicBezTo>
                    <a:pt x="7890695" y="1030377"/>
                    <a:pt x="9988486" y="1356109"/>
                    <a:pt x="10292376" y="1865125"/>
                  </a:cubicBezTo>
                  <a:cubicBezTo>
                    <a:pt x="10524092" y="2252585"/>
                    <a:pt x="10105293" y="2490949"/>
                    <a:pt x="9560191" y="2648592"/>
                  </a:cubicBezTo>
                  <a:cubicBezTo>
                    <a:pt x="7497537" y="3244976"/>
                    <a:pt x="5020834" y="3896440"/>
                    <a:pt x="2659038" y="4466234"/>
                  </a:cubicBezTo>
                  <a:lnTo>
                    <a:pt x="0" y="4466234"/>
                  </a:lnTo>
                  <a:lnTo>
                    <a:pt x="0" y="3201291"/>
                  </a:lnTo>
                  <a:close/>
                </a:path>
              </a:pathLst>
            </a:custGeom>
            <a:solidFill>
              <a:srgbClr val="4D4D4D"/>
            </a:solidFill>
            <a:ln w="9495" cap="flat">
              <a:noFill/>
              <a:prstDash val="solid"/>
              <a:miter/>
            </a:ln>
          </p:spPr>
          <p:txBody>
            <a:bodyPr rtlCol="0" anchor="ctr"/>
            <a:lstStyle/>
            <a:p>
              <a:endParaRPr lang="en-ID"/>
            </a:p>
          </p:txBody>
        </p:sp>
        <p:sp>
          <p:nvSpPr>
            <p:cNvPr id="24" name="Freeform: Shape 23">
              <a:extLst>
                <a:ext uri="{FF2B5EF4-FFF2-40B4-BE49-F238E27FC236}">
                  <a16:creationId xmlns:a16="http://schemas.microsoft.com/office/drawing/2014/main" id="{68D82A96-5AF1-45B1-98C2-E66E2E57C7DD}"/>
                </a:ext>
              </a:extLst>
            </p:cNvPr>
            <p:cNvSpPr/>
            <p:nvPr/>
          </p:nvSpPr>
          <p:spPr>
            <a:xfrm>
              <a:off x="0" y="2502741"/>
              <a:ext cx="12193588" cy="4026525"/>
            </a:xfrm>
            <a:custGeom>
              <a:avLst/>
              <a:gdLst>
                <a:gd name="connsiteX0" fmla="*/ 0 w 12187890"/>
                <a:gd name="connsiteY0" fmla="*/ 4024644 h 4024643"/>
                <a:gd name="connsiteX1" fmla="*/ 7807125 w 12187890"/>
                <a:gd name="connsiteY1" fmla="*/ 2483351 h 4024643"/>
                <a:gd name="connsiteX2" fmla="*/ 7796679 w 12187890"/>
                <a:gd name="connsiteY2" fmla="*/ 1187071 h 4024643"/>
                <a:gd name="connsiteX3" fmla="*/ 6925844 w 12187890"/>
                <a:gd name="connsiteY3" fmla="*/ 81670 h 4024643"/>
                <a:gd name="connsiteX4" fmla="*/ 12187890 w 12187890"/>
                <a:gd name="connsiteY4" fmla="*/ 0 h 4024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87890" h="4024643">
                  <a:moveTo>
                    <a:pt x="0" y="4024644"/>
                  </a:moveTo>
                  <a:lnTo>
                    <a:pt x="7807125" y="2483351"/>
                  </a:lnTo>
                  <a:cubicBezTo>
                    <a:pt x="10654195" y="1921155"/>
                    <a:pt x="9130946" y="1425434"/>
                    <a:pt x="7796679" y="1187071"/>
                  </a:cubicBezTo>
                  <a:cubicBezTo>
                    <a:pt x="6265833" y="913569"/>
                    <a:pt x="1532745" y="339977"/>
                    <a:pt x="6925844" y="81670"/>
                  </a:cubicBezTo>
                  <a:cubicBezTo>
                    <a:pt x="8969505" y="-16144"/>
                    <a:pt x="11041654" y="41785"/>
                    <a:pt x="12187890" y="0"/>
                  </a:cubicBezTo>
                </a:path>
              </a:pathLst>
            </a:custGeom>
            <a:noFill/>
            <a:ln w="19050" cap="flat">
              <a:solidFill>
                <a:schemeClr val="bg2"/>
              </a:solidFill>
              <a:prstDash val="lgDash"/>
              <a:miter/>
            </a:ln>
          </p:spPr>
          <p:txBody>
            <a:bodyPr rtlCol="0" anchor="ctr"/>
            <a:lstStyle/>
            <a:p>
              <a:endParaRPr lang="en-ID"/>
            </a:p>
          </p:txBody>
        </p:sp>
      </p:grpSp>
      <p:sp>
        <p:nvSpPr>
          <p:cNvPr id="83" name="Rectangle 82">
            <a:extLst>
              <a:ext uri="{FF2B5EF4-FFF2-40B4-BE49-F238E27FC236}">
                <a16:creationId xmlns:a16="http://schemas.microsoft.com/office/drawing/2014/main" id="{794DEFA4-8F6E-4D7B-B3EB-66EBE6BAB9F3}"/>
              </a:ext>
            </a:extLst>
          </p:cNvPr>
          <p:cNvSpPr/>
          <p:nvPr/>
        </p:nvSpPr>
        <p:spPr>
          <a:xfrm flipH="1">
            <a:off x="3071482" y="758833"/>
            <a:ext cx="855619" cy="369332"/>
          </a:xfrm>
          <a:prstGeom prst="rect">
            <a:avLst/>
          </a:prstGeom>
        </p:spPr>
        <p:txBody>
          <a:bodyPr wrap="none">
            <a:spAutoFit/>
          </a:bodyPr>
          <a:lstStyle/>
          <a:p>
            <a:r>
              <a:rPr lang="en-IN" b="1" dirty="0"/>
              <a:t>Nov 09</a:t>
            </a:r>
          </a:p>
        </p:txBody>
      </p:sp>
      <p:sp>
        <p:nvSpPr>
          <p:cNvPr id="84" name="Rectangle 83">
            <a:extLst>
              <a:ext uri="{FF2B5EF4-FFF2-40B4-BE49-F238E27FC236}">
                <a16:creationId xmlns:a16="http://schemas.microsoft.com/office/drawing/2014/main" id="{49494E4B-4A39-40C3-8542-31234333EB88}"/>
              </a:ext>
            </a:extLst>
          </p:cNvPr>
          <p:cNvSpPr/>
          <p:nvPr/>
        </p:nvSpPr>
        <p:spPr>
          <a:xfrm flipH="1">
            <a:off x="540449" y="923484"/>
            <a:ext cx="803425" cy="369332"/>
          </a:xfrm>
          <a:prstGeom prst="rect">
            <a:avLst/>
          </a:prstGeom>
        </p:spPr>
        <p:txBody>
          <a:bodyPr wrap="none">
            <a:spAutoFit/>
          </a:bodyPr>
          <a:lstStyle/>
          <a:p>
            <a:r>
              <a:rPr lang="en-IN" b="1" dirty="0"/>
              <a:t>Oct 28</a:t>
            </a:r>
          </a:p>
        </p:txBody>
      </p:sp>
      <p:sp>
        <p:nvSpPr>
          <p:cNvPr id="50" name="object 7"/>
          <p:cNvSpPr>
            <a:spLocks noChangeAspect="1"/>
          </p:cNvSpPr>
          <p:nvPr/>
        </p:nvSpPr>
        <p:spPr>
          <a:xfrm>
            <a:off x="173371" y="152400"/>
            <a:ext cx="2036429" cy="674315"/>
          </a:xfrm>
          <a:prstGeom prst="rect">
            <a:avLst/>
          </a:prstGeom>
          <a:blipFill>
            <a:blip r:embed="rId2" cstate="print"/>
            <a:stretch>
              <a:fillRect/>
            </a:stretch>
          </a:blipFill>
        </p:spPr>
        <p:txBody>
          <a:bodyPr wrap="square" lIns="0" tIns="0" rIns="0" bIns="0" rtlCol="0"/>
          <a:lstStyle/>
          <a:p>
            <a:endParaRPr/>
          </a:p>
        </p:txBody>
      </p:sp>
      <p:grpSp>
        <p:nvGrpSpPr>
          <p:cNvPr id="34" name="Graphic 1">
            <a:extLst>
              <a:ext uri="{FF2B5EF4-FFF2-40B4-BE49-F238E27FC236}">
                <a16:creationId xmlns:a16="http://schemas.microsoft.com/office/drawing/2014/main" id="{F0765113-91D4-4F15-849A-FDD1968E54EA}"/>
              </a:ext>
            </a:extLst>
          </p:cNvPr>
          <p:cNvGrpSpPr/>
          <p:nvPr/>
        </p:nvGrpSpPr>
        <p:grpSpPr>
          <a:xfrm flipH="1">
            <a:off x="2225560" y="3872368"/>
            <a:ext cx="1818893" cy="2114309"/>
            <a:chOff x="1403592" y="3935907"/>
            <a:chExt cx="890777" cy="1488722"/>
          </a:xfrm>
        </p:grpSpPr>
        <p:sp>
          <p:nvSpPr>
            <p:cNvPr id="35" name="Freeform: Shape 43">
              <a:extLst>
                <a:ext uri="{FF2B5EF4-FFF2-40B4-BE49-F238E27FC236}">
                  <a16:creationId xmlns:a16="http://schemas.microsoft.com/office/drawing/2014/main" id="{D0BC8292-F224-4E5A-B5C0-3E51BC1C5A57}"/>
                </a:ext>
              </a:extLst>
            </p:cNvPr>
            <p:cNvSpPr/>
            <p:nvPr/>
          </p:nvSpPr>
          <p:spPr>
            <a:xfrm>
              <a:off x="1804347" y="4329065"/>
              <a:ext cx="88318" cy="1095564"/>
            </a:xfrm>
            <a:custGeom>
              <a:avLst/>
              <a:gdLst>
                <a:gd name="connsiteX0" fmla="*/ 0 w 88318"/>
                <a:gd name="connsiteY0" fmla="*/ 0 h 1095564"/>
                <a:gd name="connsiteX1" fmla="*/ 88318 w 88318"/>
                <a:gd name="connsiteY1" fmla="*/ 53181 h 1095564"/>
                <a:gd name="connsiteX2" fmla="*/ 88318 w 88318"/>
                <a:gd name="connsiteY2" fmla="*/ 1051269 h 1095564"/>
                <a:gd name="connsiteX3" fmla="*/ 0 w 88318"/>
                <a:gd name="connsiteY3" fmla="*/ 1049370 h 1095564"/>
                <a:gd name="connsiteX4" fmla="*/ 0 w 88318"/>
                <a:gd name="connsiteY4" fmla="*/ 0 h 1095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18" h="1095564">
                  <a:moveTo>
                    <a:pt x="0" y="0"/>
                  </a:moveTo>
                  <a:lnTo>
                    <a:pt x="88318" y="53181"/>
                  </a:lnTo>
                  <a:lnTo>
                    <a:pt x="88318" y="1051269"/>
                  </a:lnTo>
                  <a:cubicBezTo>
                    <a:pt x="88318" y="1112047"/>
                    <a:pt x="0" y="1109199"/>
                    <a:pt x="0" y="1049370"/>
                  </a:cubicBezTo>
                  <a:lnTo>
                    <a:pt x="0" y="0"/>
                  </a:lnTo>
                  <a:close/>
                </a:path>
              </a:pathLst>
            </a:custGeom>
            <a:solidFill>
              <a:srgbClr val="666666"/>
            </a:solidFill>
            <a:ln w="9495" cap="flat">
              <a:noFill/>
              <a:prstDash val="solid"/>
              <a:miter/>
            </a:ln>
          </p:spPr>
          <p:txBody>
            <a:bodyPr rtlCol="0" anchor="ctr"/>
            <a:lstStyle/>
            <a:p>
              <a:endParaRPr lang="en-ID"/>
            </a:p>
          </p:txBody>
        </p:sp>
        <p:sp>
          <p:nvSpPr>
            <p:cNvPr id="36" name="Freeform: Shape 45">
              <a:extLst>
                <a:ext uri="{FF2B5EF4-FFF2-40B4-BE49-F238E27FC236}">
                  <a16:creationId xmlns:a16="http://schemas.microsoft.com/office/drawing/2014/main" id="{9E5467A6-DF41-47BC-95E1-A34048BB507B}"/>
                </a:ext>
              </a:extLst>
            </p:cNvPr>
            <p:cNvSpPr/>
            <p:nvPr/>
          </p:nvSpPr>
          <p:spPr>
            <a:xfrm>
              <a:off x="1403592" y="3935907"/>
              <a:ext cx="890777" cy="794862"/>
            </a:xfrm>
            <a:custGeom>
              <a:avLst/>
              <a:gdLst>
                <a:gd name="connsiteX0" fmla="*/ 445389 w 890777"/>
                <a:gd name="connsiteY0" fmla="*/ 0 h 794862"/>
                <a:gd name="connsiteX1" fmla="*/ 0 w 890777"/>
                <a:gd name="connsiteY1" fmla="*/ 397906 h 794862"/>
                <a:gd name="connsiteX2" fmla="*/ 445389 w 890777"/>
                <a:gd name="connsiteY2" fmla="*/ 794862 h 794862"/>
                <a:gd name="connsiteX3" fmla="*/ 890778 w 890777"/>
                <a:gd name="connsiteY3" fmla="*/ 397906 h 794862"/>
              </a:gdLst>
              <a:ahLst/>
              <a:cxnLst>
                <a:cxn ang="0">
                  <a:pos x="connsiteX0" y="connsiteY0"/>
                </a:cxn>
                <a:cxn ang="0">
                  <a:pos x="connsiteX1" y="connsiteY1"/>
                </a:cxn>
                <a:cxn ang="0">
                  <a:pos x="connsiteX2" y="connsiteY2"/>
                </a:cxn>
                <a:cxn ang="0">
                  <a:pos x="connsiteX3" y="connsiteY3"/>
                </a:cxn>
              </a:cxnLst>
              <a:rect l="l" t="t" r="r" b="b"/>
              <a:pathLst>
                <a:path w="890777" h="794862">
                  <a:moveTo>
                    <a:pt x="445389" y="0"/>
                  </a:moveTo>
                  <a:lnTo>
                    <a:pt x="0" y="397906"/>
                  </a:lnTo>
                  <a:lnTo>
                    <a:pt x="445389" y="794862"/>
                  </a:lnTo>
                  <a:lnTo>
                    <a:pt x="890778" y="397906"/>
                  </a:lnTo>
                  <a:close/>
                </a:path>
              </a:pathLst>
            </a:custGeom>
            <a:solidFill>
              <a:schemeClr val="bg1"/>
            </a:solidFill>
            <a:ln w="22225" cap="flat">
              <a:solidFill>
                <a:srgbClr val="002060"/>
              </a:solidFill>
              <a:prstDash val="solid"/>
              <a:miter/>
            </a:ln>
          </p:spPr>
          <p:txBody>
            <a:bodyPr rtlCol="0" anchor="ctr"/>
            <a:lstStyle/>
            <a:p>
              <a:endParaRPr lang="en-ID"/>
            </a:p>
          </p:txBody>
        </p:sp>
      </p:grpSp>
      <p:pic>
        <p:nvPicPr>
          <p:cNvPr id="3" name="Picture 2">
            <a:extLst>
              <a:ext uri="{FF2B5EF4-FFF2-40B4-BE49-F238E27FC236}">
                <a16:creationId xmlns:a16="http://schemas.microsoft.com/office/drawing/2014/main" id="{077D59C1-0A18-455F-8BFE-0921129BD0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13308" y="1216596"/>
            <a:ext cx="688039" cy="688039"/>
          </a:xfrm>
          <a:prstGeom prst="rect">
            <a:avLst/>
          </a:prstGeom>
        </p:spPr>
      </p:pic>
      <p:pic>
        <p:nvPicPr>
          <p:cNvPr id="12" name="Picture 11">
            <a:extLst>
              <a:ext uri="{FF2B5EF4-FFF2-40B4-BE49-F238E27FC236}">
                <a16:creationId xmlns:a16="http://schemas.microsoft.com/office/drawing/2014/main" id="{8FB77220-2FA6-48BE-A0FD-E943C0F03D1F}"/>
              </a:ext>
            </a:extLst>
          </p:cNvPr>
          <p:cNvPicPr>
            <a:picLocks noChangeAspect="1"/>
          </p:cNvPicPr>
          <p:nvPr/>
        </p:nvPicPr>
        <p:blipFill rotWithShape="1">
          <a:blip r:embed="rId4">
            <a:extLst>
              <a:ext uri="{28A0092B-C50C-407E-A947-70E740481C1C}">
                <a14:useLocalDpi xmlns:a14="http://schemas.microsoft.com/office/drawing/2010/main" val="0"/>
              </a:ext>
            </a:extLst>
          </a:blip>
          <a:srcRect l="7066" t="24167" r="-1330" b="16259"/>
          <a:stretch/>
        </p:blipFill>
        <p:spPr>
          <a:xfrm>
            <a:off x="2993078" y="1439456"/>
            <a:ext cx="930002" cy="479120"/>
          </a:xfrm>
          <a:prstGeom prst="rect">
            <a:avLst/>
          </a:prstGeom>
        </p:spPr>
      </p:pic>
      <p:pic>
        <p:nvPicPr>
          <p:cNvPr id="14" name="Picture 13">
            <a:extLst>
              <a:ext uri="{FF2B5EF4-FFF2-40B4-BE49-F238E27FC236}">
                <a16:creationId xmlns:a16="http://schemas.microsoft.com/office/drawing/2014/main" id="{C8D1DC41-A564-4AD1-B8ED-F884E36669C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31332" b="32364"/>
          <a:stretch/>
        </p:blipFill>
        <p:spPr>
          <a:xfrm>
            <a:off x="258948" y="1497976"/>
            <a:ext cx="1393403" cy="674315"/>
          </a:xfrm>
          <a:prstGeom prst="rect">
            <a:avLst/>
          </a:prstGeom>
        </p:spPr>
      </p:pic>
      <p:pic>
        <p:nvPicPr>
          <p:cNvPr id="16" name="Picture 15">
            <a:extLst>
              <a:ext uri="{FF2B5EF4-FFF2-40B4-BE49-F238E27FC236}">
                <a16:creationId xmlns:a16="http://schemas.microsoft.com/office/drawing/2014/main" id="{5F0BEE95-AB31-4DE5-9B74-96FBD9A3978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00751" y="1680400"/>
            <a:ext cx="843501" cy="571603"/>
          </a:xfrm>
          <a:prstGeom prst="rect">
            <a:avLst/>
          </a:prstGeom>
        </p:spPr>
      </p:pic>
      <p:sp>
        <p:nvSpPr>
          <p:cNvPr id="43" name="Rectangle 42">
            <a:extLst>
              <a:ext uri="{FF2B5EF4-FFF2-40B4-BE49-F238E27FC236}">
                <a16:creationId xmlns:a16="http://schemas.microsoft.com/office/drawing/2014/main" id="{C2640880-9F2A-407F-9E63-9D56EC478BDD}"/>
              </a:ext>
            </a:extLst>
          </p:cNvPr>
          <p:cNvSpPr/>
          <p:nvPr/>
        </p:nvSpPr>
        <p:spPr>
          <a:xfrm flipH="1">
            <a:off x="2713255" y="3531542"/>
            <a:ext cx="855619" cy="369332"/>
          </a:xfrm>
          <a:prstGeom prst="rect">
            <a:avLst/>
          </a:prstGeom>
        </p:spPr>
        <p:txBody>
          <a:bodyPr wrap="none">
            <a:spAutoFit/>
          </a:bodyPr>
          <a:lstStyle/>
          <a:p>
            <a:r>
              <a:rPr lang="en-IN" b="1" dirty="0"/>
              <a:t>Nov 23</a:t>
            </a:r>
          </a:p>
        </p:txBody>
      </p:sp>
      <p:pic>
        <p:nvPicPr>
          <p:cNvPr id="4" name="Picture 3">
            <a:extLst>
              <a:ext uri="{FF2B5EF4-FFF2-40B4-BE49-F238E27FC236}">
                <a16:creationId xmlns:a16="http://schemas.microsoft.com/office/drawing/2014/main" id="{A23622F3-3C35-4D92-B710-4F5FF2A12072}"/>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4901" r="24016"/>
          <a:stretch/>
        </p:blipFill>
        <p:spPr>
          <a:xfrm>
            <a:off x="2798231" y="4094898"/>
            <a:ext cx="659848" cy="669779"/>
          </a:xfrm>
          <a:prstGeom prst="rect">
            <a:avLst/>
          </a:prstGeom>
        </p:spPr>
      </p:pic>
      <p:grpSp>
        <p:nvGrpSpPr>
          <p:cNvPr id="39" name="Graphic 1">
            <a:extLst>
              <a:ext uri="{FF2B5EF4-FFF2-40B4-BE49-F238E27FC236}">
                <a16:creationId xmlns:a16="http://schemas.microsoft.com/office/drawing/2014/main" id="{A0A95DF2-5348-4625-AE91-7A033F0BD54C}"/>
              </a:ext>
            </a:extLst>
          </p:cNvPr>
          <p:cNvGrpSpPr/>
          <p:nvPr/>
        </p:nvGrpSpPr>
        <p:grpSpPr>
          <a:xfrm flipH="1">
            <a:off x="6157777" y="4815640"/>
            <a:ext cx="1818893" cy="2114309"/>
            <a:chOff x="1403592" y="3935907"/>
            <a:chExt cx="890777" cy="1488722"/>
          </a:xfrm>
        </p:grpSpPr>
        <p:sp>
          <p:nvSpPr>
            <p:cNvPr id="40" name="Freeform: Shape 43">
              <a:extLst>
                <a:ext uri="{FF2B5EF4-FFF2-40B4-BE49-F238E27FC236}">
                  <a16:creationId xmlns:a16="http://schemas.microsoft.com/office/drawing/2014/main" id="{E5D7693F-D068-47BC-B59D-78BAFAEA8FE5}"/>
                </a:ext>
              </a:extLst>
            </p:cNvPr>
            <p:cNvSpPr/>
            <p:nvPr/>
          </p:nvSpPr>
          <p:spPr>
            <a:xfrm>
              <a:off x="1804347" y="4329065"/>
              <a:ext cx="88318" cy="1095564"/>
            </a:xfrm>
            <a:custGeom>
              <a:avLst/>
              <a:gdLst>
                <a:gd name="connsiteX0" fmla="*/ 0 w 88318"/>
                <a:gd name="connsiteY0" fmla="*/ 0 h 1095564"/>
                <a:gd name="connsiteX1" fmla="*/ 88318 w 88318"/>
                <a:gd name="connsiteY1" fmla="*/ 53181 h 1095564"/>
                <a:gd name="connsiteX2" fmla="*/ 88318 w 88318"/>
                <a:gd name="connsiteY2" fmla="*/ 1051269 h 1095564"/>
                <a:gd name="connsiteX3" fmla="*/ 0 w 88318"/>
                <a:gd name="connsiteY3" fmla="*/ 1049370 h 1095564"/>
                <a:gd name="connsiteX4" fmla="*/ 0 w 88318"/>
                <a:gd name="connsiteY4" fmla="*/ 0 h 1095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18" h="1095564">
                  <a:moveTo>
                    <a:pt x="0" y="0"/>
                  </a:moveTo>
                  <a:lnTo>
                    <a:pt x="88318" y="53181"/>
                  </a:lnTo>
                  <a:lnTo>
                    <a:pt x="88318" y="1051269"/>
                  </a:lnTo>
                  <a:cubicBezTo>
                    <a:pt x="88318" y="1112047"/>
                    <a:pt x="0" y="1109199"/>
                    <a:pt x="0" y="1049370"/>
                  </a:cubicBezTo>
                  <a:lnTo>
                    <a:pt x="0" y="0"/>
                  </a:lnTo>
                  <a:close/>
                </a:path>
              </a:pathLst>
            </a:custGeom>
            <a:solidFill>
              <a:srgbClr val="666666"/>
            </a:solidFill>
            <a:ln w="9495" cap="flat">
              <a:noFill/>
              <a:prstDash val="solid"/>
              <a:miter/>
            </a:ln>
          </p:spPr>
          <p:txBody>
            <a:bodyPr rtlCol="0" anchor="ctr"/>
            <a:lstStyle/>
            <a:p>
              <a:endParaRPr lang="en-ID"/>
            </a:p>
          </p:txBody>
        </p:sp>
        <p:sp>
          <p:nvSpPr>
            <p:cNvPr id="41" name="Freeform: Shape 45">
              <a:extLst>
                <a:ext uri="{FF2B5EF4-FFF2-40B4-BE49-F238E27FC236}">
                  <a16:creationId xmlns:a16="http://schemas.microsoft.com/office/drawing/2014/main" id="{8C008B5E-1215-4FEF-874F-B6B8798ECA6D}"/>
                </a:ext>
              </a:extLst>
            </p:cNvPr>
            <p:cNvSpPr/>
            <p:nvPr/>
          </p:nvSpPr>
          <p:spPr>
            <a:xfrm>
              <a:off x="1403592" y="3935907"/>
              <a:ext cx="890777" cy="794862"/>
            </a:xfrm>
            <a:custGeom>
              <a:avLst/>
              <a:gdLst>
                <a:gd name="connsiteX0" fmla="*/ 445389 w 890777"/>
                <a:gd name="connsiteY0" fmla="*/ 0 h 794862"/>
                <a:gd name="connsiteX1" fmla="*/ 0 w 890777"/>
                <a:gd name="connsiteY1" fmla="*/ 397906 h 794862"/>
                <a:gd name="connsiteX2" fmla="*/ 445389 w 890777"/>
                <a:gd name="connsiteY2" fmla="*/ 794862 h 794862"/>
                <a:gd name="connsiteX3" fmla="*/ 890778 w 890777"/>
                <a:gd name="connsiteY3" fmla="*/ 397906 h 794862"/>
              </a:gdLst>
              <a:ahLst/>
              <a:cxnLst>
                <a:cxn ang="0">
                  <a:pos x="connsiteX0" y="connsiteY0"/>
                </a:cxn>
                <a:cxn ang="0">
                  <a:pos x="connsiteX1" y="connsiteY1"/>
                </a:cxn>
                <a:cxn ang="0">
                  <a:pos x="connsiteX2" y="connsiteY2"/>
                </a:cxn>
                <a:cxn ang="0">
                  <a:pos x="connsiteX3" y="connsiteY3"/>
                </a:cxn>
              </a:cxnLst>
              <a:rect l="l" t="t" r="r" b="b"/>
              <a:pathLst>
                <a:path w="890777" h="794862">
                  <a:moveTo>
                    <a:pt x="445389" y="0"/>
                  </a:moveTo>
                  <a:lnTo>
                    <a:pt x="0" y="397906"/>
                  </a:lnTo>
                  <a:lnTo>
                    <a:pt x="445389" y="794862"/>
                  </a:lnTo>
                  <a:lnTo>
                    <a:pt x="890778" y="397906"/>
                  </a:lnTo>
                  <a:close/>
                </a:path>
              </a:pathLst>
            </a:custGeom>
            <a:solidFill>
              <a:schemeClr val="bg1"/>
            </a:solidFill>
            <a:ln w="22225" cap="flat">
              <a:solidFill>
                <a:srgbClr val="002060"/>
              </a:solidFill>
              <a:prstDash val="solid"/>
              <a:miter/>
            </a:ln>
          </p:spPr>
          <p:txBody>
            <a:bodyPr rtlCol="0" anchor="ctr"/>
            <a:lstStyle/>
            <a:p>
              <a:endParaRPr lang="en-ID"/>
            </a:p>
          </p:txBody>
        </p:sp>
      </p:grpSp>
      <p:sp>
        <p:nvSpPr>
          <p:cNvPr id="42" name="Rectangle 41">
            <a:extLst>
              <a:ext uri="{FF2B5EF4-FFF2-40B4-BE49-F238E27FC236}">
                <a16:creationId xmlns:a16="http://schemas.microsoft.com/office/drawing/2014/main" id="{E30A4402-2071-4909-96A5-45FDD088D662}"/>
              </a:ext>
            </a:extLst>
          </p:cNvPr>
          <p:cNvSpPr/>
          <p:nvPr/>
        </p:nvSpPr>
        <p:spPr>
          <a:xfrm flipH="1">
            <a:off x="6645472" y="4474814"/>
            <a:ext cx="855619" cy="369332"/>
          </a:xfrm>
          <a:prstGeom prst="rect">
            <a:avLst/>
          </a:prstGeom>
        </p:spPr>
        <p:txBody>
          <a:bodyPr wrap="none">
            <a:spAutoFit/>
          </a:bodyPr>
          <a:lstStyle/>
          <a:p>
            <a:r>
              <a:rPr lang="en-IN" b="1" dirty="0"/>
              <a:t>Nov 24</a:t>
            </a:r>
          </a:p>
        </p:txBody>
      </p:sp>
      <p:pic>
        <p:nvPicPr>
          <p:cNvPr id="13" name="Picture 12">
            <a:extLst>
              <a:ext uri="{FF2B5EF4-FFF2-40B4-BE49-F238E27FC236}">
                <a16:creationId xmlns:a16="http://schemas.microsoft.com/office/drawing/2014/main" id="{60249101-0B84-4733-95FF-69CF2A8B9DB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745713" y="5058848"/>
            <a:ext cx="638561" cy="638561"/>
          </a:xfrm>
          <a:prstGeom prst="rect">
            <a:avLst/>
          </a:prstGeom>
        </p:spPr>
      </p:pic>
      <p:grpSp>
        <p:nvGrpSpPr>
          <p:cNvPr id="44" name="Graphic 1">
            <a:extLst>
              <a:ext uri="{FF2B5EF4-FFF2-40B4-BE49-F238E27FC236}">
                <a16:creationId xmlns:a16="http://schemas.microsoft.com/office/drawing/2014/main" id="{381546BE-3FD8-4830-A33E-C4788309D636}"/>
              </a:ext>
            </a:extLst>
          </p:cNvPr>
          <p:cNvGrpSpPr/>
          <p:nvPr/>
        </p:nvGrpSpPr>
        <p:grpSpPr>
          <a:xfrm flipH="1">
            <a:off x="9386590" y="4964724"/>
            <a:ext cx="1818893" cy="2114309"/>
            <a:chOff x="1403592" y="3935907"/>
            <a:chExt cx="890777" cy="1488722"/>
          </a:xfrm>
        </p:grpSpPr>
        <p:sp>
          <p:nvSpPr>
            <p:cNvPr id="45" name="Freeform: Shape 43">
              <a:extLst>
                <a:ext uri="{FF2B5EF4-FFF2-40B4-BE49-F238E27FC236}">
                  <a16:creationId xmlns:a16="http://schemas.microsoft.com/office/drawing/2014/main" id="{EDBAFD29-AF3A-440B-8AE9-D173F3E5C01B}"/>
                </a:ext>
              </a:extLst>
            </p:cNvPr>
            <p:cNvSpPr/>
            <p:nvPr/>
          </p:nvSpPr>
          <p:spPr>
            <a:xfrm>
              <a:off x="1804347" y="4329065"/>
              <a:ext cx="88318" cy="1095564"/>
            </a:xfrm>
            <a:custGeom>
              <a:avLst/>
              <a:gdLst>
                <a:gd name="connsiteX0" fmla="*/ 0 w 88318"/>
                <a:gd name="connsiteY0" fmla="*/ 0 h 1095564"/>
                <a:gd name="connsiteX1" fmla="*/ 88318 w 88318"/>
                <a:gd name="connsiteY1" fmla="*/ 53181 h 1095564"/>
                <a:gd name="connsiteX2" fmla="*/ 88318 w 88318"/>
                <a:gd name="connsiteY2" fmla="*/ 1051269 h 1095564"/>
                <a:gd name="connsiteX3" fmla="*/ 0 w 88318"/>
                <a:gd name="connsiteY3" fmla="*/ 1049370 h 1095564"/>
                <a:gd name="connsiteX4" fmla="*/ 0 w 88318"/>
                <a:gd name="connsiteY4" fmla="*/ 0 h 1095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18" h="1095564">
                  <a:moveTo>
                    <a:pt x="0" y="0"/>
                  </a:moveTo>
                  <a:lnTo>
                    <a:pt x="88318" y="53181"/>
                  </a:lnTo>
                  <a:lnTo>
                    <a:pt x="88318" y="1051269"/>
                  </a:lnTo>
                  <a:cubicBezTo>
                    <a:pt x="88318" y="1112047"/>
                    <a:pt x="0" y="1109199"/>
                    <a:pt x="0" y="1049370"/>
                  </a:cubicBezTo>
                  <a:lnTo>
                    <a:pt x="0" y="0"/>
                  </a:lnTo>
                  <a:close/>
                </a:path>
              </a:pathLst>
            </a:custGeom>
            <a:solidFill>
              <a:srgbClr val="666666"/>
            </a:solidFill>
            <a:ln w="9495" cap="flat">
              <a:noFill/>
              <a:prstDash val="solid"/>
              <a:miter/>
            </a:ln>
          </p:spPr>
          <p:txBody>
            <a:bodyPr rtlCol="0" anchor="ctr"/>
            <a:lstStyle/>
            <a:p>
              <a:endParaRPr lang="en-ID"/>
            </a:p>
          </p:txBody>
        </p:sp>
        <p:sp>
          <p:nvSpPr>
            <p:cNvPr id="46" name="Freeform: Shape 45">
              <a:extLst>
                <a:ext uri="{FF2B5EF4-FFF2-40B4-BE49-F238E27FC236}">
                  <a16:creationId xmlns:a16="http://schemas.microsoft.com/office/drawing/2014/main" id="{EAE02801-D3F1-4E34-B6E4-F0B950278BAC}"/>
                </a:ext>
              </a:extLst>
            </p:cNvPr>
            <p:cNvSpPr/>
            <p:nvPr/>
          </p:nvSpPr>
          <p:spPr>
            <a:xfrm>
              <a:off x="1403592" y="3935907"/>
              <a:ext cx="890777" cy="794862"/>
            </a:xfrm>
            <a:custGeom>
              <a:avLst/>
              <a:gdLst>
                <a:gd name="connsiteX0" fmla="*/ 445389 w 890777"/>
                <a:gd name="connsiteY0" fmla="*/ 0 h 794862"/>
                <a:gd name="connsiteX1" fmla="*/ 0 w 890777"/>
                <a:gd name="connsiteY1" fmla="*/ 397906 h 794862"/>
                <a:gd name="connsiteX2" fmla="*/ 445389 w 890777"/>
                <a:gd name="connsiteY2" fmla="*/ 794862 h 794862"/>
                <a:gd name="connsiteX3" fmla="*/ 890778 w 890777"/>
                <a:gd name="connsiteY3" fmla="*/ 397906 h 794862"/>
              </a:gdLst>
              <a:ahLst/>
              <a:cxnLst>
                <a:cxn ang="0">
                  <a:pos x="connsiteX0" y="connsiteY0"/>
                </a:cxn>
                <a:cxn ang="0">
                  <a:pos x="connsiteX1" y="connsiteY1"/>
                </a:cxn>
                <a:cxn ang="0">
                  <a:pos x="connsiteX2" y="connsiteY2"/>
                </a:cxn>
                <a:cxn ang="0">
                  <a:pos x="connsiteX3" y="connsiteY3"/>
                </a:cxn>
              </a:cxnLst>
              <a:rect l="l" t="t" r="r" b="b"/>
              <a:pathLst>
                <a:path w="890777" h="794862">
                  <a:moveTo>
                    <a:pt x="445389" y="0"/>
                  </a:moveTo>
                  <a:lnTo>
                    <a:pt x="0" y="397906"/>
                  </a:lnTo>
                  <a:lnTo>
                    <a:pt x="445389" y="794862"/>
                  </a:lnTo>
                  <a:lnTo>
                    <a:pt x="890778" y="397906"/>
                  </a:lnTo>
                  <a:close/>
                </a:path>
              </a:pathLst>
            </a:custGeom>
            <a:solidFill>
              <a:schemeClr val="bg1"/>
            </a:solidFill>
            <a:ln w="22225" cap="flat">
              <a:solidFill>
                <a:srgbClr val="002060"/>
              </a:solidFill>
              <a:prstDash val="solid"/>
              <a:miter/>
            </a:ln>
          </p:spPr>
          <p:txBody>
            <a:bodyPr rtlCol="0" anchor="ctr"/>
            <a:lstStyle/>
            <a:p>
              <a:endParaRPr lang="en-ID"/>
            </a:p>
          </p:txBody>
        </p:sp>
      </p:grpSp>
      <p:sp>
        <p:nvSpPr>
          <p:cNvPr id="47" name="Rectangle 46">
            <a:extLst>
              <a:ext uri="{FF2B5EF4-FFF2-40B4-BE49-F238E27FC236}">
                <a16:creationId xmlns:a16="http://schemas.microsoft.com/office/drawing/2014/main" id="{2D7764EB-CB37-413A-AB70-66214B616D43}"/>
              </a:ext>
            </a:extLst>
          </p:cNvPr>
          <p:cNvSpPr/>
          <p:nvPr/>
        </p:nvSpPr>
        <p:spPr>
          <a:xfrm flipH="1">
            <a:off x="9867585" y="4615407"/>
            <a:ext cx="855619" cy="369332"/>
          </a:xfrm>
          <a:prstGeom prst="rect">
            <a:avLst/>
          </a:prstGeom>
        </p:spPr>
        <p:txBody>
          <a:bodyPr wrap="none">
            <a:spAutoFit/>
          </a:bodyPr>
          <a:lstStyle/>
          <a:p>
            <a:r>
              <a:rPr lang="en-IN" b="1" dirty="0"/>
              <a:t>Nov 26</a:t>
            </a:r>
          </a:p>
        </p:txBody>
      </p:sp>
      <p:pic>
        <p:nvPicPr>
          <p:cNvPr id="48" name="Picture 2">
            <a:extLst>
              <a:ext uri="{FF2B5EF4-FFF2-40B4-BE49-F238E27FC236}">
                <a16:creationId xmlns:a16="http://schemas.microsoft.com/office/drawing/2014/main" id="{D8C83914-32CB-43B6-9A82-EFE1591C52F2}"/>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9987523" y="5203124"/>
            <a:ext cx="630436" cy="630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5252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Freeform: Shape 43">
            <a:extLst>
              <a:ext uri="{FF2B5EF4-FFF2-40B4-BE49-F238E27FC236}">
                <a16:creationId xmlns:a16="http://schemas.microsoft.com/office/drawing/2014/main" id="{9EC9F733-D22D-417E-A1AA-2D391EBB47FC}"/>
              </a:ext>
            </a:extLst>
          </p:cNvPr>
          <p:cNvSpPr/>
          <p:nvPr/>
        </p:nvSpPr>
        <p:spPr>
          <a:xfrm flipH="1">
            <a:off x="1445147" y="3831389"/>
            <a:ext cx="180338" cy="1555939"/>
          </a:xfrm>
          <a:custGeom>
            <a:avLst/>
            <a:gdLst>
              <a:gd name="connsiteX0" fmla="*/ 0 w 88318"/>
              <a:gd name="connsiteY0" fmla="*/ 0 h 1095564"/>
              <a:gd name="connsiteX1" fmla="*/ 88318 w 88318"/>
              <a:gd name="connsiteY1" fmla="*/ 53181 h 1095564"/>
              <a:gd name="connsiteX2" fmla="*/ 88318 w 88318"/>
              <a:gd name="connsiteY2" fmla="*/ 1051269 h 1095564"/>
              <a:gd name="connsiteX3" fmla="*/ 0 w 88318"/>
              <a:gd name="connsiteY3" fmla="*/ 1049370 h 1095564"/>
              <a:gd name="connsiteX4" fmla="*/ 0 w 88318"/>
              <a:gd name="connsiteY4" fmla="*/ 0 h 1095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18" h="1095564">
                <a:moveTo>
                  <a:pt x="0" y="0"/>
                </a:moveTo>
                <a:lnTo>
                  <a:pt x="88318" y="53181"/>
                </a:lnTo>
                <a:lnTo>
                  <a:pt x="88318" y="1051269"/>
                </a:lnTo>
                <a:cubicBezTo>
                  <a:pt x="88318" y="1112047"/>
                  <a:pt x="0" y="1109199"/>
                  <a:pt x="0" y="1049370"/>
                </a:cubicBezTo>
                <a:lnTo>
                  <a:pt x="0" y="0"/>
                </a:lnTo>
                <a:close/>
              </a:path>
            </a:pathLst>
          </a:custGeom>
          <a:solidFill>
            <a:srgbClr val="666666"/>
          </a:solidFill>
          <a:ln w="9495" cap="flat">
            <a:noFill/>
            <a:prstDash val="solid"/>
            <a:miter/>
          </a:ln>
        </p:spPr>
        <p:txBody>
          <a:bodyPr rtlCol="0" anchor="ctr"/>
          <a:lstStyle/>
          <a:p>
            <a:endParaRPr lang="en-ID" sz="1600"/>
          </a:p>
        </p:txBody>
      </p:sp>
      <p:grpSp>
        <p:nvGrpSpPr>
          <p:cNvPr id="11" name="Group 10">
            <a:extLst>
              <a:ext uri="{FF2B5EF4-FFF2-40B4-BE49-F238E27FC236}">
                <a16:creationId xmlns:a16="http://schemas.microsoft.com/office/drawing/2014/main" id="{19B85283-8118-4D9F-8FE5-B2D09D0CC106}"/>
              </a:ext>
            </a:extLst>
          </p:cNvPr>
          <p:cNvGrpSpPr/>
          <p:nvPr/>
        </p:nvGrpSpPr>
        <p:grpSpPr>
          <a:xfrm>
            <a:off x="0" y="2318567"/>
            <a:ext cx="12192000" cy="4535188"/>
            <a:chOff x="0" y="2318422"/>
            <a:chExt cx="12193588" cy="4535779"/>
          </a:xfrm>
        </p:grpSpPr>
        <p:sp>
          <p:nvSpPr>
            <p:cNvPr id="5" name="Freeform: Shape 4">
              <a:extLst>
                <a:ext uri="{FF2B5EF4-FFF2-40B4-BE49-F238E27FC236}">
                  <a16:creationId xmlns:a16="http://schemas.microsoft.com/office/drawing/2014/main" id="{F71BB4CB-1ED8-4C5E-868D-4418D1BDAF70}"/>
                </a:ext>
              </a:extLst>
            </p:cNvPr>
            <p:cNvSpPr/>
            <p:nvPr/>
          </p:nvSpPr>
          <p:spPr>
            <a:xfrm>
              <a:off x="9719526" y="2964490"/>
              <a:ext cx="354388" cy="689772"/>
            </a:xfrm>
            <a:custGeom>
              <a:avLst/>
              <a:gdLst>
                <a:gd name="connsiteX0" fmla="*/ 0 w 354222"/>
                <a:gd name="connsiteY0" fmla="*/ 0 h 689450"/>
                <a:gd name="connsiteX1" fmla="*/ 354222 w 354222"/>
                <a:gd name="connsiteY1" fmla="*/ 0 h 689450"/>
                <a:gd name="connsiteX2" fmla="*/ 354222 w 354222"/>
                <a:gd name="connsiteY2" fmla="*/ 689451 h 689450"/>
                <a:gd name="connsiteX3" fmla="*/ 0 w 354222"/>
                <a:gd name="connsiteY3" fmla="*/ 642917 h 689450"/>
              </a:gdLst>
              <a:ahLst/>
              <a:cxnLst>
                <a:cxn ang="0">
                  <a:pos x="connsiteX0" y="connsiteY0"/>
                </a:cxn>
                <a:cxn ang="0">
                  <a:pos x="connsiteX1" y="connsiteY1"/>
                </a:cxn>
                <a:cxn ang="0">
                  <a:pos x="connsiteX2" y="connsiteY2"/>
                </a:cxn>
                <a:cxn ang="0">
                  <a:pos x="connsiteX3" y="connsiteY3"/>
                </a:cxn>
              </a:cxnLst>
              <a:rect l="l" t="t" r="r" b="b"/>
              <a:pathLst>
                <a:path w="354222" h="689450">
                  <a:moveTo>
                    <a:pt x="0" y="0"/>
                  </a:moveTo>
                  <a:lnTo>
                    <a:pt x="354222" y="0"/>
                  </a:lnTo>
                  <a:lnTo>
                    <a:pt x="354222" y="689451"/>
                  </a:lnTo>
                  <a:lnTo>
                    <a:pt x="0" y="642917"/>
                  </a:lnTo>
                  <a:close/>
                </a:path>
              </a:pathLst>
            </a:custGeom>
            <a:solidFill>
              <a:srgbClr val="808080"/>
            </a:solidFill>
            <a:ln w="9495" cap="flat">
              <a:noFill/>
              <a:prstDash val="solid"/>
              <a:miter/>
            </a:ln>
          </p:spPr>
          <p:txBody>
            <a:bodyPr rtlCol="0" anchor="ctr"/>
            <a:lstStyle/>
            <a:p>
              <a:endParaRPr lang="en-ID"/>
            </a:p>
          </p:txBody>
        </p:sp>
        <p:sp>
          <p:nvSpPr>
            <p:cNvPr id="6" name="Freeform: Shape 5">
              <a:extLst>
                <a:ext uri="{FF2B5EF4-FFF2-40B4-BE49-F238E27FC236}">
                  <a16:creationId xmlns:a16="http://schemas.microsoft.com/office/drawing/2014/main" id="{D9E263F1-C2C3-49F4-BDDB-4F3710C8D8A3}"/>
                </a:ext>
              </a:extLst>
            </p:cNvPr>
            <p:cNvSpPr/>
            <p:nvPr/>
          </p:nvSpPr>
          <p:spPr>
            <a:xfrm>
              <a:off x="6097743" y="5623821"/>
              <a:ext cx="631816" cy="1230379"/>
            </a:xfrm>
            <a:custGeom>
              <a:avLst/>
              <a:gdLst>
                <a:gd name="connsiteX0" fmla="*/ 631522 w 631521"/>
                <a:gd name="connsiteY0" fmla="*/ 0 h 1229804"/>
                <a:gd name="connsiteX1" fmla="*/ 0 w 631521"/>
                <a:gd name="connsiteY1" fmla="*/ 950 h 1229804"/>
                <a:gd name="connsiteX2" fmla="*/ 0 w 631521"/>
                <a:gd name="connsiteY2" fmla="*/ 1229805 h 1229804"/>
                <a:gd name="connsiteX3" fmla="*/ 631522 w 631521"/>
                <a:gd name="connsiteY3" fmla="*/ 1147185 h 1229804"/>
              </a:gdLst>
              <a:ahLst/>
              <a:cxnLst>
                <a:cxn ang="0">
                  <a:pos x="connsiteX0" y="connsiteY0"/>
                </a:cxn>
                <a:cxn ang="0">
                  <a:pos x="connsiteX1" y="connsiteY1"/>
                </a:cxn>
                <a:cxn ang="0">
                  <a:pos x="connsiteX2" y="connsiteY2"/>
                </a:cxn>
                <a:cxn ang="0">
                  <a:pos x="connsiteX3" y="connsiteY3"/>
                </a:cxn>
              </a:cxnLst>
              <a:rect l="l" t="t" r="r" b="b"/>
              <a:pathLst>
                <a:path w="631521" h="1229804">
                  <a:moveTo>
                    <a:pt x="631522" y="0"/>
                  </a:moveTo>
                  <a:lnTo>
                    <a:pt x="0" y="950"/>
                  </a:lnTo>
                  <a:lnTo>
                    <a:pt x="0" y="1229805"/>
                  </a:lnTo>
                  <a:lnTo>
                    <a:pt x="631522" y="1147185"/>
                  </a:lnTo>
                  <a:close/>
                </a:path>
              </a:pathLst>
            </a:custGeom>
            <a:solidFill>
              <a:srgbClr val="808080"/>
            </a:solidFill>
            <a:ln w="9495" cap="flat">
              <a:noFill/>
              <a:prstDash val="solid"/>
              <a:miter/>
            </a:ln>
          </p:spPr>
          <p:txBody>
            <a:bodyPr rtlCol="0" anchor="ctr"/>
            <a:lstStyle/>
            <a:p>
              <a:endParaRPr lang="en-ID"/>
            </a:p>
          </p:txBody>
        </p:sp>
        <p:sp>
          <p:nvSpPr>
            <p:cNvPr id="7" name="Freeform: Shape 6">
              <a:extLst>
                <a:ext uri="{FF2B5EF4-FFF2-40B4-BE49-F238E27FC236}">
                  <a16:creationId xmlns:a16="http://schemas.microsoft.com/office/drawing/2014/main" id="{732AECC4-F437-494A-B493-FCAFBD5E2C5B}"/>
                </a:ext>
              </a:extLst>
            </p:cNvPr>
            <p:cNvSpPr/>
            <p:nvPr/>
          </p:nvSpPr>
          <p:spPr>
            <a:xfrm>
              <a:off x="10570816" y="2466638"/>
              <a:ext cx="354388" cy="764830"/>
            </a:xfrm>
            <a:custGeom>
              <a:avLst/>
              <a:gdLst>
                <a:gd name="connsiteX0" fmla="*/ 0 w 354222"/>
                <a:gd name="connsiteY0" fmla="*/ 0 h 764473"/>
                <a:gd name="connsiteX1" fmla="*/ 354222 w 354222"/>
                <a:gd name="connsiteY1" fmla="*/ 75973 h 764473"/>
                <a:gd name="connsiteX2" fmla="*/ 354222 w 354222"/>
                <a:gd name="connsiteY2" fmla="*/ 764473 h 764473"/>
                <a:gd name="connsiteX3" fmla="*/ 0 w 354222"/>
                <a:gd name="connsiteY3" fmla="*/ 642917 h 764473"/>
              </a:gdLst>
              <a:ahLst/>
              <a:cxnLst>
                <a:cxn ang="0">
                  <a:pos x="connsiteX0" y="connsiteY0"/>
                </a:cxn>
                <a:cxn ang="0">
                  <a:pos x="connsiteX1" y="connsiteY1"/>
                </a:cxn>
                <a:cxn ang="0">
                  <a:pos x="connsiteX2" y="connsiteY2"/>
                </a:cxn>
                <a:cxn ang="0">
                  <a:pos x="connsiteX3" y="connsiteY3"/>
                </a:cxn>
              </a:cxnLst>
              <a:rect l="l" t="t" r="r" b="b"/>
              <a:pathLst>
                <a:path w="354222" h="764473">
                  <a:moveTo>
                    <a:pt x="0" y="0"/>
                  </a:moveTo>
                  <a:lnTo>
                    <a:pt x="354222" y="75973"/>
                  </a:lnTo>
                  <a:lnTo>
                    <a:pt x="354222" y="764473"/>
                  </a:lnTo>
                  <a:lnTo>
                    <a:pt x="0" y="642917"/>
                  </a:lnTo>
                  <a:close/>
                </a:path>
              </a:pathLst>
            </a:custGeom>
            <a:solidFill>
              <a:srgbClr val="808080"/>
            </a:solidFill>
            <a:ln w="9495" cap="flat">
              <a:noFill/>
              <a:prstDash val="solid"/>
              <a:miter/>
            </a:ln>
          </p:spPr>
          <p:txBody>
            <a:bodyPr rtlCol="0" anchor="ctr"/>
            <a:lstStyle/>
            <a:p>
              <a:endParaRPr lang="en-ID"/>
            </a:p>
          </p:txBody>
        </p:sp>
        <p:sp>
          <p:nvSpPr>
            <p:cNvPr id="8" name="Freeform: Shape 7">
              <a:extLst>
                <a:ext uri="{FF2B5EF4-FFF2-40B4-BE49-F238E27FC236}">
                  <a16:creationId xmlns:a16="http://schemas.microsoft.com/office/drawing/2014/main" id="{3D7DF1E8-097C-4D29-9283-B2D1C301B5D3}"/>
                </a:ext>
              </a:extLst>
            </p:cNvPr>
            <p:cNvSpPr/>
            <p:nvPr/>
          </p:nvSpPr>
          <p:spPr>
            <a:xfrm>
              <a:off x="10073914" y="2542646"/>
              <a:ext cx="851289" cy="1111617"/>
            </a:xfrm>
            <a:custGeom>
              <a:avLst/>
              <a:gdLst>
                <a:gd name="connsiteX0" fmla="*/ 850892 w 850891"/>
                <a:gd name="connsiteY0" fmla="*/ 0 h 1111097"/>
                <a:gd name="connsiteX1" fmla="*/ 850892 w 850891"/>
                <a:gd name="connsiteY1" fmla="*/ 688501 h 1111097"/>
                <a:gd name="connsiteX2" fmla="*/ 0 w 850891"/>
                <a:gd name="connsiteY2" fmla="*/ 1111098 h 1111097"/>
                <a:gd name="connsiteX3" fmla="*/ 0 w 850891"/>
                <a:gd name="connsiteY3" fmla="*/ 427345 h 1111097"/>
              </a:gdLst>
              <a:ahLst/>
              <a:cxnLst>
                <a:cxn ang="0">
                  <a:pos x="connsiteX0" y="connsiteY0"/>
                </a:cxn>
                <a:cxn ang="0">
                  <a:pos x="connsiteX1" y="connsiteY1"/>
                </a:cxn>
                <a:cxn ang="0">
                  <a:pos x="connsiteX2" y="connsiteY2"/>
                </a:cxn>
                <a:cxn ang="0">
                  <a:pos x="connsiteX3" y="connsiteY3"/>
                </a:cxn>
              </a:cxnLst>
              <a:rect l="l" t="t" r="r" b="b"/>
              <a:pathLst>
                <a:path w="850891" h="1111097">
                  <a:moveTo>
                    <a:pt x="850892" y="0"/>
                  </a:moveTo>
                  <a:lnTo>
                    <a:pt x="850892" y="688501"/>
                  </a:lnTo>
                  <a:lnTo>
                    <a:pt x="0" y="1111098"/>
                  </a:lnTo>
                  <a:lnTo>
                    <a:pt x="0" y="427345"/>
                  </a:lnTo>
                  <a:close/>
                </a:path>
              </a:pathLst>
            </a:custGeom>
            <a:solidFill>
              <a:srgbClr val="333333"/>
            </a:solidFill>
            <a:ln w="9495" cap="flat">
              <a:noFill/>
              <a:prstDash val="solid"/>
              <a:miter/>
            </a:ln>
          </p:spPr>
          <p:txBody>
            <a:bodyPr rtlCol="0" anchor="ctr"/>
            <a:lstStyle/>
            <a:p>
              <a:endParaRPr lang="en-ID"/>
            </a:p>
          </p:txBody>
        </p:sp>
        <p:sp>
          <p:nvSpPr>
            <p:cNvPr id="9" name="Freeform: Shape 8">
              <a:extLst>
                <a:ext uri="{FF2B5EF4-FFF2-40B4-BE49-F238E27FC236}">
                  <a16:creationId xmlns:a16="http://schemas.microsoft.com/office/drawing/2014/main" id="{5549729A-C543-4390-9074-206D42DD352C}"/>
                </a:ext>
              </a:extLst>
            </p:cNvPr>
            <p:cNvSpPr/>
            <p:nvPr/>
          </p:nvSpPr>
          <p:spPr>
            <a:xfrm>
              <a:off x="4648840" y="4906496"/>
              <a:ext cx="1448902" cy="1947705"/>
            </a:xfrm>
            <a:custGeom>
              <a:avLst/>
              <a:gdLst>
                <a:gd name="connsiteX0" fmla="*/ 0 w 1448225"/>
                <a:gd name="connsiteY0" fmla="*/ 0 h 1946795"/>
                <a:gd name="connsiteX1" fmla="*/ 0 w 1448225"/>
                <a:gd name="connsiteY1" fmla="*/ 1228855 h 1946795"/>
                <a:gd name="connsiteX2" fmla="*/ 1448226 w 1448225"/>
                <a:gd name="connsiteY2" fmla="*/ 1946795 h 1946795"/>
                <a:gd name="connsiteX3" fmla="*/ 1448226 w 1448225"/>
                <a:gd name="connsiteY3" fmla="*/ 727437 h 1946795"/>
              </a:gdLst>
              <a:ahLst/>
              <a:cxnLst>
                <a:cxn ang="0">
                  <a:pos x="connsiteX0" y="connsiteY0"/>
                </a:cxn>
                <a:cxn ang="0">
                  <a:pos x="connsiteX1" y="connsiteY1"/>
                </a:cxn>
                <a:cxn ang="0">
                  <a:pos x="connsiteX2" y="connsiteY2"/>
                </a:cxn>
                <a:cxn ang="0">
                  <a:pos x="connsiteX3" y="connsiteY3"/>
                </a:cxn>
              </a:cxnLst>
              <a:rect l="l" t="t" r="r" b="b"/>
              <a:pathLst>
                <a:path w="1448225" h="1946795">
                  <a:moveTo>
                    <a:pt x="0" y="0"/>
                  </a:moveTo>
                  <a:lnTo>
                    <a:pt x="0" y="1228855"/>
                  </a:lnTo>
                  <a:lnTo>
                    <a:pt x="1448226" y="1946795"/>
                  </a:lnTo>
                  <a:lnTo>
                    <a:pt x="1448226" y="727437"/>
                  </a:lnTo>
                  <a:close/>
                </a:path>
              </a:pathLst>
            </a:custGeom>
            <a:solidFill>
              <a:srgbClr val="333333"/>
            </a:solidFill>
            <a:ln w="9495" cap="flat">
              <a:noFill/>
              <a:prstDash val="solid"/>
              <a:miter/>
            </a:ln>
          </p:spPr>
          <p:txBody>
            <a:bodyPr rtlCol="0" anchor="ctr"/>
            <a:lstStyle/>
            <a:p>
              <a:endParaRPr lang="en-ID"/>
            </a:p>
          </p:txBody>
        </p:sp>
        <p:sp>
          <p:nvSpPr>
            <p:cNvPr id="10" name="Freeform: Shape 9">
              <a:extLst>
                <a:ext uri="{FF2B5EF4-FFF2-40B4-BE49-F238E27FC236}">
                  <a16:creationId xmlns:a16="http://schemas.microsoft.com/office/drawing/2014/main" id="{DE0A1CB3-3FEC-4C98-BB38-500ADEAA672A}"/>
                </a:ext>
              </a:extLst>
            </p:cNvPr>
            <p:cNvSpPr/>
            <p:nvPr/>
          </p:nvSpPr>
          <p:spPr>
            <a:xfrm>
              <a:off x="0" y="2508442"/>
              <a:ext cx="12193588" cy="4345758"/>
            </a:xfrm>
            <a:custGeom>
              <a:avLst/>
              <a:gdLst>
                <a:gd name="connsiteX0" fmla="*/ 5712183 w 12187890"/>
                <a:gd name="connsiteY0" fmla="*/ 667608 h 4343727"/>
                <a:gd name="connsiteX1" fmla="*/ 5870776 w 12187890"/>
                <a:gd name="connsiteY1" fmla="*/ 645766 h 4343727"/>
                <a:gd name="connsiteX2" fmla="*/ 6201256 w 12187890"/>
                <a:gd name="connsiteY2" fmla="*/ 610629 h 4343727"/>
                <a:gd name="connsiteX3" fmla="*/ 7525078 w 12187890"/>
                <a:gd name="connsiteY3" fmla="*/ 528009 h 4343727"/>
                <a:gd name="connsiteX4" fmla="*/ 9001793 w 12187890"/>
                <a:gd name="connsiteY4" fmla="*/ 484325 h 4343727"/>
                <a:gd name="connsiteX5" fmla="*/ 10714023 w 12187890"/>
                <a:gd name="connsiteY5" fmla="*/ 456785 h 4343727"/>
                <a:gd name="connsiteX6" fmla="*/ 12187890 w 12187890"/>
                <a:gd name="connsiteY6" fmla="*/ 425446 h 4343727"/>
                <a:gd name="connsiteX7" fmla="*/ 12187890 w 12187890"/>
                <a:gd name="connsiteY7" fmla="*/ 0 h 4343727"/>
                <a:gd name="connsiteX8" fmla="*/ 6971428 w 12187890"/>
                <a:gd name="connsiteY8" fmla="*/ 950 h 4343727"/>
                <a:gd name="connsiteX9" fmla="*/ 5408293 w 12187890"/>
                <a:gd name="connsiteY9" fmla="*/ 75973 h 4343727"/>
                <a:gd name="connsiteX10" fmla="*/ 4813808 w 12187890"/>
                <a:gd name="connsiteY10" fmla="*/ 145297 h 4343727"/>
                <a:gd name="connsiteX11" fmla="*/ 4294347 w 12187890"/>
                <a:gd name="connsiteY11" fmla="*/ 250709 h 4343727"/>
                <a:gd name="connsiteX12" fmla="*/ 3840410 w 12187890"/>
                <a:gd name="connsiteY12" fmla="*/ 465332 h 4343727"/>
                <a:gd name="connsiteX13" fmla="*/ 3756841 w 12187890"/>
                <a:gd name="connsiteY13" fmla="*/ 465332 h 4343727"/>
                <a:gd name="connsiteX14" fmla="*/ 3756841 w 12187890"/>
                <a:gd name="connsiteY14" fmla="*/ 637219 h 4343727"/>
                <a:gd name="connsiteX15" fmla="*/ 3756841 w 12187890"/>
                <a:gd name="connsiteY15" fmla="*/ 657162 h 4343727"/>
                <a:gd name="connsiteX16" fmla="*/ 4363671 w 12187890"/>
                <a:gd name="connsiteY16" fmla="*/ 1125343 h 4343727"/>
                <a:gd name="connsiteX17" fmla="*/ 5259197 w 12187890"/>
                <a:gd name="connsiteY17" fmla="*/ 1346613 h 4343727"/>
                <a:gd name="connsiteX18" fmla="*/ 6342755 w 12187890"/>
                <a:gd name="connsiteY18" fmla="*/ 1534645 h 4343727"/>
                <a:gd name="connsiteX19" fmla="*/ 7472847 w 12187890"/>
                <a:gd name="connsiteY19" fmla="*/ 1730274 h 4343727"/>
                <a:gd name="connsiteX20" fmla="*/ 7910638 w 12187890"/>
                <a:gd name="connsiteY20" fmla="*/ 1823340 h 4343727"/>
                <a:gd name="connsiteX21" fmla="*/ 8225924 w 12187890"/>
                <a:gd name="connsiteY21" fmla="*/ 1910709 h 4343727"/>
                <a:gd name="connsiteX22" fmla="*/ 8436748 w 12187890"/>
                <a:gd name="connsiteY22" fmla="*/ 2008523 h 4343727"/>
                <a:gd name="connsiteX23" fmla="*/ 8279105 w 12187890"/>
                <a:gd name="connsiteY23" fmla="*/ 2074999 h 4343727"/>
                <a:gd name="connsiteX24" fmla="*/ 8019848 w 12187890"/>
                <a:gd name="connsiteY24" fmla="*/ 2133878 h 4343727"/>
                <a:gd name="connsiteX25" fmla="*/ 7645684 w 12187890"/>
                <a:gd name="connsiteY25" fmla="*/ 2191807 h 4343727"/>
                <a:gd name="connsiteX26" fmla="*/ 0 w 12187890"/>
                <a:gd name="connsiteY26" fmla="*/ 3201291 h 4343727"/>
                <a:gd name="connsiteX27" fmla="*/ 0 w 12187890"/>
                <a:gd name="connsiteY27" fmla="*/ 4343728 h 4343727"/>
                <a:gd name="connsiteX28" fmla="*/ 3722653 w 12187890"/>
                <a:gd name="connsiteY28" fmla="*/ 4343728 h 4343727"/>
                <a:gd name="connsiteX29" fmla="*/ 4395960 w 12187890"/>
                <a:gd name="connsiteY29" fmla="*/ 4175639 h 4343727"/>
                <a:gd name="connsiteX30" fmla="*/ 9579184 w 12187890"/>
                <a:gd name="connsiteY30" fmla="*/ 2781544 h 4343727"/>
                <a:gd name="connsiteX31" fmla="*/ 9982787 w 12187890"/>
                <a:gd name="connsiteY31" fmla="*/ 2636246 h 4343727"/>
                <a:gd name="connsiteX32" fmla="*/ 10405385 w 12187890"/>
                <a:gd name="connsiteY32" fmla="*/ 2258283 h 4343727"/>
                <a:gd name="connsiteX33" fmla="*/ 10424378 w 12187890"/>
                <a:gd name="connsiteY33" fmla="*/ 2148123 h 4343727"/>
                <a:gd name="connsiteX34" fmla="*/ 10424378 w 12187890"/>
                <a:gd name="connsiteY34" fmla="*/ 2139576 h 4343727"/>
                <a:gd name="connsiteX35" fmla="*/ 10424378 w 12187890"/>
                <a:gd name="connsiteY35" fmla="*/ 1946796 h 4343727"/>
                <a:gd name="connsiteX36" fmla="*/ 10374996 w 12187890"/>
                <a:gd name="connsiteY36" fmla="*/ 1946796 h 4343727"/>
                <a:gd name="connsiteX37" fmla="*/ 10349356 w 12187890"/>
                <a:gd name="connsiteY37" fmla="*/ 1900262 h 4343727"/>
                <a:gd name="connsiteX38" fmla="*/ 9314230 w 12187890"/>
                <a:gd name="connsiteY38" fmla="*/ 1362757 h 4343727"/>
                <a:gd name="connsiteX39" fmla="*/ 8469036 w 12187890"/>
                <a:gd name="connsiteY39" fmla="*/ 1155732 h 4343727"/>
                <a:gd name="connsiteX40" fmla="*/ 7526027 w 12187890"/>
                <a:gd name="connsiteY40" fmla="*/ 974347 h 4343727"/>
                <a:gd name="connsiteX41" fmla="*/ 6345604 w 12187890"/>
                <a:gd name="connsiteY41" fmla="*/ 773970 h 4343727"/>
                <a:gd name="connsiteX42" fmla="*/ 6268682 w 12187890"/>
                <a:gd name="connsiteY42" fmla="*/ 761624 h 4343727"/>
                <a:gd name="connsiteX43" fmla="*/ 5904964 w 12187890"/>
                <a:gd name="connsiteY43" fmla="*/ 704645 h 4343727"/>
                <a:gd name="connsiteX44" fmla="*/ 5712183 w 12187890"/>
                <a:gd name="connsiteY44" fmla="*/ 667608 h 4343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2187890" h="4343727">
                  <a:moveTo>
                    <a:pt x="5712183" y="667608"/>
                  </a:moveTo>
                  <a:cubicBezTo>
                    <a:pt x="5776760" y="657162"/>
                    <a:pt x="5842286" y="649565"/>
                    <a:pt x="5870776" y="645766"/>
                  </a:cubicBezTo>
                  <a:cubicBezTo>
                    <a:pt x="5980936" y="632471"/>
                    <a:pt x="6091097" y="621075"/>
                    <a:pt x="6201256" y="610629"/>
                  </a:cubicBezTo>
                  <a:cubicBezTo>
                    <a:pt x="6641897" y="570744"/>
                    <a:pt x="7083487" y="547002"/>
                    <a:pt x="7525078" y="528009"/>
                  </a:cubicBezTo>
                  <a:cubicBezTo>
                    <a:pt x="8017000" y="507117"/>
                    <a:pt x="8509871" y="494771"/>
                    <a:pt x="9001793" y="484325"/>
                  </a:cubicBezTo>
                  <a:cubicBezTo>
                    <a:pt x="9572536" y="472929"/>
                    <a:pt x="10143280" y="465332"/>
                    <a:pt x="10714023" y="456785"/>
                  </a:cubicBezTo>
                  <a:cubicBezTo>
                    <a:pt x="11204996" y="449187"/>
                    <a:pt x="11696917" y="442540"/>
                    <a:pt x="12187890" y="425446"/>
                  </a:cubicBezTo>
                  <a:lnTo>
                    <a:pt x="12187890" y="0"/>
                  </a:lnTo>
                  <a:lnTo>
                    <a:pt x="6971428" y="950"/>
                  </a:lnTo>
                  <a:cubicBezTo>
                    <a:pt x="6450067" y="11396"/>
                    <a:pt x="5927756" y="29439"/>
                    <a:pt x="5408293" y="75973"/>
                  </a:cubicBezTo>
                  <a:cubicBezTo>
                    <a:pt x="5209815" y="94016"/>
                    <a:pt x="5011337" y="115858"/>
                    <a:pt x="4813808" y="145297"/>
                  </a:cubicBezTo>
                  <a:cubicBezTo>
                    <a:pt x="4639072" y="171888"/>
                    <a:pt x="4464335" y="203226"/>
                    <a:pt x="4294347" y="250709"/>
                  </a:cubicBezTo>
                  <a:cubicBezTo>
                    <a:pt x="4168042" y="285847"/>
                    <a:pt x="3957218" y="350423"/>
                    <a:pt x="3840410" y="465332"/>
                  </a:cubicBezTo>
                  <a:lnTo>
                    <a:pt x="3756841" y="465332"/>
                  </a:lnTo>
                  <a:lnTo>
                    <a:pt x="3756841" y="637219"/>
                  </a:lnTo>
                  <a:cubicBezTo>
                    <a:pt x="3756841" y="643867"/>
                    <a:pt x="3756841" y="650515"/>
                    <a:pt x="3756841" y="657162"/>
                  </a:cubicBezTo>
                  <a:cubicBezTo>
                    <a:pt x="3768237" y="905972"/>
                    <a:pt x="4164243" y="1057917"/>
                    <a:pt x="4363671" y="1125343"/>
                  </a:cubicBezTo>
                  <a:cubicBezTo>
                    <a:pt x="4655216" y="1223157"/>
                    <a:pt x="4958156" y="1287734"/>
                    <a:pt x="5259197" y="1346613"/>
                  </a:cubicBezTo>
                  <a:cubicBezTo>
                    <a:pt x="5619117" y="1416887"/>
                    <a:pt x="5980936" y="1475766"/>
                    <a:pt x="6342755" y="1534645"/>
                  </a:cubicBezTo>
                  <a:cubicBezTo>
                    <a:pt x="6719769" y="1596372"/>
                    <a:pt x="7097732" y="1657150"/>
                    <a:pt x="7472847" y="1730274"/>
                  </a:cubicBezTo>
                  <a:cubicBezTo>
                    <a:pt x="7619093" y="1758764"/>
                    <a:pt x="7765341" y="1789153"/>
                    <a:pt x="7910638" y="1823340"/>
                  </a:cubicBezTo>
                  <a:cubicBezTo>
                    <a:pt x="8017000" y="1848981"/>
                    <a:pt x="8122411" y="1875571"/>
                    <a:pt x="8225924" y="1910709"/>
                  </a:cubicBezTo>
                  <a:cubicBezTo>
                    <a:pt x="8262011" y="1923054"/>
                    <a:pt x="8403510" y="1973386"/>
                    <a:pt x="8436748" y="2008523"/>
                  </a:cubicBezTo>
                  <a:cubicBezTo>
                    <a:pt x="8407308" y="2034164"/>
                    <a:pt x="8306645" y="2066452"/>
                    <a:pt x="8279105" y="2074999"/>
                  </a:cubicBezTo>
                  <a:cubicBezTo>
                    <a:pt x="8193635" y="2099690"/>
                    <a:pt x="8107217" y="2117734"/>
                    <a:pt x="8019848" y="2133878"/>
                  </a:cubicBezTo>
                  <a:cubicBezTo>
                    <a:pt x="7895444" y="2156670"/>
                    <a:pt x="7771038" y="2174713"/>
                    <a:pt x="7645684" y="2191807"/>
                  </a:cubicBezTo>
                  <a:lnTo>
                    <a:pt x="0" y="3201291"/>
                  </a:lnTo>
                  <a:lnTo>
                    <a:pt x="0" y="4343728"/>
                  </a:lnTo>
                  <a:lnTo>
                    <a:pt x="3722653" y="4343728"/>
                  </a:lnTo>
                  <a:cubicBezTo>
                    <a:pt x="3947722" y="4287699"/>
                    <a:pt x="4171841" y="4231669"/>
                    <a:pt x="4395960" y="4175639"/>
                  </a:cubicBezTo>
                  <a:cubicBezTo>
                    <a:pt x="6130982" y="3738797"/>
                    <a:pt x="7860306" y="3279163"/>
                    <a:pt x="9579184" y="2781544"/>
                  </a:cubicBezTo>
                  <a:cubicBezTo>
                    <a:pt x="9715934" y="2741658"/>
                    <a:pt x="9853634" y="2696074"/>
                    <a:pt x="9982787" y="2636246"/>
                  </a:cubicBezTo>
                  <a:cubicBezTo>
                    <a:pt x="10147078" y="2560273"/>
                    <a:pt x="10343657" y="2438718"/>
                    <a:pt x="10405385" y="2258283"/>
                  </a:cubicBezTo>
                  <a:cubicBezTo>
                    <a:pt x="10423428" y="2206052"/>
                    <a:pt x="10424378" y="2203203"/>
                    <a:pt x="10424378" y="2148123"/>
                  </a:cubicBezTo>
                  <a:cubicBezTo>
                    <a:pt x="10424378" y="2145274"/>
                    <a:pt x="10424378" y="2142425"/>
                    <a:pt x="10424378" y="2139576"/>
                  </a:cubicBezTo>
                  <a:lnTo>
                    <a:pt x="10424378" y="1946796"/>
                  </a:lnTo>
                  <a:lnTo>
                    <a:pt x="10374996" y="1946796"/>
                  </a:lnTo>
                  <a:cubicBezTo>
                    <a:pt x="10367398" y="1930651"/>
                    <a:pt x="10358852" y="1915457"/>
                    <a:pt x="10349356" y="1900262"/>
                  </a:cubicBezTo>
                  <a:cubicBezTo>
                    <a:pt x="10186964" y="1628661"/>
                    <a:pt x="9608623" y="1448226"/>
                    <a:pt x="9314230" y="1362757"/>
                  </a:cubicBezTo>
                  <a:cubicBezTo>
                    <a:pt x="9035981" y="1282036"/>
                    <a:pt x="8752983" y="1215560"/>
                    <a:pt x="8469036" y="1155732"/>
                  </a:cubicBezTo>
                  <a:cubicBezTo>
                    <a:pt x="8155649" y="1089256"/>
                    <a:pt x="7841313" y="1030377"/>
                    <a:pt x="7526027" y="974347"/>
                  </a:cubicBezTo>
                  <a:cubicBezTo>
                    <a:pt x="7132869" y="905023"/>
                    <a:pt x="6739712" y="840446"/>
                    <a:pt x="6345604" y="773970"/>
                  </a:cubicBezTo>
                  <a:cubicBezTo>
                    <a:pt x="6319964" y="770171"/>
                    <a:pt x="6294323" y="765423"/>
                    <a:pt x="6268682" y="761624"/>
                  </a:cubicBezTo>
                  <a:cubicBezTo>
                    <a:pt x="6147126" y="741682"/>
                    <a:pt x="6026519" y="724588"/>
                    <a:pt x="5904964" y="704645"/>
                  </a:cubicBezTo>
                  <a:cubicBezTo>
                    <a:pt x="5842286" y="692300"/>
                    <a:pt x="5776760" y="680904"/>
                    <a:pt x="5712183" y="667608"/>
                  </a:cubicBezTo>
                  <a:close/>
                </a:path>
              </a:pathLst>
            </a:custGeom>
            <a:solidFill>
              <a:srgbClr val="333333"/>
            </a:solidFill>
            <a:ln w="9495" cap="flat">
              <a:noFill/>
              <a:prstDash val="solid"/>
              <a:miter/>
            </a:ln>
          </p:spPr>
          <p:txBody>
            <a:bodyPr rtlCol="0" anchor="ctr"/>
            <a:lstStyle/>
            <a:p>
              <a:endParaRPr lang="en-ID"/>
            </a:p>
          </p:txBody>
        </p:sp>
        <p:sp>
          <p:nvSpPr>
            <p:cNvPr id="20" name="Freeform: Shape 19">
              <a:extLst>
                <a:ext uri="{FF2B5EF4-FFF2-40B4-BE49-F238E27FC236}">
                  <a16:creationId xmlns:a16="http://schemas.microsoft.com/office/drawing/2014/main" id="{DD609599-ED63-4D13-B772-FFB34E4F2320}"/>
                </a:ext>
              </a:extLst>
            </p:cNvPr>
            <p:cNvSpPr/>
            <p:nvPr/>
          </p:nvSpPr>
          <p:spPr>
            <a:xfrm>
              <a:off x="0" y="2318422"/>
              <a:ext cx="12193588" cy="4535778"/>
            </a:xfrm>
            <a:custGeom>
              <a:avLst/>
              <a:gdLst>
                <a:gd name="connsiteX0" fmla="*/ 5712183 w 12187890"/>
                <a:gd name="connsiteY0" fmla="*/ 666659 h 4533658"/>
                <a:gd name="connsiteX1" fmla="*/ 5870776 w 12187890"/>
                <a:gd name="connsiteY1" fmla="*/ 644817 h 4533658"/>
                <a:gd name="connsiteX2" fmla="*/ 6201256 w 12187890"/>
                <a:gd name="connsiteY2" fmla="*/ 609679 h 4533658"/>
                <a:gd name="connsiteX3" fmla="*/ 7525078 w 12187890"/>
                <a:gd name="connsiteY3" fmla="*/ 527059 h 4533658"/>
                <a:gd name="connsiteX4" fmla="*/ 9001793 w 12187890"/>
                <a:gd name="connsiteY4" fmla="*/ 483375 h 4533658"/>
                <a:gd name="connsiteX5" fmla="*/ 10714023 w 12187890"/>
                <a:gd name="connsiteY5" fmla="*/ 455835 h 4533658"/>
                <a:gd name="connsiteX6" fmla="*/ 12187890 w 12187890"/>
                <a:gd name="connsiteY6" fmla="*/ 424496 h 4533658"/>
                <a:gd name="connsiteX7" fmla="*/ 12187890 w 12187890"/>
                <a:gd name="connsiteY7" fmla="*/ 0 h 4533658"/>
                <a:gd name="connsiteX8" fmla="*/ 6971428 w 12187890"/>
                <a:gd name="connsiteY8" fmla="*/ 950 h 4533658"/>
                <a:gd name="connsiteX9" fmla="*/ 5408293 w 12187890"/>
                <a:gd name="connsiteY9" fmla="*/ 75973 h 4533658"/>
                <a:gd name="connsiteX10" fmla="*/ 4813808 w 12187890"/>
                <a:gd name="connsiteY10" fmla="*/ 145297 h 4533658"/>
                <a:gd name="connsiteX11" fmla="*/ 4294347 w 12187890"/>
                <a:gd name="connsiteY11" fmla="*/ 250709 h 4533658"/>
                <a:gd name="connsiteX12" fmla="*/ 3756841 w 12187890"/>
                <a:gd name="connsiteY12" fmla="*/ 657162 h 4533658"/>
                <a:gd name="connsiteX13" fmla="*/ 4363671 w 12187890"/>
                <a:gd name="connsiteY13" fmla="*/ 1125343 h 4533658"/>
                <a:gd name="connsiteX14" fmla="*/ 5259197 w 12187890"/>
                <a:gd name="connsiteY14" fmla="*/ 1346613 h 4533658"/>
                <a:gd name="connsiteX15" fmla="*/ 6342755 w 12187890"/>
                <a:gd name="connsiteY15" fmla="*/ 1534645 h 4533658"/>
                <a:gd name="connsiteX16" fmla="*/ 7472847 w 12187890"/>
                <a:gd name="connsiteY16" fmla="*/ 1730274 h 4533658"/>
                <a:gd name="connsiteX17" fmla="*/ 7910638 w 12187890"/>
                <a:gd name="connsiteY17" fmla="*/ 1823340 h 4533658"/>
                <a:gd name="connsiteX18" fmla="*/ 8225924 w 12187890"/>
                <a:gd name="connsiteY18" fmla="*/ 1910709 h 4533658"/>
                <a:gd name="connsiteX19" fmla="*/ 8436748 w 12187890"/>
                <a:gd name="connsiteY19" fmla="*/ 2008523 h 4533658"/>
                <a:gd name="connsiteX20" fmla="*/ 8279105 w 12187890"/>
                <a:gd name="connsiteY20" fmla="*/ 2074999 h 4533658"/>
                <a:gd name="connsiteX21" fmla="*/ 8019848 w 12187890"/>
                <a:gd name="connsiteY21" fmla="*/ 2133878 h 4533658"/>
                <a:gd name="connsiteX22" fmla="*/ 7645684 w 12187890"/>
                <a:gd name="connsiteY22" fmla="*/ 2191807 h 4533658"/>
                <a:gd name="connsiteX23" fmla="*/ 0 w 12187890"/>
                <a:gd name="connsiteY23" fmla="*/ 3200342 h 4533658"/>
                <a:gd name="connsiteX24" fmla="*/ 0 w 12187890"/>
                <a:gd name="connsiteY24" fmla="*/ 4533659 h 4533658"/>
                <a:gd name="connsiteX25" fmla="*/ 2942035 w 12187890"/>
                <a:gd name="connsiteY25" fmla="*/ 4533659 h 4533658"/>
                <a:gd name="connsiteX26" fmla="*/ 4395960 w 12187890"/>
                <a:gd name="connsiteY26" fmla="*/ 4173740 h 4533658"/>
                <a:gd name="connsiteX27" fmla="*/ 9579184 w 12187890"/>
                <a:gd name="connsiteY27" fmla="*/ 2779644 h 4533658"/>
                <a:gd name="connsiteX28" fmla="*/ 9982787 w 12187890"/>
                <a:gd name="connsiteY28" fmla="*/ 2634347 h 4533658"/>
                <a:gd name="connsiteX29" fmla="*/ 10405385 w 12187890"/>
                <a:gd name="connsiteY29" fmla="*/ 2256383 h 4533658"/>
                <a:gd name="connsiteX30" fmla="*/ 10350305 w 12187890"/>
                <a:gd name="connsiteY30" fmla="*/ 1898363 h 4533658"/>
                <a:gd name="connsiteX31" fmla="*/ 9315180 w 12187890"/>
                <a:gd name="connsiteY31" fmla="*/ 1360858 h 4533658"/>
                <a:gd name="connsiteX32" fmla="*/ 8469986 w 12187890"/>
                <a:gd name="connsiteY32" fmla="*/ 1153832 h 4533658"/>
                <a:gd name="connsiteX33" fmla="*/ 7526977 w 12187890"/>
                <a:gd name="connsiteY33" fmla="*/ 972448 h 4533658"/>
                <a:gd name="connsiteX34" fmla="*/ 6346554 w 12187890"/>
                <a:gd name="connsiteY34" fmla="*/ 772071 h 4533658"/>
                <a:gd name="connsiteX35" fmla="*/ 6269632 w 12187890"/>
                <a:gd name="connsiteY35" fmla="*/ 759725 h 4533658"/>
                <a:gd name="connsiteX36" fmla="*/ 5905914 w 12187890"/>
                <a:gd name="connsiteY36" fmla="*/ 702746 h 4533658"/>
                <a:gd name="connsiteX37" fmla="*/ 5712183 w 12187890"/>
                <a:gd name="connsiteY37" fmla="*/ 666659 h 4533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2187890" h="4533658">
                  <a:moveTo>
                    <a:pt x="5712183" y="666659"/>
                  </a:moveTo>
                  <a:cubicBezTo>
                    <a:pt x="5776760" y="656213"/>
                    <a:pt x="5842286" y="648615"/>
                    <a:pt x="5870776" y="644817"/>
                  </a:cubicBezTo>
                  <a:cubicBezTo>
                    <a:pt x="5980936" y="631521"/>
                    <a:pt x="6091097" y="620126"/>
                    <a:pt x="6201256" y="609679"/>
                  </a:cubicBezTo>
                  <a:cubicBezTo>
                    <a:pt x="6641897" y="569794"/>
                    <a:pt x="7083487" y="546052"/>
                    <a:pt x="7525078" y="527059"/>
                  </a:cubicBezTo>
                  <a:cubicBezTo>
                    <a:pt x="8017000" y="506167"/>
                    <a:pt x="8509871" y="493821"/>
                    <a:pt x="9001793" y="483375"/>
                  </a:cubicBezTo>
                  <a:cubicBezTo>
                    <a:pt x="9572536" y="471979"/>
                    <a:pt x="10143280" y="464382"/>
                    <a:pt x="10714023" y="455835"/>
                  </a:cubicBezTo>
                  <a:cubicBezTo>
                    <a:pt x="11204996" y="448238"/>
                    <a:pt x="11696917" y="441590"/>
                    <a:pt x="12187890" y="424496"/>
                  </a:cubicBezTo>
                  <a:lnTo>
                    <a:pt x="12187890" y="0"/>
                  </a:lnTo>
                  <a:lnTo>
                    <a:pt x="6971428" y="950"/>
                  </a:lnTo>
                  <a:cubicBezTo>
                    <a:pt x="6450067" y="11396"/>
                    <a:pt x="5927756" y="29439"/>
                    <a:pt x="5408293" y="75973"/>
                  </a:cubicBezTo>
                  <a:cubicBezTo>
                    <a:pt x="5209815" y="94016"/>
                    <a:pt x="5011337" y="115858"/>
                    <a:pt x="4813808" y="145297"/>
                  </a:cubicBezTo>
                  <a:cubicBezTo>
                    <a:pt x="4639072" y="171888"/>
                    <a:pt x="4464335" y="203226"/>
                    <a:pt x="4294347" y="250709"/>
                  </a:cubicBezTo>
                  <a:cubicBezTo>
                    <a:pt x="4110113" y="301041"/>
                    <a:pt x="3746395" y="415950"/>
                    <a:pt x="3756841" y="657162"/>
                  </a:cubicBezTo>
                  <a:cubicBezTo>
                    <a:pt x="3768237" y="905972"/>
                    <a:pt x="4164243" y="1057917"/>
                    <a:pt x="4363671" y="1125343"/>
                  </a:cubicBezTo>
                  <a:cubicBezTo>
                    <a:pt x="4655216" y="1223157"/>
                    <a:pt x="4958156" y="1287734"/>
                    <a:pt x="5259197" y="1346613"/>
                  </a:cubicBezTo>
                  <a:cubicBezTo>
                    <a:pt x="5619117" y="1416887"/>
                    <a:pt x="5980936" y="1475766"/>
                    <a:pt x="6342755" y="1534645"/>
                  </a:cubicBezTo>
                  <a:cubicBezTo>
                    <a:pt x="6719769" y="1596372"/>
                    <a:pt x="7097732" y="1657150"/>
                    <a:pt x="7472847" y="1730274"/>
                  </a:cubicBezTo>
                  <a:cubicBezTo>
                    <a:pt x="7619093" y="1758764"/>
                    <a:pt x="7765341" y="1789153"/>
                    <a:pt x="7910638" y="1823340"/>
                  </a:cubicBezTo>
                  <a:cubicBezTo>
                    <a:pt x="8017000" y="1848981"/>
                    <a:pt x="8122411" y="1875571"/>
                    <a:pt x="8225924" y="1910709"/>
                  </a:cubicBezTo>
                  <a:cubicBezTo>
                    <a:pt x="8262011" y="1923054"/>
                    <a:pt x="8403510" y="1973386"/>
                    <a:pt x="8436748" y="2008523"/>
                  </a:cubicBezTo>
                  <a:cubicBezTo>
                    <a:pt x="8407308" y="2034164"/>
                    <a:pt x="8306645" y="2066452"/>
                    <a:pt x="8279105" y="2074999"/>
                  </a:cubicBezTo>
                  <a:cubicBezTo>
                    <a:pt x="8193635" y="2099690"/>
                    <a:pt x="8107217" y="2117734"/>
                    <a:pt x="8019848" y="2133878"/>
                  </a:cubicBezTo>
                  <a:cubicBezTo>
                    <a:pt x="7895444" y="2156670"/>
                    <a:pt x="7771038" y="2174713"/>
                    <a:pt x="7645684" y="2191807"/>
                  </a:cubicBezTo>
                  <a:lnTo>
                    <a:pt x="0" y="3200342"/>
                  </a:lnTo>
                  <a:lnTo>
                    <a:pt x="0" y="4533659"/>
                  </a:lnTo>
                  <a:lnTo>
                    <a:pt x="2942035" y="4533659"/>
                  </a:lnTo>
                  <a:cubicBezTo>
                    <a:pt x="3427310" y="4415902"/>
                    <a:pt x="3911635" y="4296245"/>
                    <a:pt x="4395960" y="4173740"/>
                  </a:cubicBezTo>
                  <a:cubicBezTo>
                    <a:pt x="6130982" y="3736898"/>
                    <a:pt x="7860306" y="3277264"/>
                    <a:pt x="9579184" y="2779644"/>
                  </a:cubicBezTo>
                  <a:cubicBezTo>
                    <a:pt x="9715934" y="2739759"/>
                    <a:pt x="9853634" y="2694175"/>
                    <a:pt x="9982787" y="2634347"/>
                  </a:cubicBezTo>
                  <a:cubicBezTo>
                    <a:pt x="10147078" y="2558374"/>
                    <a:pt x="10343657" y="2436818"/>
                    <a:pt x="10405385" y="2256383"/>
                  </a:cubicBezTo>
                  <a:cubicBezTo>
                    <a:pt x="10448119" y="2131979"/>
                    <a:pt x="10414881" y="2007574"/>
                    <a:pt x="10350305" y="1898363"/>
                  </a:cubicBezTo>
                  <a:cubicBezTo>
                    <a:pt x="10187914" y="1626761"/>
                    <a:pt x="9609573" y="1446327"/>
                    <a:pt x="9315180" y="1360858"/>
                  </a:cubicBezTo>
                  <a:cubicBezTo>
                    <a:pt x="9036930" y="1280137"/>
                    <a:pt x="8753932" y="1213661"/>
                    <a:pt x="8469986" y="1153832"/>
                  </a:cubicBezTo>
                  <a:cubicBezTo>
                    <a:pt x="8156599" y="1087357"/>
                    <a:pt x="7842263" y="1028478"/>
                    <a:pt x="7526977" y="972448"/>
                  </a:cubicBezTo>
                  <a:cubicBezTo>
                    <a:pt x="7133819" y="903123"/>
                    <a:pt x="6740661" y="838547"/>
                    <a:pt x="6346554" y="772071"/>
                  </a:cubicBezTo>
                  <a:cubicBezTo>
                    <a:pt x="6320913" y="768272"/>
                    <a:pt x="6295273" y="763524"/>
                    <a:pt x="6269632" y="759725"/>
                  </a:cubicBezTo>
                  <a:cubicBezTo>
                    <a:pt x="6148076" y="739782"/>
                    <a:pt x="6027469" y="722689"/>
                    <a:pt x="5905914" y="702746"/>
                  </a:cubicBezTo>
                  <a:cubicBezTo>
                    <a:pt x="5842286" y="691350"/>
                    <a:pt x="5776760" y="679954"/>
                    <a:pt x="5712183" y="666659"/>
                  </a:cubicBezTo>
                  <a:close/>
                </a:path>
              </a:pathLst>
            </a:custGeom>
            <a:solidFill>
              <a:srgbClr val="000000"/>
            </a:solidFill>
            <a:ln w="9495" cap="flat">
              <a:noFill/>
              <a:prstDash val="solid"/>
              <a:miter/>
            </a:ln>
          </p:spPr>
          <p:txBody>
            <a:bodyPr rtlCol="0" anchor="ctr"/>
            <a:lstStyle/>
            <a:p>
              <a:endParaRPr lang="en-ID"/>
            </a:p>
          </p:txBody>
        </p:sp>
        <p:sp>
          <p:nvSpPr>
            <p:cNvPr id="21" name="Freeform: Shape 20">
              <a:extLst>
                <a:ext uri="{FF2B5EF4-FFF2-40B4-BE49-F238E27FC236}">
                  <a16:creationId xmlns:a16="http://schemas.microsoft.com/office/drawing/2014/main" id="{CD17A626-0992-4752-8228-00D70031E3BC}"/>
                </a:ext>
              </a:extLst>
            </p:cNvPr>
            <p:cNvSpPr/>
            <p:nvPr/>
          </p:nvSpPr>
          <p:spPr>
            <a:xfrm>
              <a:off x="0" y="2362127"/>
              <a:ext cx="12193588" cy="4492073"/>
            </a:xfrm>
            <a:custGeom>
              <a:avLst/>
              <a:gdLst>
                <a:gd name="connsiteX0" fmla="*/ 5542195 w 12187890"/>
                <a:gd name="connsiteY0" fmla="*/ 620126 h 4489974"/>
                <a:gd name="connsiteX1" fmla="*/ 6197458 w 12187890"/>
                <a:gd name="connsiteY1" fmla="*/ 524210 h 4489974"/>
                <a:gd name="connsiteX2" fmla="*/ 7523178 w 12187890"/>
                <a:gd name="connsiteY2" fmla="*/ 441590 h 4489974"/>
                <a:gd name="connsiteX3" fmla="*/ 9000843 w 12187890"/>
                <a:gd name="connsiteY3" fmla="*/ 397906 h 4489974"/>
                <a:gd name="connsiteX4" fmla="*/ 10713073 w 12187890"/>
                <a:gd name="connsiteY4" fmla="*/ 370366 h 4489974"/>
                <a:gd name="connsiteX5" fmla="*/ 12187890 w 12187890"/>
                <a:gd name="connsiteY5" fmla="*/ 339027 h 4489974"/>
                <a:gd name="connsiteX6" fmla="*/ 12187890 w 12187890"/>
                <a:gd name="connsiteY6" fmla="*/ 0 h 4489974"/>
                <a:gd name="connsiteX7" fmla="*/ 6972378 w 12187890"/>
                <a:gd name="connsiteY7" fmla="*/ 950 h 4489974"/>
                <a:gd name="connsiteX8" fmla="*/ 5412092 w 12187890"/>
                <a:gd name="connsiteY8" fmla="*/ 75973 h 4489974"/>
                <a:gd name="connsiteX9" fmla="*/ 4820456 w 12187890"/>
                <a:gd name="connsiteY9" fmla="*/ 145297 h 4489974"/>
                <a:gd name="connsiteX10" fmla="*/ 4305742 w 12187890"/>
                <a:gd name="connsiteY10" fmla="*/ 249760 h 4489974"/>
                <a:gd name="connsiteX11" fmla="*/ 3799575 w 12187890"/>
                <a:gd name="connsiteY11" fmla="*/ 612528 h 4489974"/>
                <a:gd name="connsiteX12" fmla="*/ 4376966 w 12187890"/>
                <a:gd name="connsiteY12" fmla="*/ 1041773 h 4489974"/>
                <a:gd name="connsiteX13" fmla="*/ 5267744 w 12187890"/>
                <a:gd name="connsiteY13" fmla="*/ 1261144 h 4489974"/>
                <a:gd name="connsiteX14" fmla="*/ 6349403 w 12187890"/>
                <a:gd name="connsiteY14" fmla="*/ 1449175 h 4489974"/>
                <a:gd name="connsiteX15" fmla="*/ 7480444 w 12187890"/>
                <a:gd name="connsiteY15" fmla="*/ 1644805 h 4489974"/>
                <a:gd name="connsiteX16" fmla="*/ 7920135 w 12187890"/>
                <a:gd name="connsiteY16" fmla="*/ 1738821 h 4489974"/>
                <a:gd name="connsiteX17" fmla="*/ 8239219 w 12187890"/>
                <a:gd name="connsiteY17" fmla="*/ 1827139 h 4489974"/>
                <a:gd name="connsiteX18" fmla="*/ 8484230 w 12187890"/>
                <a:gd name="connsiteY18" fmla="*/ 1966738 h 4489974"/>
                <a:gd name="connsiteX19" fmla="*/ 8290501 w 12187890"/>
                <a:gd name="connsiteY19" fmla="*/ 2072150 h 4489974"/>
                <a:gd name="connsiteX20" fmla="*/ 8027446 w 12187890"/>
                <a:gd name="connsiteY20" fmla="*/ 2131978 h 4489974"/>
                <a:gd name="connsiteX21" fmla="*/ 7651382 w 12187890"/>
                <a:gd name="connsiteY21" fmla="*/ 2189907 h 4489974"/>
                <a:gd name="connsiteX22" fmla="*/ 0 w 12187890"/>
                <a:gd name="connsiteY22" fmla="*/ 3199392 h 4489974"/>
                <a:gd name="connsiteX23" fmla="*/ 0 w 12187890"/>
                <a:gd name="connsiteY23" fmla="*/ 4489975 h 4489974"/>
                <a:gd name="connsiteX24" fmla="*/ 2760651 w 12187890"/>
                <a:gd name="connsiteY24" fmla="*/ 4489975 h 4489974"/>
                <a:gd name="connsiteX25" fmla="*/ 4385513 w 12187890"/>
                <a:gd name="connsiteY25" fmla="*/ 4089220 h 4489974"/>
                <a:gd name="connsiteX26" fmla="*/ 9566839 w 12187890"/>
                <a:gd name="connsiteY26" fmla="*/ 2696074 h 4489974"/>
                <a:gd name="connsiteX27" fmla="*/ 10312319 w 12187890"/>
                <a:gd name="connsiteY27" fmla="*/ 1877471 h 4489974"/>
                <a:gd name="connsiteX28" fmla="*/ 9301884 w 12187890"/>
                <a:gd name="connsiteY28" fmla="*/ 1358958 h 4489974"/>
                <a:gd name="connsiteX29" fmla="*/ 8459539 w 12187890"/>
                <a:gd name="connsiteY29" fmla="*/ 1151933 h 4489974"/>
                <a:gd name="connsiteX30" fmla="*/ 7518430 w 12187890"/>
                <a:gd name="connsiteY30" fmla="*/ 970549 h 4489974"/>
                <a:gd name="connsiteX31" fmla="*/ 6338957 w 12187890"/>
                <a:gd name="connsiteY31" fmla="*/ 770171 h 4489974"/>
                <a:gd name="connsiteX32" fmla="*/ 6262035 w 12187890"/>
                <a:gd name="connsiteY32" fmla="*/ 757826 h 4489974"/>
                <a:gd name="connsiteX33" fmla="*/ 5542195 w 12187890"/>
                <a:gd name="connsiteY33" fmla="*/ 620126 h 4489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2187890" h="4489974">
                  <a:moveTo>
                    <a:pt x="5542195" y="620126"/>
                  </a:moveTo>
                  <a:cubicBezTo>
                    <a:pt x="5621966" y="575492"/>
                    <a:pt x="6134781" y="528959"/>
                    <a:pt x="6197458" y="524210"/>
                  </a:cubicBezTo>
                  <a:cubicBezTo>
                    <a:pt x="6638098" y="484325"/>
                    <a:pt x="7081588" y="460583"/>
                    <a:pt x="7523178" y="441590"/>
                  </a:cubicBezTo>
                  <a:cubicBezTo>
                    <a:pt x="8015100" y="420698"/>
                    <a:pt x="8507972" y="408352"/>
                    <a:pt x="9000843" y="397906"/>
                  </a:cubicBezTo>
                  <a:cubicBezTo>
                    <a:pt x="9571587" y="386510"/>
                    <a:pt x="10142330" y="378913"/>
                    <a:pt x="10713073" y="370366"/>
                  </a:cubicBezTo>
                  <a:cubicBezTo>
                    <a:pt x="11204047" y="362769"/>
                    <a:pt x="11695968" y="356121"/>
                    <a:pt x="12187890" y="339027"/>
                  </a:cubicBezTo>
                  <a:lnTo>
                    <a:pt x="12187890" y="0"/>
                  </a:lnTo>
                  <a:lnTo>
                    <a:pt x="6972378" y="950"/>
                  </a:lnTo>
                  <a:cubicBezTo>
                    <a:pt x="6451016" y="11396"/>
                    <a:pt x="5931554" y="29439"/>
                    <a:pt x="5412092" y="75973"/>
                  </a:cubicBezTo>
                  <a:cubicBezTo>
                    <a:pt x="5214563" y="94016"/>
                    <a:pt x="5017035" y="115858"/>
                    <a:pt x="4820456" y="145297"/>
                  </a:cubicBezTo>
                  <a:cubicBezTo>
                    <a:pt x="4648568" y="170938"/>
                    <a:pt x="4473832" y="203226"/>
                    <a:pt x="4305742" y="249760"/>
                  </a:cubicBezTo>
                  <a:cubicBezTo>
                    <a:pt x="4149999" y="292494"/>
                    <a:pt x="3790079" y="400755"/>
                    <a:pt x="3799575" y="612528"/>
                  </a:cubicBezTo>
                  <a:cubicBezTo>
                    <a:pt x="3810022" y="836647"/>
                    <a:pt x="4206028" y="984794"/>
                    <a:pt x="4376966" y="1041773"/>
                  </a:cubicBezTo>
                  <a:cubicBezTo>
                    <a:pt x="4662813" y="1137688"/>
                    <a:pt x="4971451" y="1203215"/>
                    <a:pt x="5267744" y="1261144"/>
                  </a:cubicBezTo>
                  <a:cubicBezTo>
                    <a:pt x="5626714" y="1331418"/>
                    <a:pt x="5988533" y="1390297"/>
                    <a:pt x="6349403" y="1449175"/>
                  </a:cubicBezTo>
                  <a:cubicBezTo>
                    <a:pt x="6727366" y="1510903"/>
                    <a:pt x="7105329" y="1571681"/>
                    <a:pt x="7480444" y="1644805"/>
                  </a:cubicBezTo>
                  <a:cubicBezTo>
                    <a:pt x="7627640" y="1673294"/>
                    <a:pt x="7774837" y="1703684"/>
                    <a:pt x="7920135" y="1738821"/>
                  </a:cubicBezTo>
                  <a:cubicBezTo>
                    <a:pt x="8027446" y="1764462"/>
                    <a:pt x="8134757" y="1792001"/>
                    <a:pt x="8239219" y="1827139"/>
                  </a:cubicBezTo>
                  <a:cubicBezTo>
                    <a:pt x="8278155" y="1840434"/>
                    <a:pt x="8485180" y="1910709"/>
                    <a:pt x="8484230" y="1966738"/>
                  </a:cubicBezTo>
                  <a:cubicBezTo>
                    <a:pt x="8483280" y="2014221"/>
                    <a:pt x="8324688" y="2062654"/>
                    <a:pt x="8290501" y="2072150"/>
                  </a:cubicBezTo>
                  <a:cubicBezTo>
                    <a:pt x="8204082" y="2096841"/>
                    <a:pt x="8114814" y="2115834"/>
                    <a:pt x="8027446" y="2131978"/>
                  </a:cubicBezTo>
                  <a:cubicBezTo>
                    <a:pt x="7903041" y="2154770"/>
                    <a:pt x="7776737" y="2173763"/>
                    <a:pt x="7651382" y="2189907"/>
                  </a:cubicBezTo>
                  <a:lnTo>
                    <a:pt x="0" y="3199392"/>
                  </a:lnTo>
                  <a:lnTo>
                    <a:pt x="0" y="4489975"/>
                  </a:lnTo>
                  <a:lnTo>
                    <a:pt x="2760651" y="4489975"/>
                  </a:lnTo>
                  <a:cubicBezTo>
                    <a:pt x="3302905" y="4358923"/>
                    <a:pt x="3844209" y="4225021"/>
                    <a:pt x="4385513" y="4089220"/>
                  </a:cubicBezTo>
                  <a:cubicBezTo>
                    <a:pt x="6119586" y="3652378"/>
                    <a:pt x="7849860" y="3192745"/>
                    <a:pt x="9566839" y="2696074"/>
                  </a:cubicBezTo>
                  <a:cubicBezTo>
                    <a:pt x="9907766" y="2597310"/>
                    <a:pt x="10601015" y="2360846"/>
                    <a:pt x="10312319" y="1877471"/>
                  </a:cubicBezTo>
                  <a:cubicBezTo>
                    <a:pt x="10157524" y="1618214"/>
                    <a:pt x="9575385" y="1438729"/>
                    <a:pt x="9301884" y="1358958"/>
                  </a:cubicBezTo>
                  <a:cubicBezTo>
                    <a:pt x="9024585" y="1278237"/>
                    <a:pt x="8741587" y="1212711"/>
                    <a:pt x="8459539" y="1151933"/>
                  </a:cubicBezTo>
                  <a:cubicBezTo>
                    <a:pt x="8147103" y="1085457"/>
                    <a:pt x="7832766" y="1026578"/>
                    <a:pt x="7518430" y="970549"/>
                  </a:cubicBezTo>
                  <a:cubicBezTo>
                    <a:pt x="7125272" y="901224"/>
                    <a:pt x="6732115" y="836647"/>
                    <a:pt x="6338957" y="770171"/>
                  </a:cubicBezTo>
                  <a:cubicBezTo>
                    <a:pt x="6313316" y="766373"/>
                    <a:pt x="6287675" y="761624"/>
                    <a:pt x="6262035" y="757826"/>
                  </a:cubicBezTo>
                  <a:cubicBezTo>
                    <a:pt x="6186062" y="745480"/>
                    <a:pt x="5622915" y="665709"/>
                    <a:pt x="5542195" y="620126"/>
                  </a:cubicBezTo>
                  <a:close/>
                </a:path>
              </a:pathLst>
            </a:custGeom>
            <a:solidFill>
              <a:srgbClr val="E00F0F"/>
            </a:solidFill>
            <a:ln w="9495" cap="flat">
              <a:noFill/>
              <a:prstDash val="solid"/>
              <a:miter/>
            </a:ln>
          </p:spPr>
          <p:txBody>
            <a:bodyPr rtlCol="0" anchor="ctr"/>
            <a:lstStyle/>
            <a:p>
              <a:endParaRPr lang="en-ID"/>
            </a:p>
          </p:txBody>
        </p:sp>
        <p:sp>
          <p:nvSpPr>
            <p:cNvPr id="23" name="Freeform: Shape 22">
              <a:extLst>
                <a:ext uri="{FF2B5EF4-FFF2-40B4-BE49-F238E27FC236}">
                  <a16:creationId xmlns:a16="http://schemas.microsoft.com/office/drawing/2014/main" id="{D57770FE-2BC9-4EB2-9B41-74FC781622E0}"/>
                </a:ext>
              </a:extLst>
            </p:cNvPr>
            <p:cNvSpPr/>
            <p:nvPr/>
          </p:nvSpPr>
          <p:spPr>
            <a:xfrm>
              <a:off x="0" y="2384929"/>
              <a:ext cx="12193588" cy="4468321"/>
            </a:xfrm>
            <a:custGeom>
              <a:avLst/>
              <a:gdLst>
                <a:gd name="connsiteX0" fmla="*/ 0 w 12187890"/>
                <a:gd name="connsiteY0" fmla="*/ 3201291 h 4466233"/>
                <a:gd name="connsiteX1" fmla="*/ 7654231 w 12187890"/>
                <a:gd name="connsiteY1" fmla="*/ 2190857 h 4466233"/>
                <a:gd name="connsiteX2" fmla="*/ 7484242 w 12187890"/>
                <a:gd name="connsiteY2" fmla="*/ 1599221 h 4466233"/>
                <a:gd name="connsiteX3" fmla="*/ 4383614 w 12187890"/>
                <a:gd name="connsiteY3" fmla="*/ 996190 h 4466233"/>
                <a:gd name="connsiteX4" fmla="*/ 3822367 w 12187890"/>
                <a:gd name="connsiteY4" fmla="*/ 587837 h 4466233"/>
                <a:gd name="connsiteX5" fmla="*/ 6972378 w 12187890"/>
                <a:gd name="connsiteY5" fmla="*/ 950 h 4466233"/>
                <a:gd name="connsiteX6" fmla="*/ 12187890 w 12187890"/>
                <a:gd name="connsiteY6" fmla="*/ 0 h 4466233"/>
                <a:gd name="connsiteX7" fmla="*/ 12187890 w 12187890"/>
                <a:gd name="connsiteY7" fmla="*/ 292494 h 4466233"/>
                <a:gd name="connsiteX8" fmla="*/ 6194609 w 12187890"/>
                <a:gd name="connsiteY8" fmla="*/ 476727 h 4466233"/>
                <a:gd name="connsiteX9" fmla="*/ 6336108 w 12187890"/>
                <a:gd name="connsiteY9" fmla="*/ 770171 h 4466233"/>
                <a:gd name="connsiteX10" fmla="*/ 10292376 w 12187890"/>
                <a:gd name="connsiteY10" fmla="*/ 1865125 h 4466233"/>
                <a:gd name="connsiteX11" fmla="*/ 9560191 w 12187890"/>
                <a:gd name="connsiteY11" fmla="*/ 2648592 h 4466233"/>
                <a:gd name="connsiteX12" fmla="*/ 2659038 w 12187890"/>
                <a:gd name="connsiteY12" fmla="*/ 4466234 h 4466233"/>
                <a:gd name="connsiteX13" fmla="*/ 0 w 12187890"/>
                <a:gd name="connsiteY13" fmla="*/ 4466234 h 4466233"/>
                <a:gd name="connsiteX14" fmla="*/ 0 w 12187890"/>
                <a:gd name="connsiteY14" fmla="*/ 3201291 h 4466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87890" h="4466233">
                  <a:moveTo>
                    <a:pt x="0" y="3201291"/>
                  </a:moveTo>
                  <a:lnTo>
                    <a:pt x="7654231" y="2190857"/>
                  </a:lnTo>
                  <a:cubicBezTo>
                    <a:pt x="8906827" y="2025617"/>
                    <a:pt x="8720694" y="1839484"/>
                    <a:pt x="7484242" y="1599221"/>
                  </a:cubicBezTo>
                  <a:cubicBezTo>
                    <a:pt x="6460513" y="1400743"/>
                    <a:pt x="5121497" y="1245000"/>
                    <a:pt x="4383614" y="996190"/>
                  </a:cubicBezTo>
                  <a:cubicBezTo>
                    <a:pt x="3996154" y="866087"/>
                    <a:pt x="3829015" y="721739"/>
                    <a:pt x="3822367" y="587837"/>
                  </a:cubicBezTo>
                  <a:cubicBezTo>
                    <a:pt x="3798626" y="49382"/>
                    <a:pt x="6495650" y="10446"/>
                    <a:pt x="6972378" y="950"/>
                  </a:cubicBezTo>
                  <a:lnTo>
                    <a:pt x="12187890" y="0"/>
                  </a:lnTo>
                  <a:lnTo>
                    <a:pt x="12187890" y="292494"/>
                  </a:lnTo>
                  <a:cubicBezTo>
                    <a:pt x="10606712" y="347574"/>
                    <a:pt x="7928682" y="320034"/>
                    <a:pt x="6194609" y="476727"/>
                  </a:cubicBezTo>
                  <a:cubicBezTo>
                    <a:pt x="4935365" y="590686"/>
                    <a:pt x="5678945" y="660961"/>
                    <a:pt x="6336108" y="770171"/>
                  </a:cubicBezTo>
                  <a:cubicBezTo>
                    <a:pt x="7890695" y="1030377"/>
                    <a:pt x="9988486" y="1356109"/>
                    <a:pt x="10292376" y="1865125"/>
                  </a:cubicBezTo>
                  <a:cubicBezTo>
                    <a:pt x="10524092" y="2252585"/>
                    <a:pt x="10105293" y="2490949"/>
                    <a:pt x="9560191" y="2648592"/>
                  </a:cubicBezTo>
                  <a:cubicBezTo>
                    <a:pt x="7497537" y="3244976"/>
                    <a:pt x="5020834" y="3896440"/>
                    <a:pt x="2659038" y="4466234"/>
                  </a:cubicBezTo>
                  <a:lnTo>
                    <a:pt x="0" y="4466234"/>
                  </a:lnTo>
                  <a:lnTo>
                    <a:pt x="0" y="3201291"/>
                  </a:lnTo>
                  <a:close/>
                </a:path>
              </a:pathLst>
            </a:custGeom>
            <a:solidFill>
              <a:srgbClr val="4D4D4D"/>
            </a:solidFill>
            <a:ln w="9495" cap="flat">
              <a:noFill/>
              <a:prstDash val="solid"/>
              <a:miter/>
            </a:ln>
          </p:spPr>
          <p:txBody>
            <a:bodyPr rtlCol="0" anchor="ctr"/>
            <a:lstStyle/>
            <a:p>
              <a:endParaRPr lang="en-ID"/>
            </a:p>
          </p:txBody>
        </p:sp>
        <p:sp>
          <p:nvSpPr>
            <p:cNvPr id="24" name="Freeform: Shape 23">
              <a:extLst>
                <a:ext uri="{FF2B5EF4-FFF2-40B4-BE49-F238E27FC236}">
                  <a16:creationId xmlns:a16="http://schemas.microsoft.com/office/drawing/2014/main" id="{68D82A96-5AF1-45B1-98C2-E66E2E57C7DD}"/>
                </a:ext>
              </a:extLst>
            </p:cNvPr>
            <p:cNvSpPr/>
            <p:nvPr/>
          </p:nvSpPr>
          <p:spPr>
            <a:xfrm>
              <a:off x="0" y="2502741"/>
              <a:ext cx="12193588" cy="4026525"/>
            </a:xfrm>
            <a:custGeom>
              <a:avLst/>
              <a:gdLst>
                <a:gd name="connsiteX0" fmla="*/ 0 w 12187890"/>
                <a:gd name="connsiteY0" fmla="*/ 4024644 h 4024643"/>
                <a:gd name="connsiteX1" fmla="*/ 7807125 w 12187890"/>
                <a:gd name="connsiteY1" fmla="*/ 2483351 h 4024643"/>
                <a:gd name="connsiteX2" fmla="*/ 7796679 w 12187890"/>
                <a:gd name="connsiteY2" fmla="*/ 1187071 h 4024643"/>
                <a:gd name="connsiteX3" fmla="*/ 6925844 w 12187890"/>
                <a:gd name="connsiteY3" fmla="*/ 81670 h 4024643"/>
                <a:gd name="connsiteX4" fmla="*/ 12187890 w 12187890"/>
                <a:gd name="connsiteY4" fmla="*/ 0 h 4024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87890" h="4024643">
                  <a:moveTo>
                    <a:pt x="0" y="4024644"/>
                  </a:moveTo>
                  <a:lnTo>
                    <a:pt x="7807125" y="2483351"/>
                  </a:lnTo>
                  <a:cubicBezTo>
                    <a:pt x="10654195" y="1921155"/>
                    <a:pt x="9130946" y="1425434"/>
                    <a:pt x="7796679" y="1187071"/>
                  </a:cubicBezTo>
                  <a:cubicBezTo>
                    <a:pt x="6265833" y="913569"/>
                    <a:pt x="1532745" y="339977"/>
                    <a:pt x="6925844" y="81670"/>
                  </a:cubicBezTo>
                  <a:cubicBezTo>
                    <a:pt x="8969505" y="-16144"/>
                    <a:pt x="11041654" y="41785"/>
                    <a:pt x="12187890" y="0"/>
                  </a:cubicBezTo>
                </a:path>
              </a:pathLst>
            </a:custGeom>
            <a:noFill/>
            <a:ln w="19050" cap="flat">
              <a:solidFill>
                <a:schemeClr val="bg2"/>
              </a:solidFill>
              <a:prstDash val="lgDash"/>
              <a:miter/>
            </a:ln>
          </p:spPr>
          <p:txBody>
            <a:bodyPr rtlCol="0" anchor="ctr"/>
            <a:lstStyle/>
            <a:p>
              <a:endParaRPr lang="en-ID"/>
            </a:p>
          </p:txBody>
        </p:sp>
      </p:grpSp>
      <p:sp>
        <p:nvSpPr>
          <p:cNvPr id="85" name="object 7">
            <a:extLst>
              <a:ext uri="{FF2B5EF4-FFF2-40B4-BE49-F238E27FC236}">
                <a16:creationId xmlns:a16="http://schemas.microsoft.com/office/drawing/2014/main" id="{5001D1A7-0122-493F-B1F1-21BF9E7D3758}"/>
              </a:ext>
            </a:extLst>
          </p:cNvPr>
          <p:cNvSpPr>
            <a:spLocks noChangeAspect="1"/>
          </p:cNvSpPr>
          <p:nvPr/>
        </p:nvSpPr>
        <p:spPr>
          <a:xfrm>
            <a:off x="173371" y="152400"/>
            <a:ext cx="2036429" cy="674315"/>
          </a:xfrm>
          <a:prstGeom prst="rect">
            <a:avLst/>
          </a:prstGeom>
          <a:blipFill>
            <a:blip r:embed="rId2" cstate="print"/>
            <a:stretch>
              <a:fillRect/>
            </a:stretch>
          </a:blipFill>
        </p:spPr>
        <p:txBody>
          <a:bodyPr wrap="square" lIns="0" tIns="0" rIns="0" bIns="0" rtlCol="0"/>
          <a:lstStyle/>
          <a:p>
            <a:endParaRPr/>
          </a:p>
        </p:txBody>
      </p:sp>
      <p:sp>
        <p:nvSpPr>
          <p:cNvPr id="50" name="Freeform: Shape 45">
            <a:extLst>
              <a:ext uri="{FF2B5EF4-FFF2-40B4-BE49-F238E27FC236}">
                <a16:creationId xmlns:a16="http://schemas.microsoft.com/office/drawing/2014/main" id="{34FE022C-CCD7-4721-8C7C-95EAA30E9B4A}"/>
              </a:ext>
            </a:extLst>
          </p:cNvPr>
          <p:cNvSpPr/>
          <p:nvPr/>
        </p:nvSpPr>
        <p:spPr>
          <a:xfrm flipH="1">
            <a:off x="625870" y="3546358"/>
            <a:ext cx="1818893" cy="1128877"/>
          </a:xfrm>
          <a:custGeom>
            <a:avLst/>
            <a:gdLst>
              <a:gd name="connsiteX0" fmla="*/ 445389 w 890777"/>
              <a:gd name="connsiteY0" fmla="*/ 0 h 794862"/>
              <a:gd name="connsiteX1" fmla="*/ 0 w 890777"/>
              <a:gd name="connsiteY1" fmla="*/ 397906 h 794862"/>
              <a:gd name="connsiteX2" fmla="*/ 445389 w 890777"/>
              <a:gd name="connsiteY2" fmla="*/ 794862 h 794862"/>
              <a:gd name="connsiteX3" fmla="*/ 890778 w 890777"/>
              <a:gd name="connsiteY3" fmla="*/ 397906 h 794862"/>
            </a:gdLst>
            <a:ahLst/>
            <a:cxnLst>
              <a:cxn ang="0">
                <a:pos x="connsiteX0" y="connsiteY0"/>
              </a:cxn>
              <a:cxn ang="0">
                <a:pos x="connsiteX1" y="connsiteY1"/>
              </a:cxn>
              <a:cxn ang="0">
                <a:pos x="connsiteX2" y="connsiteY2"/>
              </a:cxn>
              <a:cxn ang="0">
                <a:pos x="connsiteX3" y="connsiteY3"/>
              </a:cxn>
            </a:cxnLst>
            <a:rect l="l" t="t" r="r" b="b"/>
            <a:pathLst>
              <a:path w="890777" h="794862">
                <a:moveTo>
                  <a:pt x="445389" y="0"/>
                </a:moveTo>
                <a:lnTo>
                  <a:pt x="0" y="397906"/>
                </a:lnTo>
                <a:lnTo>
                  <a:pt x="445389" y="794862"/>
                </a:lnTo>
                <a:lnTo>
                  <a:pt x="890778" y="397906"/>
                </a:lnTo>
                <a:close/>
              </a:path>
            </a:pathLst>
          </a:custGeom>
          <a:solidFill>
            <a:schemeClr val="bg1"/>
          </a:solidFill>
          <a:ln w="22225" cap="flat">
            <a:solidFill>
              <a:srgbClr val="002060"/>
            </a:solidFill>
            <a:prstDash val="solid"/>
            <a:miter/>
          </a:ln>
        </p:spPr>
        <p:txBody>
          <a:bodyPr rtlCol="0" anchor="ctr"/>
          <a:lstStyle/>
          <a:p>
            <a:endParaRPr lang="en-ID"/>
          </a:p>
        </p:txBody>
      </p:sp>
      <p:pic>
        <p:nvPicPr>
          <p:cNvPr id="51"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201530" y="3762351"/>
            <a:ext cx="700667" cy="700667"/>
          </a:xfrm>
          <a:prstGeom prst="rect">
            <a:avLst/>
          </a:prstGeom>
          <a:noFill/>
          <a:extLst>
            <a:ext uri="{909E8E84-426E-40DD-AFC4-6F175D3DCCD1}">
              <a14:hiddenFill xmlns:a14="http://schemas.microsoft.com/office/drawing/2010/main">
                <a:solidFill>
                  <a:srgbClr val="FFFFFF"/>
                </a:solidFill>
              </a14:hiddenFill>
            </a:ext>
          </a:extLst>
        </p:spPr>
      </p:pic>
      <p:sp>
        <p:nvSpPr>
          <p:cNvPr id="55" name="Rectangle 54">
            <a:extLst>
              <a:ext uri="{FF2B5EF4-FFF2-40B4-BE49-F238E27FC236}">
                <a16:creationId xmlns:a16="http://schemas.microsoft.com/office/drawing/2014/main" id="{8B19EA1C-EEF8-4FF8-BABD-085969F25F6F}"/>
              </a:ext>
            </a:extLst>
          </p:cNvPr>
          <p:cNvSpPr/>
          <p:nvPr/>
        </p:nvSpPr>
        <p:spPr>
          <a:xfrm flipH="1">
            <a:off x="1091384" y="3107988"/>
            <a:ext cx="855619" cy="369332"/>
          </a:xfrm>
          <a:prstGeom prst="rect">
            <a:avLst/>
          </a:prstGeom>
        </p:spPr>
        <p:txBody>
          <a:bodyPr wrap="none">
            <a:spAutoFit/>
          </a:bodyPr>
          <a:lstStyle/>
          <a:p>
            <a:r>
              <a:rPr lang="en-IN" b="1" dirty="0"/>
              <a:t>Nov 29</a:t>
            </a:r>
          </a:p>
        </p:txBody>
      </p:sp>
      <p:grpSp>
        <p:nvGrpSpPr>
          <p:cNvPr id="43" name="Graphic 1">
            <a:extLst>
              <a:ext uri="{FF2B5EF4-FFF2-40B4-BE49-F238E27FC236}">
                <a16:creationId xmlns:a16="http://schemas.microsoft.com/office/drawing/2014/main" id="{954FFF60-B70E-4E5A-8A8B-D04AD87163FE}"/>
              </a:ext>
            </a:extLst>
          </p:cNvPr>
          <p:cNvGrpSpPr/>
          <p:nvPr/>
        </p:nvGrpSpPr>
        <p:grpSpPr>
          <a:xfrm>
            <a:off x="4223109" y="4135704"/>
            <a:ext cx="1818893" cy="2114309"/>
            <a:chOff x="1403592" y="3935907"/>
            <a:chExt cx="890777" cy="1488722"/>
          </a:xfrm>
        </p:grpSpPr>
        <p:sp>
          <p:nvSpPr>
            <p:cNvPr id="44" name="Freeform: Shape 43">
              <a:extLst>
                <a:ext uri="{FF2B5EF4-FFF2-40B4-BE49-F238E27FC236}">
                  <a16:creationId xmlns:a16="http://schemas.microsoft.com/office/drawing/2014/main" id="{9EC9F733-D22D-417E-A1AA-2D391EBB47FC}"/>
                </a:ext>
              </a:extLst>
            </p:cNvPr>
            <p:cNvSpPr/>
            <p:nvPr/>
          </p:nvSpPr>
          <p:spPr>
            <a:xfrm>
              <a:off x="1804347" y="4329065"/>
              <a:ext cx="88318" cy="1095564"/>
            </a:xfrm>
            <a:custGeom>
              <a:avLst/>
              <a:gdLst>
                <a:gd name="connsiteX0" fmla="*/ 0 w 88318"/>
                <a:gd name="connsiteY0" fmla="*/ 0 h 1095564"/>
                <a:gd name="connsiteX1" fmla="*/ 88318 w 88318"/>
                <a:gd name="connsiteY1" fmla="*/ 53181 h 1095564"/>
                <a:gd name="connsiteX2" fmla="*/ 88318 w 88318"/>
                <a:gd name="connsiteY2" fmla="*/ 1051269 h 1095564"/>
                <a:gd name="connsiteX3" fmla="*/ 0 w 88318"/>
                <a:gd name="connsiteY3" fmla="*/ 1049370 h 1095564"/>
                <a:gd name="connsiteX4" fmla="*/ 0 w 88318"/>
                <a:gd name="connsiteY4" fmla="*/ 0 h 1095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18" h="1095564">
                  <a:moveTo>
                    <a:pt x="0" y="0"/>
                  </a:moveTo>
                  <a:lnTo>
                    <a:pt x="88318" y="53181"/>
                  </a:lnTo>
                  <a:lnTo>
                    <a:pt x="88318" y="1051269"/>
                  </a:lnTo>
                  <a:cubicBezTo>
                    <a:pt x="88318" y="1112047"/>
                    <a:pt x="0" y="1109199"/>
                    <a:pt x="0" y="1049370"/>
                  </a:cubicBezTo>
                  <a:lnTo>
                    <a:pt x="0" y="0"/>
                  </a:lnTo>
                  <a:close/>
                </a:path>
              </a:pathLst>
            </a:custGeom>
            <a:solidFill>
              <a:srgbClr val="666666"/>
            </a:solidFill>
            <a:ln w="9495" cap="flat">
              <a:noFill/>
              <a:prstDash val="solid"/>
              <a:miter/>
            </a:ln>
          </p:spPr>
          <p:txBody>
            <a:bodyPr rtlCol="0" anchor="ctr"/>
            <a:lstStyle/>
            <a:p>
              <a:endParaRPr lang="en-ID"/>
            </a:p>
          </p:txBody>
        </p:sp>
        <p:sp>
          <p:nvSpPr>
            <p:cNvPr id="46" name="Freeform: Shape 45">
              <a:extLst>
                <a:ext uri="{FF2B5EF4-FFF2-40B4-BE49-F238E27FC236}">
                  <a16:creationId xmlns:a16="http://schemas.microsoft.com/office/drawing/2014/main" id="{34FE022C-CCD7-4721-8C7C-95EAA30E9B4A}"/>
                </a:ext>
              </a:extLst>
            </p:cNvPr>
            <p:cNvSpPr/>
            <p:nvPr/>
          </p:nvSpPr>
          <p:spPr>
            <a:xfrm>
              <a:off x="1403592" y="3935907"/>
              <a:ext cx="890777" cy="794862"/>
            </a:xfrm>
            <a:custGeom>
              <a:avLst/>
              <a:gdLst>
                <a:gd name="connsiteX0" fmla="*/ 445389 w 890777"/>
                <a:gd name="connsiteY0" fmla="*/ 0 h 794862"/>
                <a:gd name="connsiteX1" fmla="*/ 0 w 890777"/>
                <a:gd name="connsiteY1" fmla="*/ 397906 h 794862"/>
                <a:gd name="connsiteX2" fmla="*/ 445389 w 890777"/>
                <a:gd name="connsiteY2" fmla="*/ 794862 h 794862"/>
                <a:gd name="connsiteX3" fmla="*/ 890778 w 890777"/>
                <a:gd name="connsiteY3" fmla="*/ 397906 h 794862"/>
              </a:gdLst>
              <a:ahLst/>
              <a:cxnLst>
                <a:cxn ang="0">
                  <a:pos x="connsiteX0" y="connsiteY0"/>
                </a:cxn>
                <a:cxn ang="0">
                  <a:pos x="connsiteX1" y="connsiteY1"/>
                </a:cxn>
                <a:cxn ang="0">
                  <a:pos x="connsiteX2" y="connsiteY2"/>
                </a:cxn>
                <a:cxn ang="0">
                  <a:pos x="connsiteX3" y="connsiteY3"/>
                </a:cxn>
              </a:cxnLst>
              <a:rect l="l" t="t" r="r" b="b"/>
              <a:pathLst>
                <a:path w="890777" h="794862">
                  <a:moveTo>
                    <a:pt x="445389" y="0"/>
                  </a:moveTo>
                  <a:lnTo>
                    <a:pt x="0" y="397906"/>
                  </a:lnTo>
                  <a:lnTo>
                    <a:pt x="445389" y="794862"/>
                  </a:lnTo>
                  <a:lnTo>
                    <a:pt x="890778" y="397906"/>
                  </a:lnTo>
                  <a:close/>
                </a:path>
              </a:pathLst>
            </a:custGeom>
            <a:solidFill>
              <a:schemeClr val="bg1"/>
            </a:solidFill>
            <a:ln w="22225" cap="flat">
              <a:solidFill>
                <a:srgbClr val="002060"/>
              </a:solidFill>
              <a:prstDash val="solid"/>
              <a:miter/>
            </a:ln>
          </p:spPr>
          <p:txBody>
            <a:bodyPr rtlCol="0" anchor="ctr"/>
            <a:lstStyle/>
            <a:p>
              <a:endParaRPr lang="en-ID"/>
            </a:p>
          </p:txBody>
        </p:sp>
      </p:grpSp>
      <p:sp>
        <p:nvSpPr>
          <p:cNvPr id="78" name="Rectangle 77">
            <a:extLst>
              <a:ext uri="{FF2B5EF4-FFF2-40B4-BE49-F238E27FC236}">
                <a16:creationId xmlns:a16="http://schemas.microsoft.com/office/drawing/2014/main" id="{8B19EA1C-EEF8-4FF8-BABD-085969F25F6F}"/>
              </a:ext>
            </a:extLst>
          </p:cNvPr>
          <p:cNvSpPr/>
          <p:nvPr/>
        </p:nvSpPr>
        <p:spPr>
          <a:xfrm>
            <a:off x="4708233" y="3806404"/>
            <a:ext cx="829073" cy="369332"/>
          </a:xfrm>
          <a:prstGeom prst="rect">
            <a:avLst/>
          </a:prstGeom>
        </p:spPr>
        <p:txBody>
          <a:bodyPr wrap="none">
            <a:spAutoFit/>
          </a:bodyPr>
          <a:lstStyle/>
          <a:p>
            <a:r>
              <a:rPr lang="en-IN" b="1" dirty="0"/>
              <a:t>Dec 08</a:t>
            </a:r>
          </a:p>
        </p:txBody>
      </p:sp>
      <p:grpSp>
        <p:nvGrpSpPr>
          <p:cNvPr id="3" name="Group 2">
            <a:extLst>
              <a:ext uri="{FF2B5EF4-FFF2-40B4-BE49-F238E27FC236}">
                <a16:creationId xmlns:a16="http://schemas.microsoft.com/office/drawing/2014/main" id="{078EE400-4A4F-4070-8042-15E5CC04E5B2}"/>
              </a:ext>
            </a:extLst>
          </p:cNvPr>
          <p:cNvGrpSpPr/>
          <p:nvPr/>
        </p:nvGrpSpPr>
        <p:grpSpPr>
          <a:xfrm>
            <a:off x="6778937" y="1815601"/>
            <a:ext cx="1818893" cy="2447517"/>
            <a:chOff x="5771412" y="1654084"/>
            <a:chExt cx="1818893" cy="2447517"/>
          </a:xfrm>
        </p:grpSpPr>
        <p:sp>
          <p:nvSpPr>
            <p:cNvPr id="28" name="Rectangle 27">
              <a:extLst>
                <a:ext uri="{FF2B5EF4-FFF2-40B4-BE49-F238E27FC236}">
                  <a16:creationId xmlns:a16="http://schemas.microsoft.com/office/drawing/2014/main" id="{A1D3EC7D-F01C-4063-A006-386436623DC8}"/>
                </a:ext>
              </a:extLst>
            </p:cNvPr>
            <p:cNvSpPr/>
            <p:nvPr/>
          </p:nvSpPr>
          <p:spPr>
            <a:xfrm>
              <a:off x="6225283" y="1654084"/>
              <a:ext cx="829073" cy="369332"/>
            </a:xfrm>
            <a:prstGeom prst="rect">
              <a:avLst/>
            </a:prstGeom>
          </p:spPr>
          <p:txBody>
            <a:bodyPr wrap="none">
              <a:spAutoFit/>
            </a:bodyPr>
            <a:lstStyle/>
            <a:p>
              <a:r>
                <a:rPr lang="en-IN" b="1" dirty="0"/>
                <a:t>Dec 28</a:t>
              </a:r>
            </a:p>
          </p:txBody>
        </p:sp>
        <p:sp>
          <p:nvSpPr>
            <p:cNvPr id="30" name="Freeform: Shape 43">
              <a:extLst>
                <a:ext uri="{FF2B5EF4-FFF2-40B4-BE49-F238E27FC236}">
                  <a16:creationId xmlns:a16="http://schemas.microsoft.com/office/drawing/2014/main" id="{1FF1534F-2D8C-45DA-8F49-2C2FB7300D29}"/>
                </a:ext>
              </a:extLst>
            </p:cNvPr>
            <p:cNvSpPr/>
            <p:nvPr/>
          </p:nvSpPr>
          <p:spPr>
            <a:xfrm>
              <a:off x="6589721" y="2545662"/>
              <a:ext cx="180338" cy="1555939"/>
            </a:xfrm>
            <a:custGeom>
              <a:avLst/>
              <a:gdLst>
                <a:gd name="connsiteX0" fmla="*/ 0 w 88318"/>
                <a:gd name="connsiteY0" fmla="*/ 0 h 1095564"/>
                <a:gd name="connsiteX1" fmla="*/ 88318 w 88318"/>
                <a:gd name="connsiteY1" fmla="*/ 53181 h 1095564"/>
                <a:gd name="connsiteX2" fmla="*/ 88318 w 88318"/>
                <a:gd name="connsiteY2" fmla="*/ 1051269 h 1095564"/>
                <a:gd name="connsiteX3" fmla="*/ 0 w 88318"/>
                <a:gd name="connsiteY3" fmla="*/ 1049370 h 1095564"/>
                <a:gd name="connsiteX4" fmla="*/ 0 w 88318"/>
                <a:gd name="connsiteY4" fmla="*/ 0 h 1095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18" h="1095564">
                  <a:moveTo>
                    <a:pt x="0" y="0"/>
                  </a:moveTo>
                  <a:lnTo>
                    <a:pt x="88318" y="53181"/>
                  </a:lnTo>
                  <a:lnTo>
                    <a:pt x="88318" y="1051269"/>
                  </a:lnTo>
                  <a:cubicBezTo>
                    <a:pt x="88318" y="1112047"/>
                    <a:pt x="0" y="1109199"/>
                    <a:pt x="0" y="1049370"/>
                  </a:cubicBezTo>
                  <a:lnTo>
                    <a:pt x="0" y="0"/>
                  </a:lnTo>
                  <a:close/>
                </a:path>
              </a:pathLst>
            </a:custGeom>
            <a:solidFill>
              <a:srgbClr val="666666"/>
            </a:solidFill>
            <a:ln w="9495" cap="flat">
              <a:noFill/>
              <a:prstDash val="solid"/>
              <a:miter/>
            </a:ln>
          </p:spPr>
          <p:txBody>
            <a:bodyPr rtlCol="0" anchor="ctr"/>
            <a:lstStyle/>
            <a:p>
              <a:endParaRPr lang="en-ID"/>
            </a:p>
          </p:txBody>
        </p:sp>
        <p:sp>
          <p:nvSpPr>
            <p:cNvPr id="31" name="Freeform: Shape 45">
              <a:extLst>
                <a:ext uri="{FF2B5EF4-FFF2-40B4-BE49-F238E27FC236}">
                  <a16:creationId xmlns:a16="http://schemas.microsoft.com/office/drawing/2014/main" id="{FE7D6CFA-A610-4666-823E-DF43F7F10D3E}"/>
                </a:ext>
              </a:extLst>
            </p:cNvPr>
            <p:cNvSpPr/>
            <p:nvPr/>
          </p:nvSpPr>
          <p:spPr>
            <a:xfrm>
              <a:off x="5771412" y="1987292"/>
              <a:ext cx="1818893" cy="1128877"/>
            </a:xfrm>
            <a:custGeom>
              <a:avLst/>
              <a:gdLst>
                <a:gd name="connsiteX0" fmla="*/ 445389 w 890777"/>
                <a:gd name="connsiteY0" fmla="*/ 0 h 794862"/>
                <a:gd name="connsiteX1" fmla="*/ 0 w 890777"/>
                <a:gd name="connsiteY1" fmla="*/ 397906 h 794862"/>
                <a:gd name="connsiteX2" fmla="*/ 445389 w 890777"/>
                <a:gd name="connsiteY2" fmla="*/ 794862 h 794862"/>
                <a:gd name="connsiteX3" fmla="*/ 890778 w 890777"/>
                <a:gd name="connsiteY3" fmla="*/ 397906 h 794862"/>
              </a:gdLst>
              <a:ahLst/>
              <a:cxnLst>
                <a:cxn ang="0">
                  <a:pos x="connsiteX0" y="connsiteY0"/>
                </a:cxn>
                <a:cxn ang="0">
                  <a:pos x="connsiteX1" y="connsiteY1"/>
                </a:cxn>
                <a:cxn ang="0">
                  <a:pos x="connsiteX2" y="connsiteY2"/>
                </a:cxn>
                <a:cxn ang="0">
                  <a:pos x="connsiteX3" y="connsiteY3"/>
                </a:cxn>
              </a:cxnLst>
              <a:rect l="l" t="t" r="r" b="b"/>
              <a:pathLst>
                <a:path w="890777" h="794862">
                  <a:moveTo>
                    <a:pt x="445389" y="0"/>
                  </a:moveTo>
                  <a:lnTo>
                    <a:pt x="0" y="397906"/>
                  </a:lnTo>
                  <a:lnTo>
                    <a:pt x="445389" y="794862"/>
                  </a:lnTo>
                  <a:lnTo>
                    <a:pt x="890778" y="397906"/>
                  </a:lnTo>
                  <a:close/>
                </a:path>
              </a:pathLst>
            </a:custGeom>
            <a:solidFill>
              <a:schemeClr val="bg1"/>
            </a:solidFill>
            <a:ln w="22225" cap="flat">
              <a:solidFill>
                <a:srgbClr val="002060"/>
              </a:solidFill>
              <a:prstDash val="solid"/>
              <a:miter/>
            </a:ln>
          </p:spPr>
          <p:txBody>
            <a:bodyPr rtlCol="0" anchor="ctr"/>
            <a:lstStyle/>
            <a:p>
              <a:endParaRPr lang="en-ID"/>
            </a:p>
          </p:txBody>
        </p:sp>
      </p:grpSp>
      <p:pic>
        <p:nvPicPr>
          <p:cNvPr id="41" name="Picture 4">
            <a:extLst>
              <a:ext uri="{FF2B5EF4-FFF2-40B4-BE49-F238E27FC236}">
                <a16:creationId xmlns:a16="http://schemas.microsoft.com/office/drawing/2014/main" id="{BA4926C0-0C32-4D0D-B3DB-A7506A65EDB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9832" t="7928" r="4757" b="1306"/>
          <a:stretch/>
        </p:blipFill>
        <p:spPr bwMode="auto">
          <a:xfrm>
            <a:off x="7373709" y="2400064"/>
            <a:ext cx="627412" cy="666757"/>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4">
            <a:extLst>
              <a:ext uri="{FF2B5EF4-FFF2-40B4-BE49-F238E27FC236}">
                <a16:creationId xmlns:a16="http://schemas.microsoft.com/office/drawing/2014/main" id="{CB94C41D-21FB-4075-909F-FDEA2477B66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4823022" y="4345494"/>
            <a:ext cx="617130" cy="617130"/>
          </a:xfrm>
          <a:prstGeom prst="rect">
            <a:avLst/>
          </a:prstGeom>
          <a:noFill/>
          <a:extLst>
            <a:ext uri="{909E8E84-426E-40DD-AFC4-6F175D3DCCD1}">
              <a14:hiddenFill xmlns:a14="http://schemas.microsoft.com/office/drawing/2010/main">
                <a:solidFill>
                  <a:srgbClr val="FFFFFF"/>
                </a:solidFill>
              </a14:hiddenFill>
            </a:ext>
          </a:extLst>
        </p:spPr>
      </p:pic>
      <p:grpSp>
        <p:nvGrpSpPr>
          <p:cNvPr id="49" name="Graphic 1">
            <a:extLst>
              <a:ext uri="{FF2B5EF4-FFF2-40B4-BE49-F238E27FC236}">
                <a16:creationId xmlns:a16="http://schemas.microsoft.com/office/drawing/2014/main" id="{5D31096F-EA77-49F3-86B7-D6DD749CC31F}"/>
              </a:ext>
            </a:extLst>
          </p:cNvPr>
          <p:cNvGrpSpPr/>
          <p:nvPr/>
        </p:nvGrpSpPr>
        <p:grpSpPr>
          <a:xfrm>
            <a:off x="2964830" y="968189"/>
            <a:ext cx="1818893" cy="2114309"/>
            <a:chOff x="1403592" y="3935907"/>
            <a:chExt cx="890777" cy="1488722"/>
          </a:xfrm>
        </p:grpSpPr>
        <p:sp>
          <p:nvSpPr>
            <p:cNvPr id="52" name="Freeform: Shape 43">
              <a:extLst>
                <a:ext uri="{FF2B5EF4-FFF2-40B4-BE49-F238E27FC236}">
                  <a16:creationId xmlns:a16="http://schemas.microsoft.com/office/drawing/2014/main" id="{2F0276FB-95D7-43EF-A721-A9DA86F7E1EC}"/>
                </a:ext>
              </a:extLst>
            </p:cNvPr>
            <p:cNvSpPr/>
            <p:nvPr/>
          </p:nvSpPr>
          <p:spPr>
            <a:xfrm>
              <a:off x="1804347" y="4329065"/>
              <a:ext cx="88318" cy="1095564"/>
            </a:xfrm>
            <a:custGeom>
              <a:avLst/>
              <a:gdLst>
                <a:gd name="connsiteX0" fmla="*/ 0 w 88318"/>
                <a:gd name="connsiteY0" fmla="*/ 0 h 1095564"/>
                <a:gd name="connsiteX1" fmla="*/ 88318 w 88318"/>
                <a:gd name="connsiteY1" fmla="*/ 53181 h 1095564"/>
                <a:gd name="connsiteX2" fmla="*/ 88318 w 88318"/>
                <a:gd name="connsiteY2" fmla="*/ 1051269 h 1095564"/>
                <a:gd name="connsiteX3" fmla="*/ 0 w 88318"/>
                <a:gd name="connsiteY3" fmla="*/ 1049370 h 1095564"/>
                <a:gd name="connsiteX4" fmla="*/ 0 w 88318"/>
                <a:gd name="connsiteY4" fmla="*/ 0 h 1095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18" h="1095564">
                  <a:moveTo>
                    <a:pt x="0" y="0"/>
                  </a:moveTo>
                  <a:lnTo>
                    <a:pt x="88318" y="53181"/>
                  </a:lnTo>
                  <a:lnTo>
                    <a:pt x="88318" y="1051269"/>
                  </a:lnTo>
                  <a:cubicBezTo>
                    <a:pt x="88318" y="1112047"/>
                    <a:pt x="0" y="1109199"/>
                    <a:pt x="0" y="1049370"/>
                  </a:cubicBezTo>
                  <a:lnTo>
                    <a:pt x="0" y="0"/>
                  </a:lnTo>
                  <a:close/>
                </a:path>
              </a:pathLst>
            </a:custGeom>
            <a:solidFill>
              <a:srgbClr val="666666"/>
            </a:solidFill>
            <a:ln w="9495" cap="flat">
              <a:noFill/>
              <a:prstDash val="solid"/>
              <a:miter/>
            </a:ln>
          </p:spPr>
          <p:txBody>
            <a:bodyPr rtlCol="0" anchor="ctr"/>
            <a:lstStyle/>
            <a:p>
              <a:endParaRPr lang="en-ID"/>
            </a:p>
          </p:txBody>
        </p:sp>
        <p:sp>
          <p:nvSpPr>
            <p:cNvPr id="53" name="Freeform: Shape 45">
              <a:extLst>
                <a:ext uri="{FF2B5EF4-FFF2-40B4-BE49-F238E27FC236}">
                  <a16:creationId xmlns:a16="http://schemas.microsoft.com/office/drawing/2014/main" id="{29E51B04-AA7F-41DC-896F-9349F0954499}"/>
                </a:ext>
              </a:extLst>
            </p:cNvPr>
            <p:cNvSpPr/>
            <p:nvPr/>
          </p:nvSpPr>
          <p:spPr>
            <a:xfrm>
              <a:off x="1403592" y="3935907"/>
              <a:ext cx="890777" cy="794862"/>
            </a:xfrm>
            <a:custGeom>
              <a:avLst/>
              <a:gdLst>
                <a:gd name="connsiteX0" fmla="*/ 445389 w 890777"/>
                <a:gd name="connsiteY0" fmla="*/ 0 h 794862"/>
                <a:gd name="connsiteX1" fmla="*/ 0 w 890777"/>
                <a:gd name="connsiteY1" fmla="*/ 397906 h 794862"/>
                <a:gd name="connsiteX2" fmla="*/ 445389 w 890777"/>
                <a:gd name="connsiteY2" fmla="*/ 794862 h 794862"/>
                <a:gd name="connsiteX3" fmla="*/ 890778 w 890777"/>
                <a:gd name="connsiteY3" fmla="*/ 397906 h 794862"/>
              </a:gdLst>
              <a:ahLst/>
              <a:cxnLst>
                <a:cxn ang="0">
                  <a:pos x="connsiteX0" y="connsiteY0"/>
                </a:cxn>
                <a:cxn ang="0">
                  <a:pos x="connsiteX1" y="connsiteY1"/>
                </a:cxn>
                <a:cxn ang="0">
                  <a:pos x="connsiteX2" y="connsiteY2"/>
                </a:cxn>
                <a:cxn ang="0">
                  <a:pos x="connsiteX3" y="connsiteY3"/>
                </a:cxn>
              </a:cxnLst>
              <a:rect l="l" t="t" r="r" b="b"/>
              <a:pathLst>
                <a:path w="890777" h="794862">
                  <a:moveTo>
                    <a:pt x="445389" y="0"/>
                  </a:moveTo>
                  <a:lnTo>
                    <a:pt x="0" y="397906"/>
                  </a:lnTo>
                  <a:lnTo>
                    <a:pt x="445389" y="794862"/>
                  </a:lnTo>
                  <a:lnTo>
                    <a:pt x="890778" y="397906"/>
                  </a:lnTo>
                  <a:close/>
                </a:path>
              </a:pathLst>
            </a:custGeom>
            <a:solidFill>
              <a:schemeClr val="bg1"/>
            </a:solidFill>
            <a:ln w="22225" cap="flat">
              <a:solidFill>
                <a:srgbClr val="002060"/>
              </a:solidFill>
              <a:prstDash val="solid"/>
              <a:miter/>
            </a:ln>
          </p:spPr>
          <p:txBody>
            <a:bodyPr rtlCol="0" anchor="ctr"/>
            <a:lstStyle/>
            <a:p>
              <a:endParaRPr lang="en-ID"/>
            </a:p>
          </p:txBody>
        </p:sp>
      </p:grpSp>
      <p:sp>
        <p:nvSpPr>
          <p:cNvPr id="57" name="Rectangle 56">
            <a:extLst>
              <a:ext uri="{FF2B5EF4-FFF2-40B4-BE49-F238E27FC236}">
                <a16:creationId xmlns:a16="http://schemas.microsoft.com/office/drawing/2014/main" id="{B721C0CE-1486-4503-91DE-010FFB0A892F}"/>
              </a:ext>
            </a:extLst>
          </p:cNvPr>
          <p:cNvSpPr/>
          <p:nvPr/>
        </p:nvSpPr>
        <p:spPr>
          <a:xfrm>
            <a:off x="3413425" y="629433"/>
            <a:ext cx="829073" cy="369332"/>
          </a:xfrm>
          <a:prstGeom prst="rect">
            <a:avLst/>
          </a:prstGeom>
        </p:spPr>
        <p:txBody>
          <a:bodyPr wrap="none">
            <a:spAutoFit/>
          </a:bodyPr>
          <a:lstStyle/>
          <a:p>
            <a:r>
              <a:rPr lang="en-IN" b="1" dirty="0"/>
              <a:t>Dec 29</a:t>
            </a:r>
          </a:p>
        </p:txBody>
      </p:sp>
      <p:pic>
        <p:nvPicPr>
          <p:cNvPr id="58" name="Picture 57">
            <a:extLst>
              <a:ext uri="{FF2B5EF4-FFF2-40B4-BE49-F238E27FC236}">
                <a16:creationId xmlns:a16="http://schemas.microsoft.com/office/drawing/2014/main" id="{B036713E-A595-4EFD-BFBF-7F31538759A8}"/>
              </a:ext>
            </a:extLst>
          </p:cNvPr>
          <p:cNvPicPr>
            <a:picLocks noChangeAspect="1"/>
          </p:cNvPicPr>
          <p:nvPr/>
        </p:nvPicPr>
        <p:blipFill rotWithShape="1">
          <a:blip r:embed="rId6">
            <a:extLst>
              <a:ext uri="{28A0092B-C50C-407E-A947-70E740481C1C}">
                <a14:useLocalDpi xmlns:a14="http://schemas.microsoft.com/office/drawing/2010/main" val="0"/>
              </a:ext>
            </a:extLst>
          </a:blip>
          <a:srcRect t="38711" b="37067"/>
          <a:stretch/>
        </p:blipFill>
        <p:spPr>
          <a:xfrm>
            <a:off x="3231125" y="1376834"/>
            <a:ext cx="1263051" cy="305930"/>
          </a:xfrm>
          <a:prstGeom prst="rect">
            <a:avLst/>
          </a:prstGeom>
        </p:spPr>
      </p:pic>
    </p:spTree>
    <p:extLst>
      <p:ext uri="{BB962C8B-B14F-4D97-AF65-F5344CB8AC3E}">
        <p14:creationId xmlns:p14="http://schemas.microsoft.com/office/powerpoint/2010/main" val="2997472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0"/>
                                  </p:stCondLst>
                                  <p:childTnLst>
                                    <p:set>
                                      <p:cBhvr>
                                        <p:cTn id="13" dur="1" fill="hold">
                                          <p:stCondLst>
                                            <p:cond delay="0"/>
                                          </p:stCondLst>
                                        </p:cTn>
                                        <p:tgtEl>
                                          <p:spTgt spid="43"/>
                                        </p:tgtEl>
                                        <p:attrNameLst>
                                          <p:attrName>style.visibility</p:attrName>
                                        </p:attrNameLst>
                                      </p:cBhvr>
                                      <p:to>
                                        <p:strVal val="visible"/>
                                      </p:to>
                                    </p:set>
                                    <p:anim calcmode="lin" valueType="num">
                                      <p:cBhvr>
                                        <p:cTn id="14" dur="500" fill="hold"/>
                                        <p:tgtEl>
                                          <p:spTgt spid="43"/>
                                        </p:tgtEl>
                                        <p:attrNameLst>
                                          <p:attrName>ppt_w</p:attrName>
                                        </p:attrNameLst>
                                      </p:cBhvr>
                                      <p:tavLst>
                                        <p:tav tm="0">
                                          <p:val>
                                            <p:fltVal val="0"/>
                                          </p:val>
                                        </p:tav>
                                        <p:tav tm="100000">
                                          <p:val>
                                            <p:strVal val="#ppt_w"/>
                                          </p:val>
                                        </p:tav>
                                      </p:tavLst>
                                    </p:anim>
                                    <p:anim calcmode="lin" valueType="num">
                                      <p:cBhvr>
                                        <p:cTn id="15" dur="500" fill="hold"/>
                                        <p:tgtEl>
                                          <p:spTgt spid="43"/>
                                        </p:tgtEl>
                                        <p:attrNameLst>
                                          <p:attrName>ppt_h</p:attrName>
                                        </p:attrNameLst>
                                      </p:cBhvr>
                                      <p:tavLst>
                                        <p:tav tm="0">
                                          <p:val>
                                            <p:fltVal val="0"/>
                                          </p:val>
                                        </p:tav>
                                        <p:tav tm="100000">
                                          <p:val>
                                            <p:strVal val="#ppt_h"/>
                                          </p:val>
                                        </p:tav>
                                      </p:tavLst>
                                    </p:anim>
                                    <p:animEffect transition="in" filter="fade">
                                      <p:cBhvr>
                                        <p:cTn id="16" dur="500"/>
                                        <p:tgtEl>
                                          <p:spTgt spid="43"/>
                                        </p:tgtEl>
                                      </p:cBhvr>
                                    </p:animEffect>
                                    <p:anim calcmode="lin" valueType="num">
                                      <p:cBhvr>
                                        <p:cTn id="17" dur="500" fill="hold"/>
                                        <p:tgtEl>
                                          <p:spTgt spid="43"/>
                                        </p:tgtEl>
                                        <p:attrNameLst>
                                          <p:attrName>ppt_x</p:attrName>
                                        </p:attrNameLst>
                                      </p:cBhvr>
                                      <p:tavLst>
                                        <p:tav tm="0">
                                          <p:val>
                                            <p:fltVal val="0.5"/>
                                          </p:val>
                                        </p:tav>
                                        <p:tav tm="100000">
                                          <p:val>
                                            <p:strVal val="#ppt_x"/>
                                          </p:val>
                                        </p:tav>
                                      </p:tavLst>
                                    </p:anim>
                                    <p:anim calcmode="lin" valueType="num">
                                      <p:cBhvr>
                                        <p:cTn id="18" dur="500" fill="hold"/>
                                        <p:tgtEl>
                                          <p:spTgt spid="43"/>
                                        </p:tgtEl>
                                        <p:attrNameLst>
                                          <p:attrName>ppt_y</p:attrName>
                                        </p:attrNameLst>
                                      </p:cBhvr>
                                      <p:tavLst>
                                        <p:tav tm="0">
                                          <p:val>
                                            <p:fltVal val="0.5"/>
                                          </p:val>
                                        </p:tav>
                                        <p:tav tm="100000">
                                          <p:val>
                                            <p:strVal val="#ppt_y"/>
                                          </p:val>
                                        </p:tav>
                                      </p:tavLst>
                                    </p:anim>
                                  </p:childTnLst>
                                </p:cTn>
                              </p:par>
                              <p:par>
                                <p:cTn id="19" presetID="53" presetClass="entr" presetSubtype="528" fill="hold" nodeType="with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object 2"/>
          <p:cNvSpPr/>
          <p:nvPr/>
        </p:nvSpPr>
        <p:spPr>
          <a:xfrm rot="10800000">
            <a:off x="8681021" y="0"/>
            <a:ext cx="3505200" cy="3496056"/>
          </a:xfrm>
          <a:prstGeom prst="rect">
            <a:avLst/>
          </a:prstGeom>
          <a:blipFill>
            <a:blip r:embed="rId2" cstate="print"/>
            <a:stretch>
              <a:fillRect/>
            </a:stretch>
          </a:blipFill>
        </p:spPr>
        <p:txBody>
          <a:bodyPr wrap="square" lIns="0" tIns="0" rIns="0" bIns="0" rtlCol="0"/>
          <a:lstStyle/>
          <a:p>
            <a:endParaRPr sz="1050"/>
          </a:p>
        </p:txBody>
      </p:sp>
      <p:sp>
        <p:nvSpPr>
          <p:cNvPr id="25" name="object 2"/>
          <p:cNvSpPr/>
          <p:nvPr/>
        </p:nvSpPr>
        <p:spPr>
          <a:xfrm>
            <a:off x="0" y="3361944"/>
            <a:ext cx="3505200" cy="3496056"/>
          </a:xfrm>
          <a:prstGeom prst="rect">
            <a:avLst/>
          </a:prstGeom>
          <a:blipFill>
            <a:blip r:embed="rId2" cstate="print"/>
            <a:stretch>
              <a:fillRect/>
            </a:stretch>
          </a:blipFill>
        </p:spPr>
        <p:txBody>
          <a:bodyPr wrap="square" lIns="0" tIns="0" rIns="0" bIns="0" rtlCol="0"/>
          <a:lstStyle/>
          <a:p>
            <a:endParaRPr sz="1050"/>
          </a:p>
        </p:txBody>
      </p:sp>
      <p:grpSp>
        <p:nvGrpSpPr>
          <p:cNvPr id="16" name="object 5"/>
          <p:cNvGrpSpPr/>
          <p:nvPr/>
        </p:nvGrpSpPr>
        <p:grpSpPr>
          <a:xfrm>
            <a:off x="11963400" y="0"/>
            <a:ext cx="228600" cy="6858000"/>
            <a:chOff x="762000" y="3276598"/>
            <a:chExt cx="228600" cy="6629400"/>
          </a:xfrm>
        </p:grpSpPr>
        <p:sp>
          <p:nvSpPr>
            <p:cNvPr id="17" name="object 6"/>
            <p:cNvSpPr/>
            <p:nvPr/>
          </p:nvSpPr>
          <p:spPr>
            <a:xfrm>
              <a:off x="762000" y="3276598"/>
              <a:ext cx="140335" cy="6629400"/>
            </a:xfrm>
            <a:custGeom>
              <a:avLst/>
              <a:gdLst/>
              <a:ahLst/>
              <a:cxnLst/>
              <a:rect l="l" t="t" r="r" b="b"/>
              <a:pathLst>
                <a:path w="140334" h="6629400">
                  <a:moveTo>
                    <a:pt x="0" y="6629400"/>
                  </a:moveTo>
                  <a:lnTo>
                    <a:pt x="140208" y="6629400"/>
                  </a:lnTo>
                  <a:lnTo>
                    <a:pt x="140208" y="0"/>
                  </a:lnTo>
                  <a:lnTo>
                    <a:pt x="0" y="0"/>
                  </a:lnTo>
                  <a:lnTo>
                    <a:pt x="0" y="6629400"/>
                  </a:lnTo>
                  <a:close/>
                </a:path>
              </a:pathLst>
            </a:custGeom>
            <a:solidFill>
              <a:srgbClr val="DD332D"/>
            </a:solidFill>
          </p:spPr>
          <p:txBody>
            <a:bodyPr wrap="square" lIns="0" tIns="0" rIns="0" bIns="0" rtlCol="0"/>
            <a:lstStyle/>
            <a:p>
              <a:endParaRPr/>
            </a:p>
          </p:txBody>
        </p:sp>
        <p:sp>
          <p:nvSpPr>
            <p:cNvPr id="18" name="object 7"/>
            <p:cNvSpPr/>
            <p:nvPr/>
          </p:nvSpPr>
          <p:spPr>
            <a:xfrm>
              <a:off x="902207" y="3276598"/>
              <a:ext cx="88900" cy="6629400"/>
            </a:xfrm>
            <a:custGeom>
              <a:avLst/>
              <a:gdLst/>
              <a:ahLst/>
              <a:cxnLst/>
              <a:rect l="l" t="t" r="r" b="b"/>
              <a:pathLst>
                <a:path w="88900" h="6629400">
                  <a:moveTo>
                    <a:pt x="88383" y="0"/>
                  </a:moveTo>
                  <a:lnTo>
                    <a:pt x="0" y="0"/>
                  </a:lnTo>
                  <a:lnTo>
                    <a:pt x="0" y="6629400"/>
                  </a:lnTo>
                  <a:lnTo>
                    <a:pt x="88383" y="6629400"/>
                  </a:lnTo>
                  <a:lnTo>
                    <a:pt x="88383" y="0"/>
                  </a:lnTo>
                  <a:close/>
                </a:path>
              </a:pathLst>
            </a:custGeom>
            <a:solidFill>
              <a:srgbClr val="010A40"/>
            </a:solidFill>
          </p:spPr>
          <p:txBody>
            <a:bodyPr wrap="square" lIns="0" tIns="0" rIns="0" bIns="0" rtlCol="0"/>
            <a:lstStyle/>
            <a:p>
              <a:endParaRPr/>
            </a:p>
          </p:txBody>
        </p:sp>
      </p:grpSp>
      <p:graphicFrame>
        <p:nvGraphicFramePr>
          <p:cNvPr id="2" name="Table 1"/>
          <p:cNvGraphicFramePr>
            <a:graphicFrameLocks noGrp="1"/>
          </p:cNvGraphicFramePr>
          <p:nvPr>
            <p:extLst>
              <p:ext uri="{D42A27DB-BD31-4B8C-83A1-F6EECF244321}">
                <p14:modId xmlns:p14="http://schemas.microsoft.com/office/powerpoint/2010/main" val="3327781630"/>
              </p:ext>
            </p:extLst>
          </p:nvPr>
        </p:nvGraphicFramePr>
        <p:xfrm>
          <a:off x="171451" y="328184"/>
          <a:ext cx="11703177" cy="6339315"/>
        </p:xfrm>
        <a:graphic>
          <a:graphicData uri="http://schemas.openxmlformats.org/drawingml/2006/table">
            <a:tbl>
              <a:tblPr firstRow="1" bandRow="1">
                <a:tableStyleId>{5C22544A-7EE6-4342-B048-85BDC9FD1C3A}</a:tableStyleId>
              </a:tblPr>
              <a:tblGrid>
                <a:gridCol w="1523999">
                  <a:extLst>
                    <a:ext uri="{9D8B030D-6E8A-4147-A177-3AD203B41FA5}">
                      <a16:colId xmlns:a16="http://schemas.microsoft.com/office/drawing/2014/main" val="3715611358"/>
                    </a:ext>
                  </a:extLst>
                </a:gridCol>
                <a:gridCol w="4474075">
                  <a:extLst>
                    <a:ext uri="{9D8B030D-6E8A-4147-A177-3AD203B41FA5}">
                      <a16:colId xmlns:a16="http://schemas.microsoft.com/office/drawing/2014/main" val="2377971087"/>
                    </a:ext>
                  </a:extLst>
                </a:gridCol>
                <a:gridCol w="1679075">
                  <a:extLst>
                    <a:ext uri="{9D8B030D-6E8A-4147-A177-3AD203B41FA5}">
                      <a16:colId xmlns:a16="http://schemas.microsoft.com/office/drawing/2014/main" val="675352815"/>
                    </a:ext>
                  </a:extLst>
                </a:gridCol>
                <a:gridCol w="1371600">
                  <a:extLst>
                    <a:ext uri="{9D8B030D-6E8A-4147-A177-3AD203B41FA5}">
                      <a16:colId xmlns:a16="http://schemas.microsoft.com/office/drawing/2014/main" val="1613108641"/>
                    </a:ext>
                  </a:extLst>
                </a:gridCol>
                <a:gridCol w="2654428">
                  <a:extLst>
                    <a:ext uri="{9D8B030D-6E8A-4147-A177-3AD203B41FA5}">
                      <a16:colId xmlns:a16="http://schemas.microsoft.com/office/drawing/2014/main" val="3174692342"/>
                    </a:ext>
                  </a:extLst>
                </a:gridCol>
              </a:tblGrid>
              <a:tr h="389531">
                <a:tc>
                  <a:txBody>
                    <a:bodyPr/>
                    <a:lstStyle/>
                    <a:p>
                      <a:pPr algn="ctr"/>
                      <a:r>
                        <a:rPr lang="en-IN" dirty="0">
                          <a:solidFill>
                            <a:schemeClr val="accent1">
                              <a:lumMod val="50000"/>
                            </a:schemeClr>
                          </a:solidFill>
                        </a:rPr>
                        <a:t>STARTUP</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dirty="0">
                          <a:solidFill>
                            <a:schemeClr val="accent1">
                              <a:lumMod val="50000"/>
                            </a:schemeClr>
                          </a:solidFill>
                        </a:rPr>
                        <a:t>ABOUT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dirty="0">
                          <a:solidFill>
                            <a:schemeClr val="accent1">
                              <a:lumMod val="50000"/>
                            </a:schemeClr>
                          </a:solidFill>
                        </a:rPr>
                        <a:t>UNICOR</a:t>
                      </a:r>
                      <a:r>
                        <a:rPr lang="en-IN" baseline="0" dirty="0">
                          <a:solidFill>
                            <a:schemeClr val="accent1">
                              <a:lumMod val="50000"/>
                            </a:schemeClr>
                          </a:solidFill>
                        </a:rPr>
                        <a:t>N DATE</a:t>
                      </a:r>
                      <a:endParaRPr lang="en-IN" dirty="0">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dirty="0">
                          <a:solidFill>
                            <a:schemeClr val="accent1">
                              <a:lumMod val="50000"/>
                            </a:schemeClr>
                          </a:solidFill>
                        </a:rPr>
                        <a:t>FUNDING</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dirty="0">
                          <a:solidFill>
                            <a:schemeClr val="accent1">
                              <a:lumMod val="50000"/>
                            </a:schemeClr>
                          </a:solidFill>
                        </a:rPr>
                        <a:t>INVESTORS</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97986344"/>
                  </a:ext>
                </a:extLst>
              </a:tr>
              <a:tr h="2030521">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r>
                        <a:rPr lang="en-US" sz="1600" b="0" i="0" kern="1200" dirty="0">
                          <a:solidFill>
                            <a:schemeClr val="dk1"/>
                          </a:solidFill>
                          <a:effectLst/>
                          <a:latin typeface="+mn-lt"/>
                          <a:ea typeface="+mn-ea"/>
                          <a:cs typeface="+mn-cs"/>
                        </a:rPr>
                        <a:t>Digit is a general insurance company started by Kamesh Goyal and backed by the Fairfax Group. Its services include car insurance, travel insurance, home insurance, commercial vehicle insurance, and shop insurance. The company is driven by a mission to reimagine products and redesign price processes.</a:t>
                      </a:r>
                      <a:endParaRPr lang="en-IN" sz="16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dirty="0"/>
                        <a:t>Jan.</a:t>
                      </a:r>
                      <a:r>
                        <a:rPr lang="en-IN" baseline="0" dirty="0"/>
                        <a:t> 15, 2021</a:t>
                      </a:r>
                      <a:endParaRPr lang="en-IN"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IN"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IN" dirty="0"/>
                        <a:t>USD</a:t>
                      </a:r>
                      <a:r>
                        <a:rPr lang="en-IN" baseline="0" dirty="0"/>
                        <a:t> 244.5M</a:t>
                      </a:r>
                      <a:endParaRPr lang="en-IN" dirty="0"/>
                    </a:p>
                    <a:p>
                      <a:pPr algn="ctr"/>
                      <a:endParaRPr lang="en-IN"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600" dirty="0"/>
                        <a:t>Fairfax</a:t>
                      </a:r>
                      <a:r>
                        <a:rPr lang="en-IN" sz="1600" baseline="0" dirty="0"/>
                        <a:t> Financial Holdings, TVS Capital Funds, A91 Partners and Faering Capital</a:t>
                      </a:r>
                      <a:endParaRPr lang="en-IN" sz="1600" dirty="0"/>
                    </a:p>
                    <a:p>
                      <a:pPr algn="ctr"/>
                      <a:endParaRPr lang="en-IN"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42118427"/>
                  </a:ext>
                </a:extLst>
              </a:tr>
              <a:tr h="1744383">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r>
                        <a:rPr lang="en-US" sz="1600" b="0" i="0" kern="1200" dirty="0">
                          <a:solidFill>
                            <a:schemeClr val="dk1"/>
                          </a:solidFill>
                          <a:effectLst/>
                          <a:latin typeface="+mn-lt"/>
                          <a:ea typeface="+mn-ea"/>
                          <a:cs typeface="+mn-cs"/>
                        </a:rPr>
                        <a:t>Innovaccer is a healthcare data activation company focused on delivering effective healthcare through the use of pioneering analytics and transparent data.</a:t>
                      </a:r>
                      <a:r>
                        <a:rPr lang="en-US" sz="1600" b="0" i="0" kern="1200" baseline="0" dirty="0">
                          <a:solidFill>
                            <a:schemeClr val="dk1"/>
                          </a:solidFill>
                          <a:effectLst/>
                          <a:latin typeface="+mn-lt"/>
                          <a:ea typeface="+mn-ea"/>
                          <a:cs typeface="+mn-cs"/>
                        </a:rPr>
                        <a:t> </a:t>
                      </a:r>
                      <a:r>
                        <a:rPr lang="en-US" sz="1600" b="0" i="0" kern="1200" dirty="0">
                          <a:solidFill>
                            <a:schemeClr val="dk1"/>
                          </a:solidFill>
                          <a:effectLst/>
                          <a:latin typeface="+mn-lt"/>
                          <a:ea typeface="+mn-ea"/>
                          <a:cs typeface="+mn-cs"/>
                        </a:rPr>
                        <a:t>Innovaccer aims to make full use of all the data healthcare has worked so hard to collect. </a:t>
                      </a:r>
                    </a:p>
                    <a:p>
                      <a:endParaRPr lang="en-IN"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baseline="0" dirty="0"/>
                        <a:t>Feb. 24, 2021</a:t>
                      </a:r>
                      <a:endParaRPr lang="en-IN"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dirty="0"/>
                        <a:t>USD</a:t>
                      </a:r>
                      <a:r>
                        <a:rPr lang="en-IN" baseline="0" dirty="0"/>
                        <a:t> 229.1M</a:t>
                      </a:r>
                      <a:endParaRPr lang="en-IN"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latin typeface="+mn-lt"/>
                          <a:ea typeface="+mn-ea"/>
                          <a:cs typeface="+mn-cs"/>
                        </a:rPr>
                        <a:t>Tiger Global Management,</a:t>
                      </a:r>
                      <a:r>
                        <a:rPr lang="en-US" sz="1600" kern="1200" baseline="0" dirty="0">
                          <a:solidFill>
                            <a:schemeClr val="dk1"/>
                          </a:solidFill>
                          <a:latin typeface="+mn-lt"/>
                          <a:ea typeface="+mn-ea"/>
                          <a:cs typeface="+mn-cs"/>
                        </a:rPr>
                        <a:t> </a:t>
                      </a:r>
                      <a:r>
                        <a:rPr lang="en-US" sz="1600" kern="1200" dirty="0">
                          <a:solidFill>
                            <a:schemeClr val="dk1"/>
                          </a:solidFill>
                          <a:latin typeface="+mn-lt"/>
                          <a:ea typeface="+mn-ea"/>
                          <a:cs typeface="+mn-cs"/>
                        </a:rPr>
                        <a:t>Steadview Capital, Dragoneer, B Capital Group, Mubadala Capital,</a:t>
                      </a:r>
                      <a:r>
                        <a:rPr lang="en-US" sz="1600" kern="1200" baseline="0" dirty="0">
                          <a:solidFill>
                            <a:schemeClr val="dk1"/>
                          </a:solidFill>
                          <a:latin typeface="+mn-lt"/>
                          <a:ea typeface="+mn-ea"/>
                          <a:cs typeface="+mn-cs"/>
                        </a:rPr>
                        <a:t> </a:t>
                      </a:r>
                      <a:r>
                        <a:rPr lang="en-US" sz="1600" kern="1200" dirty="0">
                          <a:solidFill>
                            <a:schemeClr val="dk1"/>
                          </a:solidFill>
                          <a:latin typeface="+mn-lt"/>
                          <a:ea typeface="+mn-ea"/>
                          <a:cs typeface="+mn-cs"/>
                        </a:rPr>
                        <a:t>M12 (Microsoft's Venture Fund)</a:t>
                      </a:r>
                      <a:r>
                        <a:rPr lang="en-US" sz="1600" kern="1200" baseline="0" dirty="0">
                          <a:solidFill>
                            <a:schemeClr val="dk1"/>
                          </a:solidFill>
                          <a:latin typeface="+mn-lt"/>
                          <a:ea typeface="+mn-ea"/>
                          <a:cs typeface="+mn-cs"/>
                        </a:rPr>
                        <a:t> and </a:t>
                      </a:r>
                      <a:r>
                        <a:rPr lang="en-US" sz="1600" kern="1200" dirty="0">
                          <a:solidFill>
                            <a:schemeClr val="dk1"/>
                          </a:solidFill>
                          <a:latin typeface="+mn-lt"/>
                          <a:ea typeface="+mn-ea"/>
                          <a:cs typeface="+mn-cs"/>
                        </a:rPr>
                        <a:t>OMERS Growth Equity</a:t>
                      </a:r>
                      <a:endParaRPr lang="en-IN" sz="1600" kern="1200" dirty="0">
                        <a:solidFill>
                          <a:schemeClr val="dk1"/>
                        </a:solidFill>
                        <a:latin typeface="+mn-lt"/>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79943384"/>
                  </a:ext>
                </a:extLst>
              </a:tr>
              <a:tr h="2174880">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r>
                        <a:rPr lang="en-US" sz="1600" b="0" i="0" kern="1200" dirty="0">
                          <a:solidFill>
                            <a:schemeClr val="dk1"/>
                          </a:solidFill>
                          <a:effectLst/>
                          <a:latin typeface="+mn-lt"/>
                          <a:ea typeface="+mn-ea"/>
                          <a:cs typeface="+mn-cs"/>
                        </a:rPr>
                        <a:t>Infra.Market develops an online procurement marketplace intended to serve the real estate and construction materials industry. Its centralized platform aggregates clients' demands, matching them with its supply chain along with affordable credit options and efficient delivery tracking facility, providing clients with fair pricing and enhanced</a:t>
                      </a:r>
                    </a:p>
                    <a:p>
                      <a:pPr algn="just"/>
                      <a:r>
                        <a:rPr lang="en-US" sz="1600" b="0" i="0" kern="1200" dirty="0">
                          <a:solidFill>
                            <a:schemeClr val="dk1"/>
                          </a:solidFill>
                          <a:effectLst/>
                          <a:latin typeface="+mn-lt"/>
                          <a:ea typeface="+mn-ea"/>
                          <a:cs typeface="+mn-cs"/>
                        </a:rPr>
                        <a:t>technology experience.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baseline="0" dirty="0"/>
                        <a:t>Feb. 25, 2021</a:t>
                      </a:r>
                      <a:endParaRPr lang="en-IN"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dirty="0"/>
                        <a:t>USD</a:t>
                      </a:r>
                      <a:r>
                        <a:rPr lang="en-IN" baseline="0" dirty="0"/>
                        <a:t> 161.5M</a:t>
                      </a:r>
                      <a:endParaRPr lang="en-IN"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i="0" u="none" strike="noStrike" kern="1200" dirty="0">
                        <a:solidFill>
                          <a:schemeClr val="dk1"/>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b="0" i="0" u="none" strike="noStrike" kern="1200" dirty="0">
                        <a:solidFill>
                          <a:schemeClr val="dk1"/>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i="0" u="none" strike="noStrike" kern="1200" dirty="0">
                          <a:solidFill>
                            <a:schemeClr val="dk1"/>
                          </a:solidFill>
                          <a:effectLst/>
                          <a:latin typeface="+mn-lt"/>
                          <a:ea typeface="+mn-ea"/>
                          <a:cs typeface="+mn-cs"/>
                        </a:rPr>
                        <a:t>Evolvence India Fund, </a:t>
                      </a:r>
                      <a:r>
                        <a:rPr lang="en-US" sz="1600" b="0" i="0" kern="1200" dirty="0">
                          <a:solidFill>
                            <a:schemeClr val="dk1"/>
                          </a:solidFill>
                          <a:effectLst/>
                          <a:latin typeface="+mn-lt"/>
                          <a:ea typeface="+mn-ea"/>
                          <a:cs typeface="+mn-cs"/>
                        </a:rPr>
                        <a:t>Sistema Asia Fund,</a:t>
                      </a:r>
                      <a:r>
                        <a:rPr lang="en-US" sz="1600" b="0" i="0" kern="1200" baseline="0" dirty="0">
                          <a:solidFill>
                            <a:schemeClr val="dk1"/>
                          </a:solidFill>
                          <a:effectLst/>
                          <a:latin typeface="+mn-lt"/>
                          <a:ea typeface="+mn-ea"/>
                          <a:cs typeface="+mn-cs"/>
                        </a:rPr>
                        <a:t> </a:t>
                      </a:r>
                      <a:r>
                        <a:rPr lang="en-US" sz="1600" b="0" i="0" kern="1200" dirty="0">
                          <a:solidFill>
                            <a:schemeClr val="dk1"/>
                          </a:solidFill>
                          <a:effectLst/>
                          <a:latin typeface="+mn-lt"/>
                          <a:ea typeface="+mn-ea"/>
                          <a:cs typeface="+mn-cs"/>
                        </a:rPr>
                        <a:t>Foundamental,</a:t>
                      </a:r>
                      <a:r>
                        <a:rPr lang="en-US" sz="1600" b="0" i="0" kern="1200" baseline="0" dirty="0">
                          <a:solidFill>
                            <a:schemeClr val="dk1"/>
                          </a:solidFill>
                          <a:effectLst/>
                          <a:latin typeface="+mn-lt"/>
                          <a:ea typeface="+mn-ea"/>
                          <a:cs typeface="+mn-cs"/>
                        </a:rPr>
                        <a:t> </a:t>
                      </a:r>
                      <a:r>
                        <a:rPr lang="en-US" sz="1600" b="0" i="0" kern="1200" dirty="0">
                          <a:solidFill>
                            <a:schemeClr val="dk1"/>
                          </a:solidFill>
                          <a:effectLst/>
                          <a:latin typeface="+mn-lt"/>
                          <a:ea typeface="+mn-ea"/>
                          <a:cs typeface="+mn-cs"/>
                        </a:rPr>
                        <a:t>Accel, Tiger Global and Nexus</a:t>
                      </a:r>
                      <a:endParaRPr lang="en-IN" sz="1400" kern="1200" dirty="0">
                        <a:solidFill>
                          <a:schemeClr val="dk1"/>
                        </a:solidFill>
                        <a:latin typeface="+mn-lt"/>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85913336"/>
                  </a:ext>
                </a:extLst>
              </a:tr>
            </a:tbl>
          </a:graphicData>
        </a:graphic>
      </p:graphicFrame>
      <p:pic>
        <p:nvPicPr>
          <p:cNvPr id="13" name="Picture 30" descr="Go Digit Wik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8933" y="1357081"/>
            <a:ext cx="1084047" cy="43361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nnovaccer Named by Gartner in 5 Recent Healthcare Reports | Innovacc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8433" y="2930667"/>
            <a:ext cx="1443673" cy="144367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4" descr="Infra.Market | LinkedIn"/>
          <p:cNvPicPr>
            <a:picLocks noChangeAspect="1" noChangeArrowheads="1"/>
          </p:cNvPicPr>
          <p:nvPr/>
        </p:nvPicPr>
        <p:blipFill rotWithShape="1">
          <a:blip r:embed="rId5">
            <a:extLst>
              <a:ext uri="{28A0092B-C50C-407E-A947-70E740481C1C}">
                <a14:useLocalDpi xmlns:a14="http://schemas.microsoft.com/office/drawing/2010/main" val="0"/>
              </a:ext>
            </a:extLst>
          </a:blip>
          <a:srcRect l="8362" t="37904" r="9085" b="36601"/>
          <a:stretch/>
        </p:blipFill>
        <p:spPr bwMode="auto">
          <a:xfrm>
            <a:off x="252963" y="5476207"/>
            <a:ext cx="1390093" cy="429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5789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3260</TotalTime>
  <Words>3014</Words>
  <Application>Microsoft Office PowerPoint</Application>
  <PresentationFormat>Widescreen</PresentationFormat>
  <Paragraphs>327</Paragraphs>
  <Slides>24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Avenir Book</vt:lpstr>
      <vt:lpstr>Calibri</vt:lpstr>
      <vt:lpstr>Calibri Light</vt:lpstr>
      <vt:lpstr>Trebuchet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About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dhuman</dc:creator>
  <cp:lastModifiedBy>user</cp:lastModifiedBy>
  <cp:revision>164</cp:revision>
  <dcterms:created xsi:type="dcterms:W3CDTF">2021-02-03T06:12:41Z</dcterms:created>
  <dcterms:modified xsi:type="dcterms:W3CDTF">2022-01-03T06:32:08Z</dcterms:modified>
</cp:coreProperties>
</file>